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58" r:id="rId4"/>
    <p:sldId id="264" r:id="rId5"/>
    <p:sldId id="262" r:id="rId6"/>
    <p:sldId id="265" r:id="rId7"/>
    <p:sldId id="260" r:id="rId8"/>
    <p:sldId id="263" r:id="rId9"/>
    <p:sldId id="261" r:id="rId10"/>
    <p:sldId id="266" r:id="rId11"/>
    <p:sldId id="267" r:id="rId12"/>
    <p:sldId id="268" r:id="rId13"/>
    <p:sldId id="270" r:id="rId14"/>
    <p:sldId id="273" r:id="rId15"/>
    <p:sldId id="274" r:id="rId16"/>
    <p:sldId id="275" r:id="rId17"/>
    <p:sldId id="271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373"/>
  </p:normalViewPr>
  <p:slideViewPr>
    <p:cSldViewPr snapToGrid="0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Fitness : idées de</a:t>
            </a:r>
          </a:p>
          <a:p>
            <a:r>
              <a:rPr lang="fr-FR" dirty="0"/>
              <a:t>– population</a:t>
            </a:r>
          </a:p>
          <a:p>
            <a:r>
              <a:rPr lang="fr-FR" dirty="0"/>
              <a:t>- Héritabilité</a:t>
            </a:r>
          </a:p>
          <a:p>
            <a:r>
              <a:rPr lang="fr-FR" dirty="0"/>
              <a:t>- Reproduction</a:t>
            </a:r>
          </a:p>
          <a:p>
            <a:r>
              <a:rPr lang="fr-FR" dirty="0"/>
              <a:t>S’il n’y a qu’un seul génotype, pas de sélection possible.</a:t>
            </a:r>
          </a:p>
          <a:p>
            <a:endParaRPr lang="fr-FR" dirty="0"/>
          </a:p>
          <a:p>
            <a:r>
              <a:rPr lang="fr-FR" dirty="0"/>
              <a:t>Sélection :</a:t>
            </a:r>
          </a:p>
          <a:p>
            <a:r>
              <a:rPr lang="fr-FR" dirty="0"/>
              <a:t>- Mutation </a:t>
            </a:r>
            <a:r>
              <a:rPr lang="fr-FR" dirty="0">
                <a:sym typeface="Wingdings" pitchFamily="2" charset="2"/>
              </a:rPr>
              <a:t> allèle change  moins reproduction  disparition du génotype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50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4E8F5-CB8D-E537-703C-8E0213A6A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73B97A-2720-F7AC-D699-32BAEE59B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D27CD66-BD32-461E-0CD7-E1F47ED90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5BFA8-E355-A913-B0D6-22D08255A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33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56AD0-50B7-5D90-ABC4-8C2AF5F49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4C6E1A4-E1AE-D33B-D213-68738FE94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5A9DF4-4879-9D55-E2FB-56FD92862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2EEDE-A8BF-97D6-6740-C07371FF4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04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A2010-AFE1-E684-B195-D35CAAA3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C45EE3-4E04-D884-74B1-148FC79D3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8EEAE9-CF13-B526-2E3E-7956D98A9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4881E8-8F39-E5CF-DB4B-4977B080F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657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DBF69-8FD7-4433-7FEC-BD5D68A4E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EEC2F0-777C-40FD-9C3D-1626F1F2E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07AC73-4935-6491-F4B7-1591D31BC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C775F0-C9BE-E4C7-CCA6-05CD967CC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23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87830-26E7-2C9D-A46F-C4FA86DCB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37CCDB-C56B-6865-F1D9-F8D657CA8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33E5E0-4395-7492-C9CE-A5B717CA7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A1A98B-D023-F924-F227-931A20FFA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69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DA3F7-265A-0373-B478-A9E62043B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5A12A0-A992-22F3-92B5-1D2837F08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3E4757-4C0C-4D5F-8B13-98F2F31A6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5EED22-701F-883C-7B28-17C05D16F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916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2EE17-75EC-E1CF-9A5F-22A60D01D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03D0F4-0E61-3921-4D69-E035E8878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284B6C-C8EB-6F8D-26D4-71091552E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3EBEAA-5AD5-1453-013E-49DC3E2E0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55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CA80-F9ED-5D12-3663-362CB6B13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4DC2CB-0C52-53B1-4E8D-0BA9EEBEA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45D0A8-C6CF-48D2-6794-C90BEDAFE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E94B6F-0B8A-AA98-5329-94543E30B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408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5868F-2CD7-684E-AB75-398EB090C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5ADAE4-27F7-73DA-61A7-A7163CD6C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395E2E-70ED-9035-05C2-355EA8086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21C90-BC23-1445-7370-EB9C4BD4F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82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0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Organisme se multiplie sans partenaire.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A82A4-E073-4990-DB95-01F1E10E6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E1EEFD-395C-6755-31A3-113883ED5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7CD973-802B-9EBD-A073-4AA47403C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Organisme se multiplie sans partenaire.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1E5C62-12BB-2C4F-F076-731E66DC4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3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C5FE0-DAFE-4D8B-A5D7-BC2FFF64A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D70E5A-278C-FAC0-079F-5E01B38A1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DCC581-308C-547F-A38D-6DE0FB04D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5C6F19-6730-DDFF-7B14-1B117E57F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19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1C1B5-7ED5-9080-7560-61E05CC2C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FEB710A-4417-971E-4361-F5A60C1D5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C08571-B5C4-3EC8-E094-AFCE56962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Organisme se multiplie sans partenaire.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55A98-0FC2-8129-D7B4-80D3AB929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14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FE6F8-DB23-C6C8-505E-F15F06A23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F818FA-9E62-FBAD-B7D3-3C5E90FFB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EB3133-52DB-F458-2DF6-851489CE5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1A17AA-6740-4D53-4E64-BD2A4606C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4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9DDDB-C86C-8ABB-9C7B-289FD8CA9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C12143A-EA4C-6416-1BC0-F138D5713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554129-74E3-0554-9BB6-84D9F2121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FBE46F-A65D-956E-E376-E86F4C96B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90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10358-75B6-62DE-B6C9-37B08AA76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001848-511D-8D33-6641-A4460F198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09F813-814A-FE79-9FB8-692D176C1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B3158B-19AB-1FA0-2A71-AD95066B3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0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TxWXlTzb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DS-XAfQCQ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3DD7BD-2218-520C-4749-0783381D9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179286"/>
            <a:ext cx="11685320" cy="5500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Vitesse à laquelle un génotype augmente dans une population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génotype avec la meilleure fitness = 1 (= 100%)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autres génotypes ont une « fitness relative » (p.ex. 0,8 = 80%)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 plusieurs génotypes ont des fitness différentes (car mutations)</a:t>
            </a:r>
          </a:p>
          <a:p>
            <a:pPr marL="914400" lvl="2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fréquence des génotypes dans une population est modifiée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Négative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Échec reproductif  l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fréquence du génotype diminue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Succès reproductif  l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fréquence du génotype augmente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FBF84B-B663-1721-829C-9A871922285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</a:t>
            </a:r>
          </a:p>
        </p:txBody>
      </p:sp>
    </p:spTree>
    <p:extLst>
      <p:ext uri="{BB962C8B-B14F-4D97-AF65-F5344CB8AC3E}">
        <p14:creationId xmlns:p14="http://schemas.microsoft.com/office/powerpoint/2010/main" val="32276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03F41-676A-748C-9E61-45A4D4846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06C877-FBC0-AF66-C7CE-AF4ACADF5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179286"/>
            <a:ext cx="11685320" cy="483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Vocabulaire :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Allèle A = hémoglobine normale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Allèle S = hémoglobine mutée 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sickle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= faucille)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Puisque l’allèle S provoque une anémie (délétère), les allèles A et S ne suivent pas l’équilibre de Hardy &amp; Weinberg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On s’attend à voir disparaître S</a:t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de la population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MAIS pourtant en Afrique,</a:t>
            </a:r>
            <a:b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il est toujours très présent</a:t>
            </a: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C8833-71EF-3044-A193-57830DAE92B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la drépanocytose</a:t>
            </a:r>
          </a:p>
        </p:txBody>
      </p:sp>
      <p:pic>
        <p:nvPicPr>
          <p:cNvPr id="6" name="Image 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488C1F02-6E66-DA55-3500-1D9DAB59A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312" y="3829050"/>
            <a:ext cx="3630976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B3351-E6C1-A968-4714-BFD90C3B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6CA08-96AB-E456-CDF4-647F1692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179286"/>
            <a:ext cx="8490610" cy="204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Comment expliquer la non-disparition de l’allèle S ?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L’allèle S protège du paludisme (malaria) !</a:t>
            </a:r>
          </a:p>
          <a:p>
            <a:pPr lvl="1"/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Mécanisme inconnu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B6F5D6-8A44-4B55-C5D4-7CA18D78A52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la drépanocytose</a:t>
            </a:r>
          </a:p>
        </p:txBody>
      </p:sp>
      <p:pic>
        <p:nvPicPr>
          <p:cNvPr id="6" name="Image 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AE58E13E-8582-225B-7118-BB4158DC9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532" y="1084915"/>
            <a:ext cx="2170128" cy="171543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3D9EAFC-2DCC-A622-84CA-7D3F2482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065236"/>
            <a:ext cx="4251985" cy="348177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355B59-5F6B-0991-DAE3-906DE7851D24}"/>
              </a:ext>
            </a:extLst>
          </p:cNvPr>
          <p:cNvSpPr txBox="1"/>
          <p:nvPr/>
        </p:nvSpPr>
        <p:spPr>
          <a:xfrm>
            <a:off x="253340" y="3386137"/>
            <a:ext cx="70904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Ainsi, dans les zones avec paludisme, il est avantageux d’avoir à la fois l’allèle A et l’allèle S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Sélection stabilisatrice pour AS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D8059D-FF3A-36C5-095E-CEC1AF8F4FE2}"/>
              </a:ext>
            </a:extLst>
          </p:cNvPr>
          <p:cNvSpPr txBox="1"/>
          <p:nvPr/>
        </p:nvSpPr>
        <p:spPr>
          <a:xfrm>
            <a:off x="253340" y="5649960"/>
            <a:ext cx="7247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Note : dans les pays sans paludisme, AA et AS ont la même fitness. On en déduit que le phénotype de faucille n’apparaît que chez les homozygotes SS.</a:t>
            </a:r>
            <a:endParaRPr lang="fr-FR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B137F89-A7F6-2151-FD20-10E0C59EF44F}"/>
              </a:ext>
            </a:extLst>
          </p:cNvPr>
          <p:cNvGrpSpPr/>
          <p:nvPr/>
        </p:nvGrpSpPr>
        <p:grpSpPr>
          <a:xfrm>
            <a:off x="9215438" y="3600449"/>
            <a:ext cx="2609850" cy="257176"/>
            <a:chOff x="9215438" y="3600449"/>
            <a:chExt cx="2609850" cy="257176"/>
          </a:xfrm>
        </p:grpSpPr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AAD3E6F4-76E7-19D5-901D-FBFE9BE4406A}"/>
                </a:ext>
              </a:extLst>
            </p:cNvPr>
            <p:cNvCxnSpPr/>
            <p:nvPr/>
          </p:nvCxnSpPr>
          <p:spPr>
            <a:xfrm flipH="1">
              <a:off x="9215438" y="3600450"/>
              <a:ext cx="342900" cy="257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2E98F51C-F111-F8BF-E8A3-222D1E93DEBC}"/>
                </a:ext>
              </a:extLst>
            </p:cNvPr>
            <p:cNvCxnSpPr/>
            <p:nvPr/>
          </p:nvCxnSpPr>
          <p:spPr>
            <a:xfrm flipH="1">
              <a:off x="11482388" y="3600449"/>
              <a:ext cx="342900" cy="257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7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637B7-98E7-9D97-1FCE-76A5313A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40B2D-05FB-FE5E-D6B2-1A0FFCF3BD3C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la drépanocytose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C67F025-4C92-E812-702C-73BCC537F76C}"/>
              </a:ext>
            </a:extLst>
          </p:cNvPr>
          <p:cNvSpPr txBox="1">
            <a:spLocks/>
          </p:cNvSpPr>
          <p:nvPr/>
        </p:nvSpPr>
        <p:spPr>
          <a:xfrm>
            <a:off x="1207757" y="1775505"/>
            <a:ext cx="9776485" cy="330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Vidéo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 Paludisme, le corps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https://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www.youtube.com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/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watch?v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=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GbTxWXlTzbo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, capture d’écran, nourriture&#10;&#10;Description générée automatiquement">
            <a:extLst>
              <a:ext uri="{FF2B5EF4-FFF2-40B4-BE49-F238E27FC236}">
                <a16:creationId xmlns:a16="http://schemas.microsoft.com/office/drawing/2014/main" id="{DFF8E873-80D2-19F0-81B4-EF08E072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993" y="3822990"/>
            <a:ext cx="5881688" cy="21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8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A9E89-C507-F646-32F8-4A6991016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6B78B1-8006-5085-324D-59A39A79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" y="1289731"/>
            <a:ext cx="11853863" cy="4825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Conclusion :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fitness ne dépend pas seulement du génotype, mais également de l’environnement (entre autres).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Un génotype avantageux dans un lieu peut être désavantageux ailleurs</a:t>
            </a:r>
          </a:p>
          <a:p>
            <a:pPr>
              <a:buFont typeface="Wingdings" pitchFamily="2" charset="2"/>
              <a:buChar char="ü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 la malaria disparaît, les hétérozygotes AS n’auraient plus d’avantage et l’allèle S commencerait à disparaître.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9FFF2-B48F-823F-EEF7-FD27425538B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la drépanocytose</a:t>
            </a:r>
          </a:p>
        </p:txBody>
      </p:sp>
    </p:spTree>
    <p:extLst>
      <p:ext uri="{BB962C8B-B14F-4D97-AF65-F5344CB8AC3E}">
        <p14:creationId xmlns:p14="http://schemas.microsoft.com/office/powerpoint/2010/main" val="3692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67551-6901-7658-0DE0-FFFA167D1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B2C8A5-F62C-D2D6-B5B2-ADDD9634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" y="1254124"/>
            <a:ext cx="3475832" cy="21748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Selon la couleur du milieu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Plus dur à chasser</a:t>
            </a:r>
          </a:p>
          <a:p>
            <a:pPr>
              <a:buFont typeface="Wingdings" pitchFamily="2" charset="2"/>
              <a:buChar char="à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Survie &amp; reproduction</a:t>
            </a:r>
          </a:p>
          <a:p>
            <a:pPr>
              <a:buFont typeface="Wingdings" pitchFamily="2" charset="2"/>
              <a:buChar char="à"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D66B4E-BB7F-795C-578B-CBE50403927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la couleur du pelage</a:t>
            </a:r>
          </a:p>
        </p:txBody>
      </p:sp>
      <p:pic>
        <p:nvPicPr>
          <p:cNvPr id="5" name="Image 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DCF9C2BD-932E-7BED-FBCC-3761BE0BE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62" y="1108075"/>
            <a:ext cx="7416800" cy="523648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A36436D-9662-E7F4-7DD8-AB738A14D651}"/>
              </a:ext>
            </a:extLst>
          </p:cNvPr>
          <p:cNvSpPr/>
          <p:nvPr/>
        </p:nvSpPr>
        <p:spPr>
          <a:xfrm>
            <a:off x="3619500" y="2794000"/>
            <a:ext cx="3327400" cy="38862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EFC631-54EE-7DC7-3901-1C398E23E4C6}"/>
              </a:ext>
            </a:extLst>
          </p:cNvPr>
          <p:cNvSpPr txBox="1"/>
          <p:nvPr/>
        </p:nvSpPr>
        <p:spPr>
          <a:xfrm>
            <a:off x="143668" y="603386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Note : complexe,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Plusieurs gènes en jeu</a:t>
            </a:r>
          </a:p>
        </p:txBody>
      </p:sp>
    </p:spTree>
    <p:extLst>
      <p:ext uri="{BB962C8B-B14F-4D97-AF65-F5344CB8AC3E}">
        <p14:creationId xmlns:p14="http://schemas.microsoft.com/office/powerpoint/2010/main" val="35148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05175-F9C6-B754-9B63-921A92938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B43EEB-08E3-849A-3D3B-BC777E8EB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" y="1254124"/>
            <a:ext cx="3475832" cy="21748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 rouge-gorge pond en général 4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oeufs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&gt; 4 : mal nourri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&lt; 4 : risque que personne ne survit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FF45F-E4F7-1202-BBDC-B15CBD8CB5A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nombre d’œufs pondus</a:t>
            </a:r>
          </a:p>
        </p:txBody>
      </p:sp>
      <p:pic>
        <p:nvPicPr>
          <p:cNvPr id="6" name="Image 5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DD0AB985-2232-8606-667F-D7872D053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483"/>
          <a:stretch/>
        </p:blipFill>
        <p:spPr>
          <a:xfrm>
            <a:off x="5353049" y="1212348"/>
            <a:ext cx="4276726" cy="5439277"/>
          </a:xfrm>
          <a:prstGeom prst="rect">
            <a:avLst/>
          </a:prstGeom>
        </p:spPr>
      </p:pic>
      <p:pic>
        <p:nvPicPr>
          <p:cNvPr id="9" name="Image 8" descr="Une image contenant oiseau, oscines, faune, oiseau chanteur&#10;&#10;Description générée automatiquement">
            <a:extLst>
              <a:ext uri="{FF2B5EF4-FFF2-40B4-BE49-F238E27FC236}">
                <a16:creationId xmlns:a16="http://schemas.microsoft.com/office/drawing/2014/main" id="{DF3DE3F6-46F8-C5B3-DCC1-F1E8F3001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4262792"/>
            <a:ext cx="1798302" cy="2006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34E487C-F865-0F6B-6A54-A92559DBCB77}"/>
              </a:ext>
            </a:extLst>
          </p:cNvPr>
          <p:cNvSpPr txBox="1"/>
          <p:nvPr/>
        </p:nvSpPr>
        <p:spPr>
          <a:xfrm>
            <a:off x="143668" y="603386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Note : complexe,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Plusieurs gènes en jeu</a:t>
            </a:r>
          </a:p>
        </p:txBody>
      </p:sp>
    </p:spTree>
    <p:extLst>
      <p:ext uri="{BB962C8B-B14F-4D97-AF65-F5344CB8AC3E}">
        <p14:creationId xmlns:p14="http://schemas.microsoft.com/office/powerpoint/2010/main" val="18740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39756-E206-DCED-8A96-BA24BE8E3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D0474B-85A4-8D71-4CD2-C336D752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" y="1254124"/>
            <a:ext cx="3861594" cy="2174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Lourd : dur à sortir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Léger : mauvaise survie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5DEBB-F6AB-DB56-92A4-F7921076997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la masse des bébés</a:t>
            </a:r>
          </a:p>
        </p:txBody>
      </p:sp>
      <p:pic>
        <p:nvPicPr>
          <p:cNvPr id="5" name="Image 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0FCD2A90-3C06-A79E-6806-6F48203A3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730" y="2212975"/>
            <a:ext cx="6967538" cy="4645025"/>
          </a:xfrm>
          <a:prstGeom prst="rect">
            <a:avLst/>
          </a:prstGeom>
        </p:spPr>
      </p:pic>
      <p:pic>
        <p:nvPicPr>
          <p:cNvPr id="8" name="Image 7" descr="Une image contenant Visage humain, personne, jeune enfant, enfant&#10;&#10;Description générée automatiquement">
            <a:extLst>
              <a:ext uri="{FF2B5EF4-FFF2-40B4-BE49-F238E27FC236}">
                <a16:creationId xmlns:a16="http://schemas.microsoft.com/office/drawing/2014/main" id="{FB8A3723-8B0B-2EDC-8A35-A3D840620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0" y="914400"/>
            <a:ext cx="1943100" cy="12954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6FA194F-79AB-52A2-DB40-EC303C63E796}"/>
              </a:ext>
            </a:extLst>
          </p:cNvPr>
          <p:cNvSpPr txBox="1"/>
          <p:nvPr/>
        </p:nvSpPr>
        <p:spPr>
          <a:xfrm>
            <a:off x="143668" y="603386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Note : complexe,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Plusieurs gènes en jeu</a:t>
            </a:r>
          </a:p>
        </p:txBody>
      </p:sp>
    </p:spTree>
    <p:extLst>
      <p:ext uri="{BB962C8B-B14F-4D97-AF65-F5344CB8AC3E}">
        <p14:creationId xmlns:p14="http://schemas.microsoft.com/office/powerpoint/2010/main" val="18217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9093E-EC6C-631E-2004-CA8F0C881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1EE2A-A6D3-CE3C-D88C-681C5B6E892D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Vitesse de l’évolution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8370804-4129-26CE-0655-661C799FEA8D}"/>
              </a:ext>
            </a:extLst>
          </p:cNvPr>
          <p:cNvSpPr txBox="1">
            <a:spLocks/>
          </p:cNvSpPr>
          <p:nvPr/>
        </p:nvSpPr>
        <p:spPr>
          <a:xfrm>
            <a:off x="650546" y="2238755"/>
            <a:ext cx="2364118" cy="59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Sélection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41C4D-E7CA-8EF5-1A29-CFAAA04CD3E9}"/>
              </a:ext>
            </a:extLst>
          </p:cNvPr>
          <p:cNvSpPr txBox="1">
            <a:spLocks/>
          </p:cNvSpPr>
          <p:nvPr/>
        </p:nvSpPr>
        <p:spPr>
          <a:xfrm>
            <a:off x="4474834" y="2238755"/>
            <a:ext cx="2364118" cy="59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Population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F358E23-1343-DD9F-6BBA-1B353A027134}"/>
              </a:ext>
            </a:extLst>
          </p:cNvPr>
          <p:cNvCxnSpPr/>
          <p:nvPr/>
        </p:nvCxnSpPr>
        <p:spPr>
          <a:xfrm>
            <a:off x="2900363" y="2533835"/>
            <a:ext cx="13144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D96A274-3994-E88C-EF4C-FC1233D5C9B1}"/>
              </a:ext>
            </a:extLst>
          </p:cNvPr>
          <p:cNvGrpSpPr/>
          <p:nvPr/>
        </p:nvGrpSpPr>
        <p:grpSpPr>
          <a:xfrm>
            <a:off x="6838952" y="1491041"/>
            <a:ext cx="4702501" cy="1014415"/>
            <a:chOff x="6838952" y="2576902"/>
            <a:chExt cx="4702501" cy="1014415"/>
          </a:xfrm>
        </p:grpSpPr>
        <p:sp>
          <p:nvSpPr>
            <p:cNvPr id="5" name="Espace réservé du contenu 2">
              <a:extLst>
                <a:ext uri="{FF2B5EF4-FFF2-40B4-BE49-F238E27FC236}">
                  <a16:creationId xmlns:a16="http://schemas.microsoft.com/office/drawing/2014/main" id="{8734673C-BBBB-9074-1CE7-F9962F741C2B}"/>
                </a:ext>
              </a:extLst>
            </p:cNvPr>
            <p:cNvSpPr txBox="1">
              <a:spLocks/>
            </p:cNvSpPr>
            <p:nvPr/>
          </p:nvSpPr>
          <p:spPr>
            <a:xfrm>
              <a:off x="8041946" y="2576902"/>
              <a:ext cx="3499507" cy="852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Évolution rapide</a:t>
              </a:r>
              <a:endPara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7D908B85-8A56-ED16-8090-FB74B9D4EE53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6838952" y="3002951"/>
              <a:ext cx="1202994" cy="5883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13827FF-D9C3-FECE-D140-4FD85F7A4615}"/>
              </a:ext>
            </a:extLst>
          </p:cNvPr>
          <p:cNvGrpSpPr/>
          <p:nvPr/>
        </p:nvGrpSpPr>
        <p:grpSpPr>
          <a:xfrm>
            <a:off x="6838952" y="2533835"/>
            <a:ext cx="4702501" cy="1361880"/>
            <a:chOff x="6838952" y="2533835"/>
            <a:chExt cx="4702501" cy="1361880"/>
          </a:xfrm>
        </p:grpSpPr>
        <p:sp>
          <p:nvSpPr>
            <p:cNvPr id="6" name="Espace réservé du contenu 2">
              <a:extLst>
                <a:ext uri="{FF2B5EF4-FFF2-40B4-BE49-F238E27FC236}">
                  <a16:creationId xmlns:a16="http://schemas.microsoft.com/office/drawing/2014/main" id="{666DBB3C-0817-7E9B-FC4F-D0F71917E126}"/>
                </a:ext>
              </a:extLst>
            </p:cNvPr>
            <p:cNvSpPr txBox="1">
              <a:spLocks/>
            </p:cNvSpPr>
            <p:nvPr/>
          </p:nvSpPr>
          <p:spPr>
            <a:xfrm>
              <a:off x="8041946" y="3043618"/>
              <a:ext cx="3499507" cy="852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Évolution lente</a:t>
              </a:r>
              <a:endPara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DC1FED82-F569-8D09-1C5E-4F78A954DBB2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6838952" y="2533835"/>
              <a:ext cx="1202994" cy="6167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17" descr="Une image contenant émoticône, Dessin animé, smiley, dessin humoristique&#10;&#10;Description générée automatiquement">
            <a:extLst>
              <a:ext uri="{FF2B5EF4-FFF2-40B4-BE49-F238E27FC236}">
                <a16:creationId xmlns:a16="http://schemas.microsoft.com/office/drawing/2014/main" id="{E6F4C8D5-AD62-A746-56FE-9D408D520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264" y="2195100"/>
            <a:ext cx="667601" cy="620712"/>
          </a:xfrm>
          <a:prstGeom prst="rect">
            <a:avLst/>
          </a:prstGeom>
        </p:spPr>
      </p:pic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9A2351FB-7D7D-89BB-9BC6-8C5339A7539F}"/>
              </a:ext>
            </a:extLst>
          </p:cNvPr>
          <p:cNvSpPr txBox="1">
            <a:spLocks/>
          </p:cNvSpPr>
          <p:nvPr/>
        </p:nvSpPr>
        <p:spPr>
          <a:xfrm>
            <a:off x="512897" y="4343594"/>
            <a:ext cx="9802678" cy="2166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vitesse de l’évolution dépend de 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force de sélection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variabilité de la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quantité de variabilité héritée </a:t>
            </a:r>
          </a:p>
        </p:txBody>
      </p:sp>
    </p:spTree>
    <p:extLst>
      <p:ext uri="{BB962C8B-B14F-4D97-AF65-F5344CB8AC3E}">
        <p14:creationId xmlns:p14="http://schemas.microsoft.com/office/powerpoint/2010/main" val="35171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AEC7A-B80E-99DF-D82D-FDE7FB28C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13E5EE-3156-6179-F2F9-CF40069D592C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Vitesse &amp; force de sélection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9B671EF-7603-B0B3-45EF-0DFF5CC27877}"/>
              </a:ext>
            </a:extLst>
          </p:cNvPr>
          <p:cNvSpPr txBox="1">
            <a:spLocks/>
          </p:cNvSpPr>
          <p:nvPr/>
        </p:nvSpPr>
        <p:spPr>
          <a:xfrm>
            <a:off x="283832" y="1226339"/>
            <a:ext cx="10946143" cy="2576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Sélection forte : une petite fraction d’une population se reproduit beaucoup plus que le reste.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5527045-E4C8-4EA3-CED7-803811C0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85" y="2514405"/>
            <a:ext cx="6689425" cy="422334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04E6C8B-C087-C2EA-595E-68C53296B3A4}"/>
              </a:ext>
            </a:extLst>
          </p:cNvPr>
          <p:cNvSpPr txBox="1"/>
          <p:nvPr/>
        </p:nvSpPr>
        <p:spPr>
          <a:xfrm>
            <a:off x="283832" y="2729416"/>
            <a:ext cx="4144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Poissons dans une mare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On observe la taille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A1FF943-53DE-4219-505D-35C6723FE96E}"/>
              </a:ext>
            </a:extLst>
          </p:cNvPr>
          <p:cNvSpPr/>
          <p:nvPr/>
        </p:nvSpPr>
        <p:spPr>
          <a:xfrm>
            <a:off x="9444038" y="3171825"/>
            <a:ext cx="1785937" cy="630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21309DE-75A8-6B90-D248-E96C0F936A4B}"/>
              </a:ext>
            </a:extLst>
          </p:cNvPr>
          <p:cNvSpPr/>
          <p:nvPr/>
        </p:nvSpPr>
        <p:spPr>
          <a:xfrm>
            <a:off x="9267825" y="5001014"/>
            <a:ext cx="2211385" cy="630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52EF9A-6FDA-8FC5-D8B9-6D70A787B5E4}"/>
              </a:ext>
            </a:extLst>
          </p:cNvPr>
          <p:cNvSpPr/>
          <p:nvPr/>
        </p:nvSpPr>
        <p:spPr>
          <a:xfrm>
            <a:off x="7000875" y="6100763"/>
            <a:ext cx="3357563" cy="63698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A5A58C0-D940-3439-9EA1-005830338385}"/>
              </a:ext>
            </a:extLst>
          </p:cNvPr>
          <p:cNvCxnSpPr/>
          <p:nvPr/>
        </p:nvCxnSpPr>
        <p:spPr>
          <a:xfrm>
            <a:off x="8600090" y="3042745"/>
            <a:ext cx="433552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94BD002-C012-1191-0BFD-B2BC3C23E828}"/>
              </a:ext>
            </a:extLst>
          </p:cNvPr>
          <p:cNvSpPr txBox="1"/>
          <p:nvPr/>
        </p:nvSpPr>
        <p:spPr>
          <a:xfrm>
            <a:off x="8600090" y="2644718"/>
            <a:ext cx="8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S grand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2604E1A-FD6E-8DDD-5B7B-11640991EBFE}"/>
              </a:ext>
            </a:extLst>
          </p:cNvPr>
          <p:cNvCxnSpPr>
            <a:cxnSpLocks/>
          </p:cNvCxnSpPr>
          <p:nvPr/>
        </p:nvCxnSpPr>
        <p:spPr>
          <a:xfrm>
            <a:off x="8600090" y="5060952"/>
            <a:ext cx="157655" cy="0"/>
          </a:xfrm>
          <a:prstGeom prst="straightConnector1">
            <a:avLst/>
          </a:prstGeom>
          <a:ln w="31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E9AE1E9-6070-F49C-09A7-F1F9E7981F31}"/>
              </a:ext>
            </a:extLst>
          </p:cNvPr>
          <p:cNvSpPr txBox="1"/>
          <p:nvPr/>
        </p:nvSpPr>
        <p:spPr>
          <a:xfrm>
            <a:off x="8551101" y="4712797"/>
            <a:ext cx="89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S petit</a:t>
            </a:r>
          </a:p>
        </p:txBody>
      </p:sp>
    </p:spTree>
    <p:extLst>
      <p:ext uri="{BB962C8B-B14F-4D97-AF65-F5344CB8AC3E}">
        <p14:creationId xmlns:p14="http://schemas.microsoft.com/office/powerpoint/2010/main" val="17851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38 à 39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179286"/>
            <a:ext cx="11685320" cy="502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P.ex. Bactéries</a:t>
            </a:r>
          </a:p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génome des descendants est une</a:t>
            </a:r>
            <a:b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 du génome parental, avec des mutations</a:t>
            </a:r>
            <a:b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les mutations proviennent d’un seul (unique) parent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« facile à suivre »</a:t>
            </a:r>
          </a:p>
          <a:p>
            <a:pPr lvl="1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si une mutation améliore la fitness</a:t>
            </a:r>
          </a:p>
          <a:p>
            <a:pPr lvl="1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Négative si une mutation diminue la fitness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 asexuelle</a:t>
            </a:r>
          </a:p>
        </p:txBody>
      </p:sp>
      <p:pic>
        <p:nvPicPr>
          <p:cNvPr id="5" name="Image 4" descr="Une image contenant balle&#10;&#10;Description générée automatiquement">
            <a:extLst>
              <a:ext uri="{FF2B5EF4-FFF2-40B4-BE49-F238E27FC236}">
                <a16:creationId xmlns:a16="http://schemas.microsoft.com/office/drawing/2014/main" id="{A79C97F3-3169-7AFE-3CCD-186803E32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588" y="1035845"/>
            <a:ext cx="2919412" cy="15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474B-CE56-4329-3B7D-E99DCE38F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ECE5C-911B-1C5B-5C1C-9352EAD6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179286"/>
            <a:ext cx="8847798" cy="152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du gène A’ muté &gt; fitness du gène A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: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6663A7-DD0D-84E1-D06A-AAD88399F7E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 asexuelle</a:t>
            </a:r>
          </a:p>
        </p:txBody>
      </p:sp>
      <p:pic>
        <p:nvPicPr>
          <p:cNvPr id="5" name="Image 4" descr="Une image contenant balle&#10;&#10;Description générée automatiquement">
            <a:extLst>
              <a:ext uri="{FF2B5EF4-FFF2-40B4-BE49-F238E27FC236}">
                <a16:creationId xmlns:a16="http://schemas.microsoft.com/office/drawing/2014/main" id="{30A31574-A1D5-AC9F-1619-F1022A59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588" y="1035845"/>
            <a:ext cx="2919412" cy="1522650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DDA96817-9962-4ACF-07D8-90FAD9D61391}"/>
              </a:ext>
            </a:extLst>
          </p:cNvPr>
          <p:cNvGrpSpPr/>
          <p:nvPr/>
        </p:nvGrpSpPr>
        <p:grpSpPr>
          <a:xfrm>
            <a:off x="4129087" y="3956300"/>
            <a:ext cx="2228850" cy="810095"/>
            <a:chOff x="4129087" y="3956300"/>
            <a:chExt cx="2228850" cy="810095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6AEB162F-9E05-E077-D7BB-FA0FDD86CAA2}"/>
                </a:ext>
              </a:extLst>
            </p:cNvPr>
            <p:cNvCxnSpPr>
              <a:cxnSpLocks/>
            </p:cNvCxnSpPr>
            <p:nvPr/>
          </p:nvCxnSpPr>
          <p:spPr>
            <a:xfrm>
              <a:off x="4129087" y="4343400"/>
              <a:ext cx="22288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10A9E10-74F2-DA7E-9DC5-94DBB4EF852D}"/>
                </a:ext>
              </a:extLst>
            </p:cNvPr>
            <p:cNvSpPr txBox="1"/>
            <p:nvPr/>
          </p:nvSpPr>
          <p:spPr>
            <a:xfrm>
              <a:off x="4836990" y="39563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temps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D434E5B-CFD5-DAB8-3E86-85E232DD8103}"/>
                </a:ext>
              </a:extLst>
            </p:cNvPr>
            <p:cNvSpPr txBox="1"/>
            <p:nvPr/>
          </p:nvSpPr>
          <p:spPr>
            <a:xfrm>
              <a:off x="4547664" y="4397063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générations</a:t>
              </a:r>
            </a:p>
          </p:txBody>
        </p:sp>
      </p:grp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9A2C2EA2-112D-ABAB-F48E-887BCE576D73}"/>
              </a:ext>
            </a:extLst>
          </p:cNvPr>
          <p:cNvSpPr/>
          <p:nvPr/>
        </p:nvSpPr>
        <p:spPr>
          <a:xfrm>
            <a:off x="1218472" y="3635685"/>
            <a:ext cx="471487" cy="8603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E5705C1F-155F-348C-D282-2AA509A4D26D}"/>
              </a:ext>
            </a:extLst>
          </p:cNvPr>
          <p:cNvSpPr/>
          <p:nvPr/>
        </p:nvSpPr>
        <p:spPr>
          <a:xfrm>
            <a:off x="486895" y="4305566"/>
            <a:ext cx="471487" cy="86034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1A40D111-E710-595C-40F5-9A5B06A40F07}"/>
              </a:ext>
            </a:extLst>
          </p:cNvPr>
          <p:cNvSpPr/>
          <p:nvPr/>
        </p:nvSpPr>
        <p:spPr>
          <a:xfrm>
            <a:off x="1066130" y="4708664"/>
            <a:ext cx="471487" cy="86034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921512B-02BA-8424-3433-856D0B1C632B}"/>
              </a:ext>
            </a:extLst>
          </p:cNvPr>
          <p:cNvSpPr/>
          <p:nvPr/>
        </p:nvSpPr>
        <p:spPr>
          <a:xfrm>
            <a:off x="1633698" y="2701084"/>
            <a:ext cx="471487" cy="86034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E53892AF-9A7B-D9DE-5677-9A4182C603EC}"/>
              </a:ext>
            </a:extLst>
          </p:cNvPr>
          <p:cNvSpPr/>
          <p:nvPr/>
        </p:nvSpPr>
        <p:spPr>
          <a:xfrm>
            <a:off x="1838259" y="4818367"/>
            <a:ext cx="471487" cy="86034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A258CB34-F246-A5FA-A909-1B2101CAC7B5}"/>
              </a:ext>
            </a:extLst>
          </p:cNvPr>
          <p:cNvSpPr/>
          <p:nvPr/>
        </p:nvSpPr>
        <p:spPr>
          <a:xfrm>
            <a:off x="582977" y="3157663"/>
            <a:ext cx="471487" cy="86034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133D1158-B7B1-C0C0-C80D-8BCEA8D05D62}"/>
              </a:ext>
            </a:extLst>
          </p:cNvPr>
          <p:cNvSpPr/>
          <p:nvPr/>
        </p:nvSpPr>
        <p:spPr>
          <a:xfrm>
            <a:off x="1947190" y="3710792"/>
            <a:ext cx="471487" cy="86034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4D1425E4-7836-A12F-C17E-D2EE05985CD0}"/>
              </a:ext>
            </a:extLst>
          </p:cNvPr>
          <p:cNvGrpSpPr/>
          <p:nvPr/>
        </p:nvGrpSpPr>
        <p:grpSpPr>
          <a:xfrm>
            <a:off x="7347571" y="3272992"/>
            <a:ext cx="3032596" cy="2957700"/>
            <a:chOff x="7347571" y="3272992"/>
            <a:chExt cx="3032596" cy="295770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21260CFC-46E8-5C8C-F3B4-903ACBFF90C9}"/>
                </a:ext>
              </a:extLst>
            </p:cNvPr>
            <p:cNvSpPr/>
            <p:nvPr/>
          </p:nvSpPr>
          <p:spPr>
            <a:xfrm>
              <a:off x="8015437" y="3578941"/>
              <a:ext cx="471487" cy="86034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A’</a:t>
              </a:r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4E2DEF3B-3CBA-030A-1CDC-5A4244514CE4}"/>
                </a:ext>
              </a:extLst>
            </p:cNvPr>
            <p:cNvSpPr/>
            <p:nvPr/>
          </p:nvSpPr>
          <p:spPr>
            <a:xfrm>
              <a:off x="8683303" y="4178105"/>
              <a:ext cx="471487" cy="86034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A’</a:t>
              </a:r>
            </a:p>
          </p:txBody>
        </p:sp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28EA980F-DB38-D727-525B-C6770EF66682}"/>
                </a:ext>
              </a:extLst>
            </p:cNvPr>
            <p:cNvSpPr/>
            <p:nvPr/>
          </p:nvSpPr>
          <p:spPr>
            <a:xfrm>
              <a:off x="7347571" y="4278490"/>
              <a:ext cx="471487" cy="86034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A’</a:t>
              </a: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D27B5E73-C254-8BF1-BF90-D79EAEB08226}"/>
                </a:ext>
              </a:extLst>
            </p:cNvPr>
            <p:cNvSpPr/>
            <p:nvPr/>
          </p:nvSpPr>
          <p:spPr>
            <a:xfrm>
              <a:off x="9036844" y="3272992"/>
              <a:ext cx="471487" cy="86034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A’</a:t>
              </a:r>
            </a:p>
          </p:txBody>
        </p:sp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9C0E7C14-A5E4-1BB3-B68D-0EB19199E8BF}"/>
                </a:ext>
              </a:extLst>
            </p:cNvPr>
            <p:cNvSpPr/>
            <p:nvPr/>
          </p:nvSpPr>
          <p:spPr>
            <a:xfrm>
              <a:off x="8865394" y="5370345"/>
              <a:ext cx="471487" cy="86034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A’</a:t>
              </a:r>
            </a:p>
          </p:txBody>
        </p:sp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0589A45B-6387-6E4A-FA2F-FDC76341926F}"/>
                </a:ext>
              </a:extLst>
            </p:cNvPr>
            <p:cNvSpPr/>
            <p:nvPr/>
          </p:nvSpPr>
          <p:spPr>
            <a:xfrm>
              <a:off x="8015436" y="4886119"/>
              <a:ext cx="471487" cy="86034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A’</a:t>
              </a: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6D0DAA5A-202E-D1EB-1A80-085B7E6F77D7}"/>
                </a:ext>
              </a:extLst>
            </p:cNvPr>
            <p:cNvSpPr/>
            <p:nvPr/>
          </p:nvSpPr>
          <p:spPr>
            <a:xfrm>
              <a:off x="9908680" y="3747982"/>
              <a:ext cx="471487" cy="86034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A’</a:t>
              </a:r>
            </a:p>
          </p:txBody>
        </p:sp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5200B69D-32FA-DCE2-0ABE-531F9C0EBC9E}"/>
                </a:ext>
              </a:extLst>
            </p:cNvPr>
            <p:cNvSpPr/>
            <p:nvPr/>
          </p:nvSpPr>
          <p:spPr>
            <a:xfrm>
              <a:off x="9516596" y="4725211"/>
              <a:ext cx="471487" cy="86034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90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6D8B4-22C9-9A6E-C103-A6A3FDF5C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AF332-3671-B6A4-BEE8-528727A6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1179285"/>
            <a:ext cx="11685320" cy="5678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L’organisme se multiplie avec un(e) partenaire</a:t>
            </a:r>
          </a:p>
          <a:p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génome des descendants possède</a:t>
            </a:r>
            <a:b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copies du même gène</a:t>
            </a:r>
            <a:b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les mutations proviennent de 2 parents différents</a:t>
            </a:r>
          </a:p>
          <a:p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Sélection « complexe »</a:t>
            </a:r>
          </a:p>
          <a:p>
            <a:pPr lvl="1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fitness dépend des copies des 2 parents</a:t>
            </a:r>
          </a:p>
          <a:p>
            <a:pPr lvl="1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Chaque copie peut être positive, négative ou neutre</a:t>
            </a:r>
          </a:p>
          <a:p>
            <a:pPr lvl="1"/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combinaison des 2 copies peut être positive, négative ou neutre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8389E-995D-F22E-293B-91D88D87E7C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 sexuelle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E8CA0E7-0F1A-8D41-086D-249B047A3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2530" y="1051833"/>
            <a:ext cx="3049470" cy="19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72295-FA8C-0C03-2049-36408D40F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11887A-7A66-2CF7-E2E8-5BB31435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39" y="1179286"/>
            <a:ext cx="11605286" cy="5221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du gène paternel P’ muté &gt; fitness du gène paternel P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 du gène maternel M’ muté &gt; fitness du gène maternel M</a:t>
            </a:r>
          </a:p>
          <a:p>
            <a:pPr marL="0" indent="0">
              <a:buNone/>
            </a:pP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: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1E3FD3-4C0D-D491-7AA3-67FC535E9CF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 sexuelle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96EAC57-6D91-8051-5386-75874900A824}"/>
              </a:ext>
            </a:extLst>
          </p:cNvPr>
          <p:cNvSpPr/>
          <p:nvPr/>
        </p:nvSpPr>
        <p:spPr>
          <a:xfrm>
            <a:off x="1190285" y="3262695"/>
            <a:ext cx="822099" cy="8220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P’M’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CEECABE-D842-38E5-E354-F068FFFECC71}"/>
              </a:ext>
            </a:extLst>
          </p:cNvPr>
          <p:cNvSpPr/>
          <p:nvPr/>
        </p:nvSpPr>
        <p:spPr>
          <a:xfrm>
            <a:off x="1491458" y="4756163"/>
            <a:ext cx="822099" cy="8220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P’M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C95695B-6927-A3E7-23D8-8A26B751C280}"/>
              </a:ext>
            </a:extLst>
          </p:cNvPr>
          <p:cNvSpPr/>
          <p:nvPr/>
        </p:nvSpPr>
        <p:spPr>
          <a:xfrm>
            <a:off x="491001" y="4276315"/>
            <a:ext cx="822099" cy="8220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PM’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4335CC7-6463-7E21-10B1-2C07C721BC00}"/>
              </a:ext>
            </a:extLst>
          </p:cNvPr>
          <p:cNvSpPr/>
          <p:nvPr/>
        </p:nvSpPr>
        <p:spPr>
          <a:xfrm>
            <a:off x="2228037" y="3801621"/>
            <a:ext cx="822099" cy="8220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A948339-17C7-2771-EB1F-496A8084B8D7}"/>
              </a:ext>
            </a:extLst>
          </p:cNvPr>
          <p:cNvGrpSpPr/>
          <p:nvPr/>
        </p:nvGrpSpPr>
        <p:grpSpPr>
          <a:xfrm>
            <a:off x="3742816" y="4016085"/>
            <a:ext cx="2228850" cy="810095"/>
            <a:chOff x="4129087" y="3956300"/>
            <a:chExt cx="2228850" cy="810095"/>
          </a:xfrm>
        </p:grpSpPr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2B9909C0-04B4-C335-C6AD-C1D25C4E216C}"/>
                </a:ext>
              </a:extLst>
            </p:cNvPr>
            <p:cNvCxnSpPr>
              <a:cxnSpLocks/>
            </p:cNvCxnSpPr>
            <p:nvPr/>
          </p:nvCxnSpPr>
          <p:spPr>
            <a:xfrm>
              <a:off x="4129087" y="4343400"/>
              <a:ext cx="22288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DF09472-46BB-C3FF-1CE8-EE56CD10A441}"/>
                </a:ext>
              </a:extLst>
            </p:cNvPr>
            <p:cNvSpPr txBox="1"/>
            <p:nvPr/>
          </p:nvSpPr>
          <p:spPr>
            <a:xfrm>
              <a:off x="4836990" y="39563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temps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E5E2118-3590-9642-0562-34C469F4B2B0}"/>
                </a:ext>
              </a:extLst>
            </p:cNvPr>
            <p:cNvSpPr txBox="1"/>
            <p:nvPr/>
          </p:nvSpPr>
          <p:spPr>
            <a:xfrm>
              <a:off x="4547664" y="4397063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générations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7C53588E-D785-0745-427B-F44123DD438D}"/>
              </a:ext>
            </a:extLst>
          </p:cNvPr>
          <p:cNvSpPr txBox="1"/>
          <p:nvPr/>
        </p:nvSpPr>
        <p:spPr>
          <a:xfrm>
            <a:off x="784799" y="5895190"/>
            <a:ext cx="7242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que P’M et PM’ ont la même fitness ?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502DFA7-BF1B-AE98-969B-0C491038616B}"/>
              </a:ext>
            </a:extLst>
          </p:cNvPr>
          <p:cNvSpPr txBox="1"/>
          <p:nvPr/>
        </p:nvSpPr>
        <p:spPr>
          <a:xfrm>
            <a:off x="9046071" y="636992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!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25066BA7-D1F1-9944-FC6A-3B3F46C9C08D}"/>
              </a:ext>
            </a:extLst>
          </p:cNvPr>
          <p:cNvGrpSpPr/>
          <p:nvPr/>
        </p:nvGrpSpPr>
        <p:grpSpPr>
          <a:xfrm>
            <a:off x="6410111" y="2675224"/>
            <a:ext cx="4734133" cy="3004793"/>
            <a:chOff x="6410111" y="2989560"/>
            <a:chExt cx="4734133" cy="3004793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05BF0BFD-1F5F-150A-4A1D-715D72C49EA4}"/>
                </a:ext>
              </a:extLst>
            </p:cNvPr>
            <p:cNvSpPr/>
            <p:nvPr/>
          </p:nvSpPr>
          <p:spPr>
            <a:xfrm>
              <a:off x="6771935" y="3378993"/>
              <a:ext cx="822099" cy="8220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P’M’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0C551BBC-BF92-1EEB-1A29-4C6B4179BE29}"/>
                </a:ext>
              </a:extLst>
            </p:cNvPr>
            <p:cNvSpPr/>
            <p:nvPr/>
          </p:nvSpPr>
          <p:spPr>
            <a:xfrm>
              <a:off x="8353697" y="4256567"/>
              <a:ext cx="822099" cy="8220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P’M’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26E9D6CF-F0D1-3080-60CC-99C6338401B5}"/>
                </a:ext>
              </a:extLst>
            </p:cNvPr>
            <p:cNvSpPr/>
            <p:nvPr/>
          </p:nvSpPr>
          <p:spPr>
            <a:xfrm>
              <a:off x="6410111" y="4573485"/>
              <a:ext cx="822099" cy="8220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P’M’</a:t>
              </a: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14023259-9E6D-1F26-AB65-111CDB241C04}"/>
                </a:ext>
              </a:extLst>
            </p:cNvPr>
            <p:cNvSpPr/>
            <p:nvPr/>
          </p:nvSpPr>
          <p:spPr>
            <a:xfrm>
              <a:off x="7957797" y="3017950"/>
              <a:ext cx="822099" cy="8220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P’M’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245F2D37-492E-49B9-65FD-EBCF2F105D2C}"/>
                </a:ext>
              </a:extLst>
            </p:cNvPr>
            <p:cNvSpPr/>
            <p:nvPr/>
          </p:nvSpPr>
          <p:spPr>
            <a:xfrm>
              <a:off x="9046071" y="3506409"/>
              <a:ext cx="822099" cy="8220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PM’</a:t>
              </a: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1D8E7032-5AD1-CF58-7A8E-BE95A299A83C}"/>
                </a:ext>
              </a:extLst>
            </p:cNvPr>
            <p:cNvSpPr/>
            <p:nvPr/>
          </p:nvSpPr>
          <p:spPr>
            <a:xfrm>
              <a:off x="7453675" y="4938860"/>
              <a:ext cx="822099" cy="8220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PM’</a:t>
              </a: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AC74EA83-3E79-A807-C1A5-B42FFEA5E1EF}"/>
                </a:ext>
              </a:extLst>
            </p:cNvPr>
            <p:cNvSpPr/>
            <p:nvPr/>
          </p:nvSpPr>
          <p:spPr>
            <a:xfrm>
              <a:off x="10322145" y="3895422"/>
              <a:ext cx="822099" cy="8220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P’M’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43028F1F-D4B9-E185-DDB7-354F4B2B3413}"/>
                </a:ext>
              </a:extLst>
            </p:cNvPr>
            <p:cNvSpPr/>
            <p:nvPr/>
          </p:nvSpPr>
          <p:spPr>
            <a:xfrm>
              <a:off x="7469781" y="3970718"/>
              <a:ext cx="822099" cy="82209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60006F44-BF60-0565-BE21-817B732A9A1A}"/>
                </a:ext>
              </a:extLst>
            </p:cNvPr>
            <p:cNvSpPr/>
            <p:nvPr/>
          </p:nvSpPr>
          <p:spPr>
            <a:xfrm>
              <a:off x="8612586" y="5172254"/>
              <a:ext cx="822099" cy="8220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</a:t>
              </a: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7A3EDC86-622D-14AF-24E6-95BBC618D9D2}"/>
                </a:ext>
              </a:extLst>
            </p:cNvPr>
            <p:cNvSpPr/>
            <p:nvPr/>
          </p:nvSpPr>
          <p:spPr>
            <a:xfrm>
              <a:off x="9458231" y="4605401"/>
              <a:ext cx="822099" cy="8220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</a:t>
              </a: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4CD7B072-C55C-2452-516B-E7595EDEEB73}"/>
                </a:ext>
              </a:extLst>
            </p:cNvPr>
            <p:cNvSpPr/>
            <p:nvPr/>
          </p:nvSpPr>
          <p:spPr>
            <a:xfrm>
              <a:off x="9820883" y="2989560"/>
              <a:ext cx="822099" cy="8220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PM’</a:t>
              </a:r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B0AD100E-F302-6ECF-6C0B-A5271501941A}"/>
              </a:ext>
            </a:extLst>
          </p:cNvPr>
          <p:cNvSpPr txBox="1"/>
          <p:nvPr/>
        </p:nvSpPr>
        <p:spPr>
          <a:xfrm>
            <a:off x="7941601" y="5921554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question…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F4A68C0-ED72-D2CC-FA7B-19FC4A6F0A86}"/>
              </a:ext>
            </a:extLst>
          </p:cNvPr>
          <p:cNvSpPr txBox="1"/>
          <p:nvPr/>
        </p:nvSpPr>
        <p:spPr>
          <a:xfrm>
            <a:off x="784799" y="6362512"/>
            <a:ext cx="85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que P’M’ a forcément une meilleure fitness ?</a:t>
            </a:r>
          </a:p>
        </p:txBody>
      </p:sp>
    </p:spTree>
    <p:extLst>
      <p:ext uri="{BB962C8B-B14F-4D97-AF65-F5344CB8AC3E}">
        <p14:creationId xmlns:p14="http://schemas.microsoft.com/office/powerpoint/2010/main" val="297151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67D94-B97C-0760-BC81-B5356E043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BEA43C-B872-07B8-8637-6ADA95EF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3763" y="1017541"/>
            <a:ext cx="12843018" cy="25699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Parfois, une seule copie mutée a une meilleure fitness que 2 copies mutées</a:t>
            </a:r>
          </a:p>
          <a:p>
            <a:pPr marL="457200" lvl="1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On parle alors de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sélection stabilisatrice</a:t>
            </a:r>
          </a:p>
          <a:p>
            <a:pPr lvl="1">
              <a:buFont typeface="Wingdings" pitchFamily="2" charset="2"/>
              <a:buChar char="à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Le génotype intermédiaire (hétérozygote) est sélectionné</a:t>
            </a:r>
          </a:p>
          <a:p>
            <a:pPr marL="457200" lvl="1" indent="0">
              <a:buNone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927EC-B18D-EBD0-40D9-BAECB597A84F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 stabilisatrice</a:t>
            </a:r>
          </a:p>
        </p:txBody>
      </p:sp>
      <p:pic>
        <p:nvPicPr>
          <p:cNvPr id="7" name="Image 6" descr="Une image contenant émoticône, Dessin animé, smiley, dessin humoristique&#10;&#10;Description générée automatiquement">
            <a:extLst>
              <a:ext uri="{FF2B5EF4-FFF2-40B4-BE49-F238E27FC236}">
                <a16:creationId xmlns:a16="http://schemas.microsoft.com/office/drawing/2014/main" id="{6D18973F-0FD0-A0D3-52B2-A31D79292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21" y="6177972"/>
            <a:ext cx="667601" cy="62071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5B9CDCF-670F-B37B-E5B5-8A98707AAF9A}"/>
              </a:ext>
            </a:extLst>
          </p:cNvPr>
          <p:cNvSpPr/>
          <p:nvPr/>
        </p:nvSpPr>
        <p:spPr>
          <a:xfrm>
            <a:off x="911242" y="3585342"/>
            <a:ext cx="822099" cy="8220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P’M’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436E071-C104-4120-CAD6-2538D2B6CDE6}"/>
              </a:ext>
            </a:extLst>
          </p:cNvPr>
          <p:cNvSpPr/>
          <p:nvPr/>
        </p:nvSpPr>
        <p:spPr>
          <a:xfrm>
            <a:off x="1212415" y="5078810"/>
            <a:ext cx="822099" cy="8220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P’M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B184A44-73EA-B06E-0FCD-A09503442D4C}"/>
              </a:ext>
            </a:extLst>
          </p:cNvPr>
          <p:cNvSpPr/>
          <p:nvPr/>
        </p:nvSpPr>
        <p:spPr>
          <a:xfrm>
            <a:off x="211958" y="4598962"/>
            <a:ext cx="822099" cy="8220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PM’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098C52C-53DB-6A50-41BD-2280A6CC77BF}"/>
              </a:ext>
            </a:extLst>
          </p:cNvPr>
          <p:cNvSpPr/>
          <p:nvPr/>
        </p:nvSpPr>
        <p:spPr>
          <a:xfrm>
            <a:off x="1948994" y="4124268"/>
            <a:ext cx="822099" cy="8220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1DFCE84-979B-83FC-2B32-96128DC7B26B}"/>
              </a:ext>
            </a:extLst>
          </p:cNvPr>
          <p:cNvGrpSpPr/>
          <p:nvPr/>
        </p:nvGrpSpPr>
        <p:grpSpPr>
          <a:xfrm>
            <a:off x="3708896" y="4252632"/>
            <a:ext cx="2228850" cy="810095"/>
            <a:chOff x="4129087" y="3956300"/>
            <a:chExt cx="2228850" cy="810095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DB384A78-8E37-4924-CF48-FD292BD9FA52}"/>
                </a:ext>
              </a:extLst>
            </p:cNvPr>
            <p:cNvCxnSpPr>
              <a:cxnSpLocks/>
            </p:cNvCxnSpPr>
            <p:nvPr/>
          </p:nvCxnSpPr>
          <p:spPr>
            <a:xfrm>
              <a:off x="4129087" y="4343400"/>
              <a:ext cx="22288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397195D-89B6-CA88-A3A3-282CA218A39E}"/>
                </a:ext>
              </a:extLst>
            </p:cNvPr>
            <p:cNvSpPr txBox="1"/>
            <p:nvPr/>
          </p:nvSpPr>
          <p:spPr>
            <a:xfrm>
              <a:off x="4836990" y="39563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temps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2A96A3-E1DB-B094-373E-A32010B287F7}"/>
                </a:ext>
              </a:extLst>
            </p:cNvPr>
            <p:cNvSpPr txBox="1"/>
            <p:nvPr/>
          </p:nvSpPr>
          <p:spPr>
            <a:xfrm>
              <a:off x="4547664" y="4397063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générations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5BB070B6-49D9-3D84-7C72-B0258669FA9C}"/>
              </a:ext>
            </a:extLst>
          </p:cNvPr>
          <p:cNvGrpSpPr/>
          <p:nvPr/>
        </p:nvGrpSpPr>
        <p:grpSpPr>
          <a:xfrm>
            <a:off x="6254256" y="3301338"/>
            <a:ext cx="5495163" cy="2676788"/>
            <a:chOff x="6464498" y="4197701"/>
            <a:chExt cx="5495163" cy="2676788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1C748CCC-DE78-06E1-C57B-FBA9C62F5701}"/>
                </a:ext>
              </a:extLst>
            </p:cNvPr>
            <p:cNvSpPr/>
            <p:nvPr/>
          </p:nvSpPr>
          <p:spPr>
            <a:xfrm>
              <a:off x="6464498" y="4583071"/>
              <a:ext cx="822099" cy="8220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</a:t>
              </a: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DF417CC-095F-97B4-7F5C-89BDFF170CEC}"/>
                </a:ext>
              </a:extLst>
            </p:cNvPr>
            <p:cNvSpPr/>
            <p:nvPr/>
          </p:nvSpPr>
          <p:spPr>
            <a:xfrm>
              <a:off x="7502250" y="4344534"/>
              <a:ext cx="822099" cy="8220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</a:t>
              </a: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4F2F9CD5-3346-FC33-18F9-AA758E4DD791}"/>
                </a:ext>
              </a:extLst>
            </p:cNvPr>
            <p:cNvSpPr/>
            <p:nvPr/>
          </p:nvSpPr>
          <p:spPr>
            <a:xfrm>
              <a:off x="7091200" y="5416757"/>
              <a:ext cx="822099" cy="8220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</a:t>
              </a: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9172DE5-CC11-64DF-7502-581E74C06192}"/>
                </a:ext>
              </a:extLst>
            </p:cNvPr>
            <p:cNvSpPr/>
            <p:nvPr/>
          </p:nvSpPr>
          <p:spPr>
            <a:xfrm>
              <a:off x="8250343" y="5069308"/>
              <a:ext cx="822099" cy="82209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</a:t>
              </a: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B1BBCB1-6693-48F9-05CE-D3D405A77118}"/>
                </a:ext>
              </a:extLst>
            </p:cNvPr>
            <p:cNvSpPr/>
            <p:nvPr/>
          </p:nvSpPr>
          <p:spPr>
            <a:xfrm>
              <a:off x="8872030" y="4197701"/>
              <a:ext cx="822099" cy="8220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P’M’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8ADF5AE6-8BAB-0BCB-2644-0E8352A6D064}"/>
                </a:ext>
              </a:extLst>
            </p:cNvPr>
            <p:cNvSpPr/>
            <p:nvPr/>
          </p:nvSpPr>
          <p:spPr>
            <a:xfrm>
              <a:off x="9220101" y="5228683"/>
              <a:ext cx="822099" cy="82209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8B2A9B7-5521-7A3A-24C7-ED7CF03A198C}"/>
                </a:ext>
              </a:extLst>
            </p:cNvPr>
            <p:cNvSpPr/>
            <p:nvPr/>
          </p:nvSpPr>
          <p:spPr>
            <a:xfrm>
              <a:off x="8655703" y="6052390"/>
              <a:ext cx="822099" cy="8220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PM’</a:t>
              </a: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367F8D67-FD45-5300-8293-08052DD5B44D}"/>
                </a:ext>
              </a:extLst>
            </p:cNvPr>
            <p:cNvSpPr/>
            <p:nvPr/>
          </p:nvSpPr>
          <p:spPr>
            <a:xfrm>
              <a:off x="10241810" y="4960103"/>
              <a:ext cx="822099" cy="8220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PM’</a:t>
              </a: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5ADDE64E-0B2A-E201-7D56-DEB0B780E666}"/>
                </a:ext>
              </a:extLst>
            </p:cNvPr>
            <p:cNvSpPr/>
            <p:nvPr/>
          </p:nvSpPr>
          <p:spPr>
            <a:xfrm>
              <a:off x="10132866" y="5907490"/>
              <a:ext cx="822099" cy="8220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PM’</a:t>
              </a: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6FC9F3A4-7A3E-B9D0-D3D5-F50C42FD3191}"/>
                </a:ext>
              </a:extLst>
            </p:cNvPr>
            <p:cNvSpPr/>
            <p:nvPr/>
          </p:nvSpPr>
          <p:spPr>
            <a:xfrm>
              <a:off x="11029035" y="5522075"/>
              <a:ext cx="822099" cy="8220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PM’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BE208635-308F-FDF3-083E-4C9EB4447920}"/>
                </a:ext>
              </a:extLst>
            </p:cNvPr>
            <p:cNvSpPr/>
            <p:nvPr/>
          </p:nvSpPr>
          <p:spPr>
            <a:xfrm>
              <a:off x="11137562" y="4613245"/>
              <a:ext cx="822099" cy="8220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PM’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C3C5EF46-19A5-18AC-EDDA-243429304FD3}"/>
              </a:ext>
            </a:extLst>
          </p:cNvPr>
          <p:cNvSpPr txBox="1"/>
          <p:nvPr/>
        </p:nvSpPr>
        <p:spPr>
          <a:xfrm>
            <a:off x="3193522" y="6275402"/>
            <a:ext cx="4648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expliquer cela ?</a:t>
            </a:r>
          </a:p>
        </p:txBody>
      </p:sp>
    </p:spTree>
    <p:extLst>
      <p:ext uri="{BB962C8B-B14F-4D97-AF65-F5344CB8AC3E}">
        <p14:creationId xmlns:p14="http://schemas.microsoft.com/office/powerpoint/2010/main" val="20620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EA228-F4C6-ED7A-88A0-CB2324B91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BC5A85-E12C-9E5E-AC5D-1719F5CD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56" y="1510910"/>
            <a:ext cx="9776485" cy="330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Vidéo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 la drépanocytose, qu’est-ce que c’est ?</a:t>
            </a:r>
          </a:p>
          <a:p>
            <a:pPr marL="0" indent="0">
              <a:buNone/>
            </a:pP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https://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www.youtube.com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/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watch?v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3"/>
              </a:rPr>
              <a:t>=5DS-XAfQCQQ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732A8C-7BF8-58A4-FB07-E09FB4DE7E91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la drépanocytose</a:t>
            </a:r>
          </a:p>
        </p:txBody>
      </p:sp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1297DE8B-67E8-356A-2F02-CC9A12260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785" y="3565008"/>
            <a:ext cx="3908425" cy="27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01453-D230-9377-4DE9-59F53343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8C7BA78-764A-366B-0142-42B9A40E8F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340" y="1179286"/>
                <a:ext cx="10399862" cy="5521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Hémoglobine 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4 globines (protéines : chaînes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𝛼</m:t>
                    </m:r>
                  </m:oMath>
                </a14:m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𝛽</m:t>
                    </m:r>
                  </m:oMath>
                </a14:m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)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4 structures « hèmes » avec Fer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Fixe O</a:t>
                </a:r>
                <a:r>
                  <a:rPr lang="fr-FR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</a:t>
                </a: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et CO</a:t>
                </a:r>
                <a:r>
                  <a:rPr lang="fr-FR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</a:t>
                </a:r>
              </a:p>
              <a:p>
                <a:pPr marL="0" indent="0">
                  <a:buNone/>
                </a:pPr>
                <a:endParaRPr lang="fr-FR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Drépanocytose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Mutation du gène codant la chaîne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𝛽</m:t>
                    </m:r>
                  </m:oMath>
                </a14:m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de la globine.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L’hémoglobine est déformée.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Le globule rouge a une forme de faucille lorsqu’il y a peu d’O</a:t>
                </a:r>
                <a:r>
                  <a:rPr lang="fr-FR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Conséquences : anémie falciforme ( mort possible), agglutination et blocage de vaisseaux sanguins.</a:t>
                </a:r>
              </a:p>
              <a:p>
                <a:endParaRPr lang="fr-FR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8C7BA78-764A-366B-0142-42B9A40E8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40" y="1179286"/>
                <a:ext cx="10399862" cy="5521552"/>
              </a:xfrm>
              <a:blipFill>
                <a:blip r:embed="rId3"/>
                <a:stretch>
                  <a:fillRect l="-1220" t="-18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960227-7B54-3E28-F773-033A86453C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la drépanocytose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D8D1E35-4C7D-E5C3-46F2-F1139718D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718" y="914400"/>
            <a:ext cx="4960282" cy="3104637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4C1C1F28-287A-E56A-092F-8EB910C62A69}"/>
              </a:ext>
            </a:extLst>
          </p:cNvPr>
          <p:cNvGrpSpPr/>
          <p:nvPr/>
        </p:nvGrpSpPr>
        <p:grpSpPr>
          <a:xfrm>
            <a:off x="10653202" y="4306808"/>
            <a:ext cx="1309100" cy="1253257"/>
            <a:chOff x="10653202" y="4306808"/>
            <a:chExt cx="1309100" cy="1253257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FDD9620-B1C2-5D75-1625-0FCCBBD45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9526"/>
            <a:stretch/>
          </p:blipFill>
          <p:spPr>
            <a:xfrm>
              <a:off x="10653202" y="4306808"/>
              <a:ext cx="1309100" cy="125325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833073-C9CC-17E8-D7B6-518DA8A9B69E}"/>
                </a:ext>
              </a:extLst>
            </p:cNvPr>
            <p:cNvSpPr/>
            <p:nvPr/>
          </p:nvSpPr>
          <p:spPr>
            <a:xfrm>
              <a:off x="11758613" y="5043487"/>
              <a:ext cx="203689" cy="5022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135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941</Words>
  <Application>Microsoft Macintosh PowerPoint</Application>
  <PresentationFormat>Grand écran</PresentationFormat>
  <Paragraphs>206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146</cp:revision>
  <dcterms:created xsi:type="dcterms:W3CDTF">2024-01-29T13:50:21Z</dcterms:created>
  <dcterms:modified xsi:type="dcterms:W3CDTF">2024-01-30T07:06:57Z</dcterms:modified>
</cp:coreProperties>
</file>