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373"/>
  </p:normalViewPr>
  <p:slideViewPr>
    <p:cSldViewPr snapToGrid="0">
      <p:cViewPr varScale="1">
        <p:scale>
          <a:sx n="65" d="100"/>
          <a:sy n="65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D670B403-9817-42F6-9749-5C0BCDA7C089}"/>
    <pc:docChg chg="undo custSel addSld delSld">
      <pc:chgData name="DUBUIS Julien" userId="d507d28b-ef1c-4d40-92b7-eb3c03f99f97" providerId="ADAL" clId="{D670B403-9817-42F6-9749-5C0BCDA7C089}" dt="2024-02-27T08:08:12.423" v="14" actId="47"/>
      <pc:docMkLst>
        <pc:docMk/>
      </pc:docMkLst>
      <pc:sldChg chg="del">
        <pc:chgData name="DUBUIS Julien" userId="d507d28b-ef1c-4d40-92b7-eb3c03f99f97" providerId="ADAL" clId="{D670B403-9817-42F6-9749-5C0BCDA7C089}" dt="2024-02-27T08:08:02.839" v="1" actId="47"/>
        <pc:sldMkLst>
          <pc:docMk/>
          <pc:sldMk cId="1374250471" sldId="258"/>
        </pc:sldMkLst>
      </pc:sldChg>
      <pc:sldChg chg="del">
        <pc:chgData name="DUBUIS Julien" userId="d507d28b-ef1c-4d40-92b7-eb3c03f99f97" providerId="ADAL" clId="{D670B403-9817-42F6-9749-5C0BCDA7C089}" dt="2024-02-27T08:08:02.344" v="0" actId="47"/>
        <pc:sldMkLst>
          <pc:docMk/>
          <pc:sldMk cId="4083728490" sldId="259"/>
        </pc:sldMkLst>
      </pc:sldChg>
      <pc:sldChg chg="del">
        <pc:chgData name="DUBUIS Julien" userId="d507d28b-ef1c-4d40-92b7-eb3c03f99f97" providerId="ADAL" clId="{D670B403-9817-42F6-9749-5C0BCDA7C089}" dt="2024-02-27T08:08:03.298" v="2" actId="47"/>
        <pc:sldMkLst>
          <pc:docMk/>
          <pc:sldMk cId="4193496147" sldId="278"/>
        </pc:sldMkLst>
      </pc:sldChg>
      <pc:sldChg chg="del">
        <pc:chgData name="DUBUIS Julien" userId="d507d28b-ef1c-4d40-92b7-eb3c03f99f97" providerId="ADAL" clId="{D670B403-9817-42F6-9749-5C0BCDA7C089}" dt="2024-02-27T08:08:03.749" v="3" actId="47"/>
        <pc:sldMkLst>
          <pc:docMk/>
          <pc:sldMk cId="2245177154" sldId="279"/>
        </pc:sldMkLst>
      </pc:sldChg>
      <pc:sldChg chg="del">
        <pc:chgData name="DUBUIS Julien" userId="d507d28b-ef1c-4d40-92b7-eb3c03f99f97" providerId="ADAL" clId="{D670B403-9817-42F6-9749-5C0BCDA7C089}" dt="2024-02-27T08:08:04.283" v="4" actId="47"/>
        <pc:sldMkLst>
          <pc:docMk/>
          <pc:sldMk cId="1900742849" sldId="280"/>
        </pc:sldMkLst>
      </pc:sldChg>
      <pc:sldChg chg="del">
        <pc:chgData name="DUBUIS Julien" userId="d507d28b-ef1c-4d40-92b7-eb3c03f99f97" providerId="ADAL" clId="{D670B403-9817-42F6-9749-5C0BCDA7C089}" dt="2024-02-27T08:08:04.851" v="5" actId="47"/>
        <pc:sldMkLst>
          <pc:docMk/>
          <pc:sldMk cId="1688900208" sldId="281"/>
        </pc:sldMkLst>
      </pc:sldChg>
      <pc:sldChg chg="del">
        <pc:chgData name="DUBUIS Julien" userId="d507d28b-ef1c-4d40-92b7-eb3c03f99f97" providerId="ADAL" clId="{D670B403-9817-42F6-9749-5C0BCDA7C089}" dt="2024-02-27T08:08:05.717" v="7" actId="47"/>
        <pc:sldMkLst>
          <pc:docMk/>
          <pc:sldMk cId="1427986171" sldId="282"/>
        </pc:sldMkLst>
      </pc:sldChg>
      <pc:sldChg chg="del">
        <pc:chgData name="DUBUIS Julien" userId="d507d28b-ef1c-4d40-92b7-eb3c03f99f97" providerId="ADAL" clId="{D670B403-9817-42F6-9749-5C0BCDA7C089}" dt="2024-02-27T08:08:06.584" v="9" actId="47"/>
        <pc:sldMkLst>
          <pc:docMk/>
          <pc:sldMk cId="2132998426" sldId="283"/>
        </pc:sldMkLst>
      </pc:sldChg>
      <pc:sldChg chg="del">
        <pc:chgData name="DUBUIS Julien" userId="d507d28b-ef1c-4d40-92b7-eb3c03f99f97" providerId="ADAL" clId="{D670B403-9817-42F6-9749-5C0BCDA7C089}" dt="2024-02-27T08:08:05.252" v="6" actId="47"/>
        <pc:sldMkLst>
          <pc:docMk/>
          <pc:sldMk cId="4019195993" sldId="284"/>
        </pc:sldMkLst>
      </pc:sldChg>
      <pc:sldChg chg="del">
        <pc:chgData name="DUBUIS Julien" userId="d507d28b-ef1c-4d40-92b7-eb3c03f99f97" providerId="ADAL" clId="{D670B403-9817-42F6-9749-5C0BCDA7C089}" dt="2024-02-27T08:08:06.152" v="8" actId="47"/>
        <pc:sldMkLst>
          <pc:docMk/>
          <pc:sldMk cId="4150665044" sldId="285"/>
        </pc:sldMkLst>
      </pc:sldChg>
      <pc:sldChg chg="del">
        <pc:chgData name="DUBUIS Julien" userId="d507d28b-ef1c-4d40-92b7-eb3c03f99f97" providerId="ADAL" clId="{D670B403-9817-42F6-9749-5C0BCDA7C089}" dt="2024-02-27T08:08:06.993" v="10" actId="47"/>
        <pc:sldMkLst>
          <pc:docMk/>
          <pc:sldMk cId="914624296" sldId="286"/>
        </pc:sldMkLst>
      </pc:sldChg>
      <pc:sldChg chg="del">
        <pc:chgData name="DUBUIS Julien" userId="d507d28b-ef1c-4d40-92b7-eb3c03f99f97" providerId="ADAL" clId="{D670B403-9817-42F6-9749-5C0BCDA7C089}" dt="2024-02-27T08:08:07.385" v="11" actId="47"/>
        <pc:sldMkLst>
          <pc:docMk/>
          <pc:sldMk cId="1788310448" sldId="287"/>
        </pc:sldMkLst>
      </pc:sldChg>
      <pc:sldChg chg="del">
        <pc:chgData name="DUBUIS Julien" userId="d507d28b-ef1c-4d40-92b7-eb3c03f99f97" providerId="ADAL" clId="{D670B403-9817-42F6-9749-5C0BCDA7C089}" dt="2024-02-27T08:08:07.809" v="12" actId="47"/>
        <pc:sldMkLst>
          <pc:docMk/>
          <pc:sldMk cId="79643775" sldId="288"/>
        </pc:sldMkLst>
      </pc:sldChg>
      <pc:sldChg chg="add del">
        <pc:chgData name="DUBUIS Julien" userId="d507d28b-ef1c-4d40-92b7-eb3c03f99f97" providerId="ADAL" clId="{D670B403-9817-42F6-9749-5C0BCDA7C089}" dt="2024-02-27T08:08:12.423" v="14" actId="47"/>
        <pc:sldMkLst>
          <pc:docMk/>
          <pc:sldMk cId="1880131507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F106-F637-B04F-A317-47CEB8C93062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D4FA2-576B-2C43-94FF-1ADC0B9341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95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Origine des espèces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222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Oiseau : mérion superbe male et femelle</a:t>
            </a:r>
          </a:p>
          <a:p>
            <a:r>
              <a:rPr lang="fr-FR" dirty="0"/>
              <a:t>Manchot royal </a:t>
            </a:r>
            <a:r>
              <a:rPr lang="fr-FR" dirty="0" err="1"/>
              <a:t>juvénil</a:t>
            </a:r>
            <a:r>
              <a:rPr lang="fr-FR" dirty="0"/>
              <a:t> adulte</a:t>
            </a:r>
          </a:p>
          <a:p>
            <a:r>
              <a:rPr lang="fr-FR" dirty="0"/>
              <a:t>Drosophiles</a:t>
            </a:r>
          </a:p>
          <a:p>
            <a:r>
              <a:rPr lang="fr-FR" dirty="0"/>
              <a:t>Serpents :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Lampropeltis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triangulum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elapsoides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736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Oiseau : mérion superbe male et femelle</a:t>
            </a:r>
          </a:p>
          <a:p>
            <a:r>
              <a:rPr lang="fr-FR" dirty="0"/>
              <a:t>Manchot royal </a:t>
            </a:r>
            <a:r>
              <a:rPr lang="fr-FR" dirty="0" err="1"/>
              <a:t>juvénil</a:t>
            </a:r>
            <a:r>
              <a:rPr lang="fr-FR" dirty="0"/>
              <a:t> adulte</a:t>
            </a:r>
          </a:p>
          <a:p>
            <a:r>
              <a:rPr lang="fr-FR" dirty="0"/>
              <a:t>Drosophiles</a:t>
            </a:r>
          </a:p>
          <a:p>
            <a:r>
              <a:rPr lang="fr-FR" dirty="0"/>
              <a:t>Serpents :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Lampropeltis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triangulum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elapsoides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06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Oiseau : mérion superbe male et femelle</a:t>
            </a:r>
          </a:p>
          <a:p>
            <a:r>
              <a:rPr lang="fr-FR" dirty="0"/>
              <a:t>Manchot royal </a:t>
            </a:r>
            <a:r>
              <a:rPr lang="fr-FR" dirty="0" err="1"/>
              <a:t>juvénil</a:t>
            </a:r>
            <a:r>
              <a:rPr lang="fr-FR" dirty="0"/>
              <a:t> adulte</a:t>
            </a:r>
          </a:p>
          <a:p>
            <a:r>
              <a:rPr lang="fr-FR" dirty="0"/>
              <a:t>Drosophiles</a:t>
            </a:r>
          </a:p>
          <a:p>
            <a:r>
              <a:rPr lang="fr-FR" dirty="0"/>
              <a:t>Serpents :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Lampropeltis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triangulum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elapsoides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83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Oiseau : mérion superbe male et femelle</a:t>
            </a:r>
          </a:p>
          <a:p>
            <a:r>
              <a:rPr lang="fr-FR" dirty="0"/>
              <a:t>Manchot royal </a:t>
            </a:r>
            <a:r>
              <a:rPr lang="fr-FR" dirty="0" err="1"/>
              <a:t>juvénil</a:t>
            </a:r>
            <a:r>
              <a:rPr lang="fr-FR" dirty="0"/>
              <a:t> adulte</a:t>
            </a:r>
          </a:p>
          <a:p>
            <a:r>
              <a:rPr lang="fr-FR" dirty="0"/>
              <a:t>Drosophiles</a:t>
            </a:r>
          </a:p>
          <a:p>
            <a:r>
              <a:rPr lang="fr-FR" dirty="0"/>
              <a:t>Serpents :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Lampropeltis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triangulum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elapsoides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1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Oiseau : mérion superbe male et femelle</a:t>
            </a:r>
          </a:p>
          <a:p>
            <a:r>
              <a:rPr lang="fr-FR" dirty="0"/>
              <a:t>Manchot royal </a:t>
            </a:r>
            <a:r>
              <a:rPr lang="fr-FR" dirty="0" err="1"/>
              <a:t>juvénil</a:t>
            </a:r>
            <a:r>
              <a:rPr lang="fr-FR" dirty="0"/>
              <a:t> adulte</a:t>
            </a:r>
          </a:p>
          <a:p>
            <a:r>
              <a:rPr lang="fr-FR" dirty="0"/>
              <a:t>Drosophiles</a:t>
            </a:r>
          </a:p>
          <a:p>
            <a:r>
              <a:rPr lang="fr-FR" dirty="0"/>
              <a:t>Serpents :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Lampropeltis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triangulum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elapsoides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69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Oiseau : mérion superbe male et femelle</a:t>
            </a:r>
          </a:p>
          <a:p>
            <a:r>
              <a:rPr lang="fr-FR" dirty="0"/>
              <a:t>Manchot royal </a:t>
            </a:r>
            <a:r>
              <a:rPr lang="fr-FR" dirty="0" err="1"/>
              <a:t>juvénil</a:t>
            </a:r>
            <a:r>
              <a:rPr lang="fr-FR" dirty="0"/>
              <a:t> adulte</a:t>
            </a:r>
          </a:p>
          <a:p>
            <a:r>
              <a:rPr lang="fr-FR" dirty="0"/>
              <a:t>Drosophiles</a:t>
            </a:r>
          </a:p>
          <a:p>
            <a:r>
              <a:rPr lang="fr-FR" dirty="0"/>
              <a:t>Serpents :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Lampropeltis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triangulum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elapsoides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12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Oiseau : mérion superbe male et femelle</a:t>
            </a:r>
          </a:p>
          <a:p>
            <a:r>
              <a:rPr lang="fr-FR" dirty="0"/>
              <a:t>Manchot royal </a:t>
            </a:r>
            <a:r>
              <a:rPr lang="fr-FR" dirty="0" err="1"/>
              <a:t>juvénil</a:t>
            </a:r>
            <a:r>
              <a:rPr lang="fr-FR" dirty="0"/>
              <a:t> adulte</a:t>
            </a:r>
          </a:p>
          <a:p>
            <a:r>
              <a:rPr lang="fr-FR" dirty="0"/>
              <a:t>Drosophiles</a:t>
            </a:r>
          </a:p>
          <a:p>
            <a:r>
              <a:rPr lang="fr-FR" dirty="0"/>
              <a:t>Serpents :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Lampropeltis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triangulum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elapsoides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36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Oiseau : mérion superbe male et femelle</a:t>
            </a:r>
          </a:p>
          <a:p>
            <a:r>
              <a:rPr lang="fr-FR" dirty="0"/>
              <a:t>Manchot royal </a:t>
            </a:r>
            <a:r>
              <a:rPr lang="fr-FR" dirty="0" err="1"/>
              <a:t>juvénil</a:t>
            </a:r>
            <a:r>
              <a:rPr lang="fr-FR" dirty="0"/>
              <a:t> adulte</a:t>
            </a:r>
          </a:p>
          <a:p>
            <a:r>
              <a:rPr lang="fr-FR" dirty="0"/>
              <a:t>Drosophiles</a:t>
            </a:r>
          </a:p>
          <a:p>
            <a:r>
              <a:rPr lang="fr-FR" dirty="0"/>
              <a:t>Serpents :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Lampropeltis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triangulum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elapsoides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163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Oiseau : mérion superbe male et femelle</a:t>
            </a:r>
          </a:p>
          <a:p>
            <a:r>
              <a:rPr lang="fr-FR" dirty="0"/>
              <a:t>Manchot royal </a:t>
            </a:r>
            <a:r>
              <a:rPr lang="fr-FR" dirty="0" err="1"/>
              <a:t>juvénil</a:t>
            </a:r>
            <a:r>
              <a:rPr lang="fr-FR" dirty="0"/>
              <a:t> adulte</a:t>
            </a:r>
          </a:p>
          <a:p>
            <a:r>
              <a:rPr lang="fr-FR" dirty="0"/>
              <a:t>Drosophiles</a:t>
            </a:r>
          </a:p>
          <a:p>
            <a:r>
              <a:rPr lang="fr-FR" dirty="0"/>
              <a:t>Serpents :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Lampropeltis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triangulum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elapsoides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164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69544-D82B-5010-EDE3-3C773B91A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594AC6-2837-CECB-98D3-531DCD48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E79698-26D5-D5BC-BD8D-2F13575F3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Oiseau : mérion superbe male et femelle</a:t>
            </a:r>
          </a:p>
          <a:p>
            <a:r>
              <a:rPr lang="fr-FR" dirty="0"/>
              <a:t>Manchot royal </a:t>
            </a:r>
            <a:r>
              <a:rPr lang="fr-FR" dirty="0" err="1"/>
              <a:t>juvénil</a:t>
            </a:r>
            <a:r>
              <a:rPr lang="fr-FR" dirty="0"/>
              <a:t> adulte</a:t>
            </a:r>
          </a:p>
          <a:p>
            <a:r>
              <a:rPr lang="fr-FR" dirty="0"/>
              <a:t>Drosophiles</a:t>
            </a:r>
          </a:p>
          <a:p>
            <a:r>
              <a:rPr lang="fr-FR" dirty="0"/>
              <a:t>Serpents :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Lampropeltis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triangulum</a:t>
            </a:r>
            <a:r>
              <a:rPr lang="fr-FR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elapsoides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824E1E-F89E-CB7C-3952-4F694C263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536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6AAF2-8C7E-2E68-8D11-01A722A42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66FA38-467F-99B2-D0BB-6ADFFC5D3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E08D88-5835-D3ED-B26D-8E3DF051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9F9C9-3999-D342-2B38-19AABEEC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08CCC4-5014-BD26-8144-1BA1A63E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7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5C232-BE12-2F26-85E4-BD9641F3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0FFD11-7927-2928-E582-8FBB89DE5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24FC71-A072-A146-9784-2DF6A10D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B549A-0432-D8B7-17ED-C43DED85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9237D-E27E-1BDC-B2EA-9EE8C5E2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3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047ADC-95DD-45F9-25E8-D35259A89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DACF5E-3A10-F07F-FFF9-BCB1F1275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005A52-6B65-5E7D-3581-D83432E6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2D3C9-0452-CF97-AE98-D6B04528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73C713-B7B3-F634-7853-BE2E788E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0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DE32A-BFC0-41A4-BFF2-F6CEAC01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FB3CA-011F-B4FF-ABD8-80F1AA60B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189CBB-2D74-80EF-FE35-AA08A67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64E99-7A8D-3F1A-2EAD-DFAC11EF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26E69-DB63-DAB2-49B5-5A3762C4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2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40CAB-CB05-FE06-FCD8-C1A53E01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FB6EBB-B1CE-6130-B873-090CA395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CA82BC-CEB6-5F54-462A-078B19DA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E344A5-CF9F-0EEC-7866-EB880A50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64A6CE-6E2B-F614-8BA1-22D8913E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45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1B635-1C64-00E1-7A6C-680B02A4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32108A-17DE-1AD4-8209-285C3DEBD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4C5C00-AC78-AF0E-9495-1FE65E3F5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381720-C7D7-08FC-F2DC-531A8682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73C2B3-2194-A132-50AB-87E9B81C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4A3C58-FCE6-C616-B9A8-AD59100B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6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1E070-AE4F-FD2E-5E9A-DDE0FE22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3CCF04-C74B-6E8B-6A5F-AB83C29C4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97896A-A951-BAC4-A08C-4F695C707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35AD59-7BCC-059C-1693-582058632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589CB9-BDBB-C7B0-D6F0-4001A2858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3E6A89-29FE-E685-DECD-E2981F64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32F91C-3739-59A8-97AC-CEF59E22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8A81EA-6AE2-3692-96EF-ABB481BE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97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48B39-8F73-D692-B7D5-789D7EC7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B46288-61A2-AD62-B513-54C27C48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629311-1AC2-4AB3-A8AC-18F6A872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646807-2840-FFD9-D42E-67653197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05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866F35-3E0A-E2F6-3112-B999D62A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7A1D46-8145-AB67-DA22-7E2D80D9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EF848A-C4FD-330F-DD7B-302D6FB6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52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B5F84-4022-E127-49FB-4BDAAF1F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E20309-6B1E-EE2A-D533-B623153D5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AFC705-895A-9D5E-89DB-F034D3894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A5B446-65A6-16B9-DC68-055B6C2B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8014B1-21E9-7B9F-5821-9337E1D6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EC93DE-5656-BA33-ED29-FCFE46ED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1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44AB3-A2C5-7E7D-3E86-ED55705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8ED828-7D04-EE45-7BE8-6922F5FB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22F174-8643-08EB-DB8F-DB2F38BE7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40D45A-C887-5812-80D5-1846B53C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69E41C-C166-DC3F-2CF1-49B44501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163C29-19EC-327E-2C11-F1EB7B56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1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0114D5-7EF4-AE76-F6CC-9128853C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05BCBA-7B8E-7F95-E243-102861421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25AC8F-159E-AB27-9435-4EFC619E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34F7-7CFC-4747-BB2A-F1F8AFEA4479}" type="datetimeFigureOut">
              <a:rPr lang="fr-FR" smtClean="0"/>
              <a:t>27/02/2024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32409A-AE28-99E5-AFB8-382B40118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FA3BBD-05D1-3F8C-D67C-1D7091E48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7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053155"/>
            <a:ext cx="11480799" cy="5639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 </a:t>
            </a:r>
            <a:r>
              <a:rPr lang="fr-CH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«catégorie», «apparence»</a:t>
            </a:r>
          </a:p>
          <a:p>
            <a:pPr marL="0" indent="0">
              <a:buNone/>
            </a:pPr>
            <a:endParaRPr lang="fr-CH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 von Linné (XVIIIe)</a:t>
            </a:r>
          </a:p>
          <a:p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«Père» de la taxonomie</a:t>
            </a:r>
          </a:p>
          <a:p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base sur la morphologie pour classifier les espèces</a:t>
            </a:r>
          </a:p>
          <a:p>
            <a:pPr marL="0" indent="0">
              <a:buNone/>
            </a:pPr>
            <a:endParaRPr lang="fr-CH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 morphologique </a:t>
            </a: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individus possédant des caractéristiques morphologiques semblables</a:t>
            </a:r>
          </a:p>
          <a:p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 définition utilisée encore aujourd’hui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Espèce(s)</a:t>
            </a:r>
          </a:p>
        </p:txBody>
      </p:sp>
      <p:pic>
        <p:nvPicPr>
          <p:cNvPr id="5" name="Image 4" descr="Une image contenant Visage humain, habits, portrait, peinture&#10;&#10;Description générée automatiquement">
            <a:extLst>
              <a:ext uri="{FF2B5EF4-FFF2-40B4-BE49-F238E27FC236}">
                <a16:creationId xmlns:a16="http://schemas.microsoft.com/office/drawing/2014/main" id="{99FE619C-8167-1BAC-6B6B-BAE101AB4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839" y="1053155"/>
            <a:ext cx="1967260" cy="237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3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0" y="1131888"/>
            <a:ext cx="8723164" cy="535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types de barrières :</a:t>
            </a:r>
          </a:p>
          <a:p>
            <a:pPr marL="514350" indent="-514350">
              <a:buFont typeface="+mj-lt"/>
              <a:buAutoNum type="arabicPeriod"/>
            </a:pPr>
            <a:r>
              <a:rPr lang="fr-CH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Prézygotique </a:t>
            </a: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(avant la fécondation)</a:t>
            </a:r>
          </a:p>
          <a:p>
            <a:pPr marL="457200" lvl="1" indent="0">
              <a:buNone/>
            </a:pPr>
            <a:br>
              <a:rPr lang="fr-CH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Éthologique</a:t>
            </a:r>
            <a:b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Éthologie = étude du comportement des animaux</a:t>
            </a:r>
            <a:b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Différences de signaux ou de comportements pour attirer les partenaires</a:t>
            </a:r>
            <a:b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b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fr-CH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Exemples</a:t>
            </a:r>
            <a:br>
              <a:rPr lang="fr-CH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fr-CH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 Lucioles : séquences lumineuses particulières (mâles  femelles et femelles  mâles en réponse)</a:t>
            </a:r>
            <a:endParaRPr lang="fr-CH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CH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Isolement reproductif</a:t>
            </a:r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id="{08FE004C-B9F8-E4B2-7372-160988195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36" y="1473284"/>
            <a:ext cx="2617286" cy="453381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6ED3CB8-FC15-BF44-29F8-D337AFF2AF72}"/>
              </a:ext>
            </a:extLst>
          </p:cNvPr>
          <p:cNvSpPr/>
          <p:nvPr/>
        </p:nvSpPr>
        <p:spPr>
          <a:xfrm>
            <a:off x="1435100" y="2235200"/>
            <a:ext cx="1346200" cy="2667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8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0" y="1131888"/>
            <a:ext cx="8723164" cy="535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types de barrières :</a:t>
            </a:r>
          </a:p>
          <a:p>
            <a:pPr marL="514350" indent="-514350">
              <a:buFont typeface="+mj-lt"/>
              <a:buAutoNum type="arabicPeriod"/>
            </a:pPr>
            <a:r>
              <a:rPr lang="fr-CH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Prézygotique </a:t>
            </a: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(avant la fécondation)</a:t>
            </a:r>
          </a:p>
          <a:p>
            <a:pPr marL="457200" lvl="1" indent="0">
              <a:buNone/>
            </a:pPr>
            <a:br>
              <a:rPr lang="fr-CH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Temporel</a:t>
            </a:r>
            <a:b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Reproduction à des moments différents (heures, mois, saison)</a:t>
            </a:r>
          </a:p>
          <a:p>
            <a:pPr marL="457200" lvl="1" indent="0">
              <a:buNone/>
            </a:pPr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Les gamètes ne se rencontrent pas</a:t>
            </a:r>
            <a:b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b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fr-CH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Exemples</a:t>
            </a:r>
            <a:br>
              <a:rPr lang="fr-CH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fr-CH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 Doré jaune (avril) et doré noir (mai-juin)</a:t>
            </a:r>
          </a:p>
          <a:p>
            <a:pPr marL="457200" lvl="1" indent="0">
              <a:buNone/>
            </a:pPr>
            <a:r>
              <a:rPr lang="fr-CH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Orchidées dont la floraison dure 1 jour et ce jour varie selon l’espèce</a:t>
            </a:r>
          </a:p>
          <a:p>
            <a:pPr lvl="1"/>
            <a:endParaRPr lang="fr-CH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Isolement reproductif</a:t>
            </a:r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id="{08FE004C-B9F8-E4B2-7372-160988195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36" y="1473284"/>
            <a:ext cx="2617286" cy="453381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60D78BE7-1E8D-033B-6879-A7FD588FEDB0}"/>
              </a:ext>
            </a:extLst>
          </p:cNvPr>
          <p:cNvSpPr/>
          <p:nvPr/>
        </p:nvSpPr>
        <p:spPr>
          <a:xfrm>
            <a:off x="929379" y="2590800"/>
            <a:ext cx="1346200" cy="2667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71D2334-4A1A-242D-303F-F18BC0C43C25}"/>
              </a:ext>
            </a:extLst>
          </p:cNvPr>
          <p:cNvGrpSpPr/>
          <p:nvPr/>
        </p:nvGrpSpPr>
        <p:grpSpPr>
          <a:xfrm>
            <a:off x="10240813" y="3877468"/>
            <a:ext cx="1921229" cy="1848644"/>
            <a:chOff x="10240813" y="3877468"/>
            <a:chExt cx="1921229" cy="1848644"/>
          </a:xfrm>
        </p:grpSpPr>
        <p:pic>
          <p:nvPicPr>
            <p:cNvPr id="7" name="Image 6" descr="Une image contenant poisson, Aileron, requin, Biologie marine&#10;&#10;Description générée automatiquement">
              <a:extLst>
                <a:ext uri="{FF2B5EF4-FFF2-40B4-BE49-F238E27FC236}">
                  <a16:creationId xmlns:a16="http://schemas.microsoft.com/office/drawing/2014/main" id="{90FAEBCC-FEB9-4B61-1AA3-019BC51C6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05666" y="4641056"/>
              <a:ext cx="1627584" cy="1085056"/>
            </a:xfrm>
            <a:prstGeom prst="rect">
              <a:avLst/>
            </a:prstGeom>
          </p:spPr>
        </p:pic>
        <p:pic>
          <p:nvPicPr>
            <p:cNvPr id="9" name="Image 8" descr="Une image contenant poisson, Produits de la mer, Aileron, truite&#10;&#10;Description générée automatiquement">
              <a:extLst>
                <a:ext uri="{FF2B5EF4-FFF2-40B4-BE49-F238E27FC236}">
                  <a16:creationId xmlns:a16="http://schemas.microsoft.com/office/drawing/2014/main" id="{C621F885-903B-60AE-67A4-92103E547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40813" y="3877468"/>
              <a:ext cx="1921229" cy="1002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501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053155"/>
            <a:ext cx="11480799" cy="11185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 morphologique </a:t>
            </a: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individus possédant des caractéristiques morphologiques semblables</a:t>
            </a:r>
          </a:p>
          <a:p>
            <a:pPr marL="0" indent="0">
              <a:buNone/>
            </a:pPr>
            <a:endParaRPr lang="fr-CH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problématique 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 morphologique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9BD518C-14E1-E0AA-D489-E66D72E48E7F}"/>
              </a:ext>
            </a:extLst>
          </p:cNvPr>
          <p:cNvGrpSpPr/>
          <p:nvPr/>
        </p:nvGrpSpPr>
        <p:grpSpPr>
          <a:xfrm>
            <a:off x="9088436" y="2310455"/>
            <a:ext cx="3103563" cy="2358476"/>
            <a:chOff x="9088436" y="2310455"/>
            <a:chExt cx="3103563" cy="2358476"/>
          </a:xfrm>
        </p:grpSpPr>
        <p:pic>
          <p:nvPicPr>
            <p:cNvPr id="7" name="Image 6" descr="Une image contenant oiseau, bec, plein air, plume&#10;&#10;Description générée automatiquement">
              <a:extLst>
                <a:ext uri="{FF2B5EF4-FFF2-40B4-BE49-F238E27FC236}">
                  <a16:creationId xmlns:a16="http://schemas.microsoft.com/office/drawing/2014/main" id="{D926B0D0-7D62-52F3-E6C0-3330D2022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8437" y="2741342"/>
              <a:ext cx="2887662" cy="1927589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CF13F1B-B81E-F1C9-A9D6-57E1A5BAB564}"/>
                </a:ext>
              </a:extLst>
            </p:cNvPr>
            <p:cNvSpPr txBox="1"/>
            <p:nvPr/>
          </p:nvSpPr>
          <p:spPr>
            <a:xfrm>
              <a:off x="9088436" y="2310455"/>
              <a:ext cx="310356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H" sz="2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Dimorphisme sexuel</a:t>
              </a:r>
              <a:endParaRPr lang="fr-FR" sz="2200" b="1" dirty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56A4C2AC-8BDA-31A0-0495-381B7A2DC300}"/>
              </a:ext>
            </a:extLst>
          </p:cNvPr>
          <p:cNvGrpSpPr/>
          <p:nvPr/>
        </p:nvGrpSpPr>
        <p:grpSpPr>
          <a:xfrm>
            <a:off x="5003800" y="2251478"/>
            <a:ext cx="3636962" cy="2471757"/>
            <a:chOff x="5003800" y="2251478"/>
            <a:chExt cx="3636962" cy="2471757"/>
          </a:xfrm>
        </p:grpSpPr>
        <p:pic>
          <p:nvPicPr>
            <p:cNvPr id="13" name="Image 12" descr="Une image contenant oiseau, manchot, oiseau aquatique, Oiseau qui ne peut pas voler&#10;&#10;Description générée automatiquement">
              <a:extLst>
                <a:ext uri="{FF2B5EF4-FFF2-40B4-BE49-F238E27FC236}">
                  <a16:creationId xmlns:a16="http://schemas.microsoft.com/office/drawing/2014/main" id="{9E8D8BF1-7526-1F3F-AE07-61575B2E0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6362" y="2659485"/>
              <a:ext cx="3454400" cy="206375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390350A-93EC-EBC3-A49C-DF1ED71FADD3}"/>
                </a:ext>
              </a:extLst>
            </p:cNvPr>
            <p:cNvSpPr txBox="1"/>
            <p:nvPr/>
          </p:nvSpPr>
          <p:spPr>
            <a:xfrm>
              <a:off x="5003800" y="2251478"/>
              <a:ext cx="363696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H" sz="2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Différences enfant-adulte</a:t>
              </a:r>
              <a:endParaRPr lang="fr-FR" sz="2200" b="1" dirty="0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14ABFFEF-0DA0-2234-B2B0-A26AC2EC24E9}"/>
              </a:ext>
            </a:extLst>
          </p:cNvPr>
          <p:cNvGrpSpPr/>
          <p:nvPr/>
        </p:nvGrpSpPr>
        <p:grpSpPr>
          <a:xfrm>
            <a:off x="449260" y="3121222"/>
            <a:ext cx="4046540" cy="2143034"/>
            <a:chOff x="449260" y="3121222"/>
            <a:chExt cx="4046540" cy="2143034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2200A01-FE9F-00C0-6392-0E94C4C41F1D}"/>
                </a:ext>
              </a:extLst>
            </p:cNvPr>
            <p:cNvSpPr txBox="1"/>
            <p:nvPr/>
          </p:nvSpPr>
          <p:spPr>
            <a:xfrm>
              <a:off x="449260" y="3121222"/>
              <a:ext cx="404654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H" sz="2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Différences indétectables (sibling </a:t>
              </a:r>
              <a:r>
                <a:rPr lang="fr-CH" sz="22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species</a:t>
              </a:r>
              <a:r>
                <a:rPr lang="fr-CH" sz="2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fr-FR" sz="2200" b="1" dirty="0"/>
            </a:p>
          </p:txBody>
        </p:sp>
        <p:pic>
          <p:nvPicPr>
            <p:cNvPr id="16" name="Image 15" descr="Une image contenant vermine, invertébré, Insecte à ailes membraneuses, Névroptères&#10;&#10;Description générée automatiquement">
              <a:extLst>
                <a:ext uri="{FF2B5EF4-FFF2-40B4-BE49-F238E27FC236}">
                  <a16:creationId xmlns:a16="http://schemas.microsoft.com/office/drawing/2014/main" id="{9AAC1049-01A1-F9BC-0366-7D9569B40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260" y="3924765"/>
              <a:ext cx="3803650" cy="1339491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60122387-3299-9AB5-4CF3-173AB32C15D9}"/>
              </a:ext>
            </a:extLst>
          </p:cNvPr>
          <p:cNvGrpSpPr/>
          <p:nvPr/>
        </p:nvGrpSpPr>
        <p:grpSpPr>
          <a:xfrm>
            <a:off x="1701800" y="5213456"/>
            <a:ext cx="9136305" cy="1625600"/>
            <a:chOff x="1701800" y="5213456"/>
            <a:chExt cx="9136305" cy="1625600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6E3DAB6-2F94-F3CD-EC65-682085EDDBDC}"/>
                </a:ext>
              </a:extLst>
            </p:cNvPr>
            <p:cNvSpPr txBox="1"/>
            <p:nvPr/>
          </p:nvSpPr>
          <p:spPr>
            <a:xfrm>
              <a:off x="1701800" y="6097485"/>
              <a:ext cx="533479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H" sz="2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Même espèce avec aspects différents</a:t>
              </a:r>
              <a:endParaRPr lang="fr-FR" sz="2200" b="1" dirty="0"/>
            </a:p>
          </p:txBody>
        </p:sp>
        <p:pic>
          <p:nvPicPr>
            <p:cNvPr id="19" name="Image 18" descr="Une image contenant mammifère, reptile, serpent, Reptile à écailles&#10;&#10;Description générée automatiquement">
              <a:extLst>
                <a:ext uri="{FF2B5EF4-FFF2-40B4-BE49-F238E27FC236}">
                  <a16:creationId xmlns:a16="http://schemas.microsoft.com/office/drawing/2014/main" id="{EF49BE2E-BD32-B87F-2B62-44955B040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86602" y="5213456"/>
              <a:ext cx="1871903" cy="1625600"/>
            </a:xfrm>
            <a:prstGeom prst="rect">
              <a:avLst/>
            </a:prstGeom>
          </p:spPr>
        </p:pic>
        <p:pic>
          <p:nvPicPr>
            <p:cNvPr id="21" name="Image 20" descr="Une image contenant mammifère, reptile, serpent, Reptile à écailles&#10;&#10;Description générée automatiquement">
              <a:extLst>
                <a:ext uri="{FF2B5EF4-FFF2-40B4-BE49-F238E27FC236}">
                  <a16:creationId xmlns:a16="http://schemas.microsoft.com/office/drawing/2014/main" id="{9EE63626-8449-887C-C755-A6C2CF86D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58505" y="5213456"/>
              <a:ext cx="1879600" cy="162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730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053155"/>
            <a:ext cx="11480799" cy="5804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 définition ?</a:t>
            </a:r>
          </a:p>
          <a:p>
            <a:pPr marL="0" indent="0">
              <a:buNone/>
            </a:pPr>
            <a:endParaRPr lang="fr-CH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 biologique </a:t>
            </a: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individus pouvant s’accoupler et produire une progéniture féconde entre eux, mais pas avec les autres.</a:t>
            </a:r>
          </a:p>
          <a:p>
            <a:pPr marL="0" indent="0">
              <a:buNone/>
            </a:pPr>
            <a:endParaRPr lang="fr-CH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plus grande unité de population où le flux génétique est possible et isolé génétiquement des autres populations.</a:t>
            </a:r>
          </a:p>
          <a:p>
            <a:pPr marL="0" indent="0">
              <a:buNone/>
            </a:pPr>
            <a:endParaRPr lang="fr-CH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Ainsi :</a:t>
            </a:r>
          </a:p>
          <a:p>
            <a:r>
              <a:rPr lang="fr-CH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les humains = espèce biologique</a:t>
            </a:r>
          </a:p>
          <a:p>
            <a:r>
              <a:rPr lang="fr-CH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humains et les chimpanzés ne sont pas de la même espèce biologique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 biologique</a:t>
            </a:r>
          </a:p>
        </p:txBody>
      </p:sp>
    </p:spTree>
    <p:extLst>
      <p:ext uri="{BB962C8B-B14F-4D97-AF65-F5344CB8AC3E}">
        <p14:creationId xmlns:p14="http://schemas.microsoft.com/office/powerpoint/2010/main" val="297223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250" y="2091743"/>
            <a:ext cx="533400" cy="618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Mulet</a:t>
            </a:r>
          </a:p>
        </p:txBody>
      </p:sp>
      <p:pic>
        <p:nvPicPr>
          <p:cNvPr id="5" name="Image 4" descr="Une image contenant âne, herbe, mammifère, plein air&#10;&#10;Description générée automatiquement">
            <a:extLst>
              <a:ext uri="{FF2B5EF4-FFF2-40B4-BE49-F238E27FC236}">
                <a16:creationId xmlns:a16="http://schemas.microsoft.com/office/drawing/2014/main" id="{D0FB502B-4702-A783-B32C-E2F2896E0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5" y="1219200"/>
            <a:ext cx="3060700" cy="2184400"/>
          </a:xfrm>
          <a:prstGeom prst="rect">
            <a:avLst/>
          </a:prstGeom>
        </p:spPr>
      </p:pic>
      <p:pic>
        <p:nvPicPr>
          <p:cNvPr id="7" name="Image 6" descr="Une image contenant mammifère, cheval, herbe, plein air&#10;&#10;Description générée automatiquement">
            <a:extLst>
              <a:ext uri="{FF2B5EF4-FFF2-40B4-BE49-F238E27FC236}">
                <a16:creationId xmlns:a16="http://schemas.microsoft.com/office/drawing/2014/main" id="{A630C1FA-14C7-227A-E8F8-0D76522B1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075" y="1219199"/>
            <a:ext cx="3025520" cy="2184400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6870C1C-7B9A-63DA-2E1A-4AD39C4D7EE0}"/>
              </a:ext>
            </a:extLst>
          </p:cNvPr>
          <p:cNvSpPr txBox="1">
            <a:spLocks/>
          </p:cNvSpPr>
          <p:nvPr/>
        </p:nvSpPr>
        <p:spPr>
          <a:xfrm>
            <a:off x="7194295" y="2091743"/>
            <a:ext cx="533400" cy="618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10" name="Image 9" descr="Une image contenant âne, plein air, sol, cheval&#10;&#10;Description générée automatiquement">
            <a:extLst>
              <a:ext uri="{FF2B5EF4-FFF2-40B4-BE49-F238E27FC236}">
                <a16:creationId xmlns:a16="http://schemas.microsoft.com/office/drawing/2014/main" id="{C83F448C-01B3-5972-C1D9-9BABB56AA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9510" y="1219199"/>
            <a:ext cx="2148590" cy="2184400"/>
          </a:xfrm>
          <a:prstGeom prst="rect">
            <a:avLst/>
          </a:prstGeom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414ADFE8-C314-D2C4-960B-02FA9160DA50}"/>
              </a:ext>
            </a:extLst>
          </p:cNvPr>
          <p:cNvSpPr txBox="1">
            <a:spLocks/>
          </p:cNvSpPr>
          <p:nvPr/>
        </p:nvSpPr>
        <p:spPr>
          <a:xfrm>
            <a:off x="1368424" y="3454401"/>
            <a:ext cx="1463675" cy="618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Âne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F21EB92-FC72-6642-C5AB-C938DB45EC73}"/>
              </a:ext>
            </a:extLst>
          </p:cNvPr>
          <p:cNvSpPr txBox="1">
            <a:spLocks/>
          </p:cNvSpPr>
          <p:nvPr/>
        </p:nvSpPr>
        <p:spPr>
          <a:xfrm>
            <a:off x="4682997" y="3463284"/>
            <a:ext cx="1463675" cy="618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Jument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9FECDDD-C647-E12F-BCFD-291046651190}"/>
              </a:ext>
            </a:extLst>
          </p:cNvPr>
          <p:cNvSpPr txBox="1">
            <a:spLocks/>
          </p:cNvSpPr>
          <p:nvPr/>
        </p:nvSpPr>
        <p:spPr>
          <a:xfrm>
            <a:off x="8391967" y="3463284"/>
            <a:ext cx="1463675" cy="618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Mulet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A330DB26-3D3C-5343-BF4C-AB78AF077355}"/>
              </a:ext>
            </a:extLst>
          </p:cNvPr>
          <p:cNvSpPr txBox="1">
            <a:spLocks/>
          </p:cNvSpPr>
          <p:nvPr/>
        </p:nvSpPr>
        <p:spPr>
          <a:xfrm>
            <a:off x="336422" y="4796784"/>
            <a:ext cx="7403845" cy="1388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Âne et jument : même espèce biologique ?</a:t>
            </a:r>
          </a:p>
          <a:p>
            <a:r>
              <a:rPr lang="fr-CH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car le mulet est stérile !</a:t>
            </a:r>
          </a:p>
        </p:txBody>
      </p:sp>
    </p:spTree>
    <p:extLst>
      <p:ext uri="{BB962C8B-B14F-4D97-AF65-F5344CB8AC3E}">
        <p14:creationId xmlns:p14="http://schemas.microsoft.com/office/powerpoint/2010/main" val="183780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053155"/>
            <a:ext cx="11480799" cy="34299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 biologique </a:t>
            </a: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individus pouvant s’accoupler et produire une progéniture féconde entre eux, mais pas avec les autres.</a:t>
            </a:r>
          </a:p>
          <a:p>
            <a:pPr marL="0" indent="0">
              <a:buNone/>
            </a:pPr>
            <a:endParaRPr lang="fr-CH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 problématique :</a:t>
            </a:r>
          </a:p>
          <a:p>
            <a:r>
              <a:rPr lang="fr-CH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Espèces à reproduction asexuelle</a:t>
            </a:r>
          </a:p>
          <a:p>
            <a:r>
              <a:rPr lang="fr-CH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Espèces disparues (fossiles)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Espèce biologique</a:t>
            </a:r>
          </a:p>
        </p:txBody>
      </p:sp>
      <p:pic>
        <p:nvPicPr>
          <p:cNvPr id="5" name="Image 4" descr="Une image contenant Fossile, trilobite, sol&#10;&#10;Description générée automatiquement">
            <a:extLst>
              <a:ext uri="{FF2B5EF4-FFF2-40B4-BE49-F238E27FC236}">
                <a16:creationId xmlns:a16="http://schemas.microsoft.com/office/drawing/2014/main" id="{74E70FF4-F9A0-E559-324A-400FA74B3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650" y="4166324"/>
            <a:ext cx="3568700" cy="236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7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1243655"/>
            <a:ext cx="11747499" cy="3950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 facteur qui empêche deux espèces de produire des hybrides féconds</a:t>
            </a:r>
          </a:p>
          <a:p>
            <a:pPr marL="0" indent="0">
              <a:buNone/>
            </a:pPr>
            <a:endParaRPr lang="fr-CH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H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Remarque</a:t>
            </a:r>
          </a:p>
          <a:p>
            <a:pPr marL="0" indent="0">
              <a:buNone/>
            </a:pPr>
            <a:r>
              <a:rPr lang="fr-CH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Barrière géographique ≠ isolement reproductif</a:t>
            </a:r>
          </a:p>
          <a:p>
            <a:r>
              <a:rPr lang="fr-CH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elle est théoriquement franchissable</a:t>
            </a:r>
          </a:p>
          <a:p>
            <a:r>
              <a:rPr lang="fr-CH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elle est franchie, la reproduction est possible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Isolement reproductif</a:t>
            </a:r>
          </a:p>
        </p:txBody>
      </p:sp>
      <p:pic>
        <p:nvPicPr>
          <p:cNvPr id="2" name="Image 1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DDDDD02D-7AEE-7D41-F51C-2EF4DC9D64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34" t="18145" r="10757"/>
          <a:stretch/>
        </p:blipFill>
        <p:spPr>
          <a:xfrm>
            <a:off x="8062477" y="3057525"/>
            <a:ext cx="3907272" cy="36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4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162" y="1271588"/>
            <a:ext cx="7272338" cy="3950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types de barrières :</a:t>
            </a:r>
          </a:p>
          <a:p>
            <a:pPr marL="514350" indent="-514350">
              <a:buFont typeface="+mj-lt"/>
              <a:buAutoNum type="arabicPeriod"/>
            </a:pPr>
            <a:r>
              <a:rPr lang="fr-CH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Prézygotique </a:t>
            </a: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(avant la fécondation de l’ovule)</a:t>
            </a:r>
          </a:p>
          <a:p>
            <a:pPr marL="514350" indent="-514350">
              <a:buFont typeface="+mj-lt"/>
              <a:buAutoNum type="arabicPeriod"/>
            </a:pPr>
            <a:r>
              <a:rPr lang="fr-CH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Postzygotique </a:t>
            </a: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(après la fécondation de l’ovule)</a:t>
            </a:r>
          </a:p>
          <a:p>
            <a:pPr marL="0" indent="0">
              <a:buNone/>
            </a:pPr>
            <a:endParaRPr lang="fr-CH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Isolement reproductif</a:t>
            </a:r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id="{08FE004C-B9F8-E4B2-7372-160988195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136" y="937592"/>
            <a:ext cx="3417740" cy="592040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897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162" y="1271589"/>
            <a:ext cx="7272338" cy="3452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types de barrières :</a:t>
            </a:r>
          </a:p>
          <a:p>
            <a:pPr marL="514350" indent="-514350">
              <a:buFont typeface="+mj-lt"/>
              <a:buAutoNum type="arabicPeriod"/>
            </a:pPr>
            <a:r>
              <a:rPr lang="fr-CH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Prézygotique </a:t>
            </a: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(avant la fécondation)</a:t>
            </a:r>
          </a:p>
          <a:p>
            <a:pPr lvl="1"/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Écologique</a:t>
            </a:r>
          </a:p>
          <a:p>
            <a:pPr lvl="1"/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Éthologique</a:t>
            </a:r>
          </a:p>
          <a:p>
            <a:pPr lvl="1"/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Temporel</a:t>
            </a:r>
          </a:p>
          <a:p>
            <a:pPr lvl="1"/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Mécanique</a:t>
            </a:r>
          </a:p>
          <a:p>
            <a:pPr lvl="1"/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Gamétique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Isolement reproductif</a:t>
            </a:r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id="{08FE004C-B9F8-E4B2-7372-160988195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36" y="1092284"/>
            <a:ext cx="3198664" cy="55409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285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4E348-BE46-F150-BF39-58A0DF688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EACB8-A242-4624-EA65-7D66E5A89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0" y="1131888"/>
            <a:ext cx="8723164" cy="5103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types de barrières :</a:t>
            </a:r>
          </a:p>
          <a:p>
            <a:pPr marL="514350" indent="-514350">
              <a:buFont typeface="+mj-lt"/>
              <a:buAutoNum type="arabicPeriod"/>
            </a:pPr>
            <a:r>
              <a:rPr lang="fr-CH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Prézygotique </a:t>
            </a:r>
            <a:r>
              <a:rPr lang="fr-CH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(avant la fécondation)</a:t>
            </a:r>
          </a:p>
          <a:p>
            <a:pPr marL="457200" lvl="1" indent="0">
              <a:buNone/>
            </a:pPr>
            <a:br>
              <a:rPr lang="fr-CH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Écologique</a:t>
            </a:r>
            <a:b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Même région, mais habitats différents</a:t>
            </a:r>
            <a:b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faible probabilité de rencontre</a:t>
            </a:r>
            <a:b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b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fr-CH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Exemples</a:t>
            </a:r>
            <a:br>
              <a:rPr lang="fr-CH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fr-CH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 Campagnol des champs (milieu humide herbeux) et campagnol des rochers (milieu sec rocheux)</a:t>
            </a:r>
            <a:br>
              <a:rPr lang="fr-CH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Parasite vit sur X et parasite vit sur Y</a:t>
            </a:r>
          </a:p>
          <a:p>
            <a:pPr lvl="1"/>
            <a:endParaRPr lang="fr-CH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3CED64-CFEA-00D3-9F6A-B7D5B27C815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Isolement reproductif</a:t>
            </a:r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id="{08FE004C-B9F8-E4B2-7372-160988195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36" y="1473284"/>
            <a:ext cx="2617286" cy="453381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Image 5" descr="Une image contenant rongeur, Muroidea, rat, Muridés&#10;&#10;Description générée automatiquement">
            <a:extLst>
              <a:ext uri="{FF2B5EF4-FFF2-40B4-BE49-F238E27FC236}">
                <a16:creationId xmlns:a16="http://schemas.microsoft.com/office/drawing/2014/main" id="{A9EC591E-D623-2990-436E-73E380498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2727" y="3117850"/>
            <a:ext cx="1721323" cy="1619250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0185815-CCB3-F217-03BB-01480F3E7198}"/>
              </a:ext>
            </a:extLst>
          </p:cNvPr>
          <p:cNvSpPr/>
          <p:nvPr/>
        </p:nvSpPr>
        <p:spPr>
          <a:xfrm>
            <a:off x="1028700" y="1892300"/>
            <a:ext cx="1346200" cy="2667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68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Microsoft Office PowerPoint</Application>
  <PresentationFormat>Grand écran</PresentationFormat>
  <Paragraphs>126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 Augustin Baumgartner</dc:creator>
  <cp:lastModifiedBy>DUBUIS Julien</cp:lastModifiedBy>
  <cp:revision>405</cp:revision>
  <dcterms:created xsi:type="dcterms:W3CDTF">2024-01-29T13:50:21Z</dcterms:created>
  <dcterms:modified xsi:type="dcterms:W3CDTF">2024-02-27T08:08:14Z</dcterms:modified>
</cp:coreProperties>
</file>