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78" r:id="rId4"/>
    <p:sldId id="279" r:id="rId5"/>
    <p:sldId id="280" r:id="rId6"/>
    <p:sldId id="281" r:id="rId7"/>
    <p:sldId id="284" r:id="rId8"/>
    <p:sldId id="282" r:id="rId9"/>
    <p:sldId id="285" r:id="rId10"/>
    <p:sldId id="283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373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49A9F857-49F3-419F-A8E8-9A627A83038F}"/>
    <pc:docChg chg="delSld">
      <pc:chgData name="DUBUIS Julien" userId="d507d28b-ef1c-4d40-92b7-eb3c03f99f97" providerId="ADAL" clId="{49A9F857-49F3-419F-A8E8-9A627A83038F}" dt="2024-02-27T08:07:48.064" v="10" actId="47"/>
      <pc:docMkLst>
        <pc:docMk/>
      </pc:docMkLst>
      <pc:sldChg chg="del">
        <pc:chgData name="DUBUIS Julien" userId="d507d28b-ef1c-4d40-92b7-eb3c03f99f97" providerId="ADAL" clId="{49A9F857-49F3-419F-A8E8-9A627A83038F}" dt="2024-02-27T08:07:42.605" v="0" actId="47"/>
        <pc:sldMkLst>
          <pc:docMk/>
          <pc:sldMk cId="1880131507" sldId="289"/>
        </pc:sldMkLst>
      </pc:sldChg>
      <pc:sldChg chg="del">
        <pc:chgData name="DUBUIS Julien" userId="d507d28b-ef1c-4d40-92b7-eb3c03f99f97" providerId="ADAL" clId="{49A9F857-49F3-419F-A8E8-9A627A83038F}" dt="2024-02-27T08:07:42.739" v="1" actId="47"/>
        <pc:sldMkLst>
          <pc:docMk/>
          <pc:sldMk cId="4237305107" sldId="290"/>
        </pc:sldMkLst>
      </pc:sldChg>
      <pc:sldChg chg="del">
        <pc:chgData name="DUBUIS Julien" userId="d507d28b-ef1c-4d40-92b7-eb3c03f99f97" providerId="ADAL" clId="{49A9F857-49F3-419F-A8E8-9A627A83038F}" dt="2024-02-27T08:07:42.857" v="2" actId="47"/>
        <pc:sldMkLst>
          <pc:docMk/>
          <pc:sldMk cId="2972237367" sldId="291"/>
        </pc:sldMkLst>
      </pc:sldChg>
      <pc:sldChg chg="del">
        <pc:chgData name="DUBUIS Julien" userId="d507d28b-ef1c-4d40-92b7-eb3c03f99f97" providerId="ADAL" clId="{49A9F857-49F3-419F-A8E8-9A627A83038F}" dt="2024-02-27T08:07:43.002" v="3" actId="47"/>
        <pc:sldMkLst>
          <pc:docMk/>
          <pc:sldMk cId="1837806401" sldId="292"/>
        </pc:sldMkLst>
      </pc:sldChg>
      <pc:sldChg chg="del">
        <pc:chgData name="DUBUIS Julien" userId="d507d28b-ef1c-4d40-92b7-eb3c03f99f97" providerId="ADAL" clId="{49A9F857-49F3-419F-A8E8-9A627A83038F}" dt="2024-02-27T08:07:43.168" v="4" actId="47"/>
        <pc:sldMkLst>
          <pc:docMk/>
          <pc:sldMk cId="2541479415" sldId="293"/>
        </pc:sldMkLst>
      </pc:sldChg>
      <pc:sldChg chg="del">
        <pc:chgData name="DUBUIS Julien" userId="d507d28b-ef1c-4d40-92b7-eb3c03f99f97" providerId="ADAL" clId="{49A9F857-49F3-419F-A8E8-9A627A83038F}" dt="2024-02-27T08:07:45.198" v="5" actId="47"/>
        <pc:sldMkLst>
          <pc:docMk/>
          <pc:sldMk cId="4094844154" sldId="294"/>
        </pc:sldMkLst>
      </pc:sldChg>
      <pc:sldChg chg="del">
        <pc:chgData name="DUBUIS Julien" userId="d507d28b-ef1c-4d40-92b7-eb3c03f99f97" providerId="ADAL" clId="{49A9F857-49F3-419F-A8E8-9A627A83038F}" dt="2024-02-27T08:07:45.875" v="6" actId="47"/>
        <pc:sldMkLst>
          <pc:docMk/>
          <pc:sldMk cId="2788974582" sldId="295"/>
        </pc:sldMkLst>
      </pc:sldChg>
      <pc:sldChg chg="del">
        <pc:chgData name="DUBUIS Julien" userId="d507d28b-ef1c-4d40-92b7-eb3c03f99f97" providerId="ADAL" clId="{49A9F857-49F3-419F-A8E8-9A627A83038F}" dt="2024-02-27T08:07:46.345" v="7" actId="47"/>
        <pc:sldMkLst>
          <pc:docMk/>
          <pc:sldMk cId="1232850724" sldId="296"/>
        </pc:sldMkLst>
      </pc:sldChg>
      <pc:sldChg chg="del">
        <pc:chgData name="DUBUIS Julien" userId="d507d28b-ef1c-4d40-92b7-eb3c03f99f97" providerId="ADAL" clId="{49A9F857-49F3-419F-A8E8-9A627A83038F}" dt="2024-02-27T08:07:46.886" v="8" actId="47"/>
        <pc:sldMkLst>
          <pc:docMk/>
          <pc:sldMk cId="1184681290" sldId="297"/>
        </pc:sldMkLst>
      </pc:sldChg>
      <pc:sldChg chg="del">
        <pc:chgData name="DUBUIS Julien" userId="d507d28b-ef1c-4d40-92b7-eb3c03f99f97" providerId="ADAL" clId="{49A9F857-49F3-419F-A8E8-9A627A83038F}" dt="2024-02-27T08:07:47.481" v="9" actId="47"/>
        <pc:sldMkLst>
          <pc:docMk/>
          <pc:sldMk cId="3252868929" sldId="298"/>
        </pc:sldMkLst>
      </pc:sldChg>
      <pc:sldChg chg="del">
        <pc:chgData name="DUBUIS Julien" userId="d507d28b-ef1c-4d40-92b7-eb3c03f99f97" providerId="ADAL" clId="{49A9F857-49F3-419F-A8E8-9A627A83038F}" dt="2024-02-27T08:07:48.064" v="10" actId="47"/>
        <pc:sldMkLst>
          <pc:docMk/>
          <pc:sldMk cId="2235012309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7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65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0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45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5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44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Ici même si lent de dégrader PCP : avantage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8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85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4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4/pp.16.0052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46 - 48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18256"/>
            <a:ext cx="9029866" cy="4839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sait-on que l’évolution fait intervenir une duplication de gènes ?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Génétique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fossiles &amp; anatomie d’animaux vivants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P.ex. l’origine des plumes et des pattes n’est pas une génération spontanée mais une adaptation de traits </a:t>
            </a:r>
            <a:r>
              <a:rPr lang="fr-CH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pré-existants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ayant d’autres fonctions.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de l’évolution</a:t>
            </a:r>
          </a:p>
        </p:txBody>
      </p:sp>
      <p:pic>
        <p:nvPicPr>
          <p:cNvPr id="5" name="Image 4" descr="Une image contenant texte, capture d’écran, affiche&#10;&#10;Description générée automatiquement">
            <a:extLst>
              <a:ext uri="{FF2B5EF4-FFF2-40B4-BE49-F238E27FC236}">
                <a16:creationId xmlns:a16="http://schemas.microsoft.com/office/drawing/2014/main" id="{608DC648-ECCC-A261-2123-BEBE34FB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0" y="1027756"/>
            <a:ext cx="2168087" cy="58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462" y="1218256"/>
            <a:ext cx="4745037" cy="3196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d’espèces de plantes ont dupliqué leur génome entier au cours de l’évolution.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 ?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duplication</a:t>
            </a:r>
          </a:p>
        </p:txBody>
      </p:sp>
      <p:pic>
        <p:nvPicPr>
          <p:cNvPr id="6" name="Image 5" descr="Une image contenant texte, capture d’écran, diagramme, Parallèle&#10;&#10;Description générée automatiquement">
            <a:extLst>
              <a:ext uri="{FF2B5EF4-FFF2-40B4-BE49-F238E27FC236}">
                <a16:creationId xmlns:a16="http://schemas.microsoft.com/office/drawing/2014/main" id="{4BE4DD0F-6478-339F-BFAF-5E3AC4CD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115348"/>
            <a:ext cx="6152301" cy="55569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677E97-4EB3-11CE-8273-7D47EDE6FDF3}"/>
              </a:ext>
            </a:extLst>
          </p:cNvPr>
          <p:cNvSpPr txBox="1"/>
          <p:nvPr/>
        </p:nvSpPr>
        <p:spPr>
          <a:xfrm>
            <a:off x="6692900" y="6064977"/>
            <a:ext cx="549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Nicholas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Panchy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Melissa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Lehti-Shiu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Shin-Han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Shiu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Evolution of Gene Duplication in Plants, </a:t>
            </a:r>
            <a:r>
              <a:rPr lang="fr-CH" sz="1200" i="1" dirty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fr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, Volume 171, Issue 4, August 2016, Pages 2294–2316, 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https://doi.org/10.1104/pp.16.00523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2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062" y="1053155"/>
            <a:ext cx="4745037" cy="563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nos cellules sont issues d’une même cellule originelle.</a:t>
            </a:r>
          </a:p>
          <a:p>
            <a:pPr>
              <a:buFont typeface="Wingdings" pitchFamily="2" charset="2"/>
              <a:buChar char="à"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Même ADN</a:t>
            </a:r>
          </a:p>
          <a:p>
            <a:pPr>
              <a:buFont typeface="Wingdings" pitchFamily="2" charset="2"/>
              <a:buChar char="à"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Mais pourtant, fonctions très différentes :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Neurone, muscle, peau, rétine, …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?</a:t>
            </a:r>
          </a:p>
          <a:p>
            <a:r>
              <a:rPr lang="fr-C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transcription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voie d’évolution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C3D628-A9E3-3014-76F4-7A848600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65"/>
          <a:stretch/>
        </p:blipFill>
        <p:spPr>
          <a:xfrm>
            <a:off x="317501" y="1422400"/>
            <a:ext cx="6449297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3155"/>
            <a:ext cx="11480799" cy="563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lient spécifiquement sur certaines parties de l’ADN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Régulent l’expression des gènes</a:t>
            </a:r>
          </a:p>
          <a:p>
            <a:pPr lvl="1"/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</a:t>
            </a:r>
          </a:p>
          <a:p>
            <a:pPr lvl="1"/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  <a:p>
            <a:pPr lvl="1"/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Précis, séquentiel</a:t>
            </a:r>
          </a:p>
          <a:p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 pour l’évolution !</a:t>
            </a:r>
          </a:p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du facteur de transcription</a:t>
            </a:r>
            <a:b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du site de liaison</a:t>
            </a:r>
            <a:endParaRPr lang="fr-CH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transcription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Casques&#10;&#10;Description générée automatiquement">
            <a:extLst>
              <a:ext uri="{FF2B5EF4-FFF2-40B4-BE49-F238E27FC236}">
                <a16:creationId xmlns:a16="http://schemas.microsoft.com/office/drawing/2014/main" id="{76BA9DEF-79FF-5581-AE4F-FC2ADB5F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2" y="1747934"/>
            <a:ext cx="4375148" cy="50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" y="1275406"/>
            <a:ext cx="11836732" cy="541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L’évolution n’est pas qu’une théorie que l’on observe dans des laboratoires.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XXe siècle et </a:t>
            </a: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pentachlorophénol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(PCP)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innovations sont possibles aujourd’hui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8F319B3-8DFF-2541-EF1B-E2C2A7ED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14" y="3600920"/>
            <a:ext cx="2338776" cy="244475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4F4A9C1-2F42-D176-6055-8036E64B9C14}"/>
              </a:ext>
            </a:extLst>
          </p:cNvPr>
          <p:cNvGrpSpPr/>
          <p:nvPr/>
        </p:nvGrpSpPr>
        <p:grpSpPr>
          <a:xfrm>
            <a:off x="5184236" y="3429000"/>
            <a:ext cx="6419491" cy="2788594"/>
            <a:chOff x="5184236" y="3429000"/>
            <a:chExt cx="6419491" cy="2788594"/>
          </a:xfrm>
        </p:grpSpPr>
        <p:pic>
          <p:nvPicPr>
            <p:cNvPr id="7" name="Image 6" descr="Une image contenant outil, pinceau, brosse, en bois&#10;&#10;Description générée automatiquement">
              <a:extLst>
                <a:ext uri="{FF2B5EF4-FFF2-40B4-BE49-F238E27FC236}">
                  <a16:creationId xmlns:a16="http://schemas.microsoft.com/office/drawing/2014/main" id="{20B7B254-6B86-8CE4-1ADD-043539A21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606"/>
            <a:stretch/>
          </p:blipFill>
          <p:spPr>
            <a:xfrm>
              <a:off x="5184236" y="3429000"/>
              <a:ext cx="3018168" cy="278859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6CDC2B4-B910-4758-BFF2-B6E51829E2C1}"/>
                </a:ext>
              </a:extLst>
            </p:cNvPr>
            <p:cNvSpPr txBox="1"/>
            <p:nvPr/>
          </p:nvSpPr>
          <p:spPr>
            <a:xfrm>
              <a:off x="8435077" y="4346241"/>
              <a:ext cx="31686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Dès 1936</a:t>
              </a:r>
            </a:p>
            <a:p>
              <a:pPr marL="0" indent="0">
                <a:buNone/>
              </a:pPr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Traitement du bois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18256"/>
            <a:ext cx="11836732" cy="5550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Pentachlorophénol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(PCP)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base de chlore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Fongicide, herbicide, insecticide, …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 : empêche la fabrication d’ATP (mitochondries) </a:t>
            </a:r>
          </a:p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: détruire les espèces nuisibles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 :</a:t>
            </a:r>
          </a:p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Toxique pour l’environnement et les humains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Irritations, brûlures, céphalées, tachycardie, dyspnée, hyperthermie, … mort</a:t>
            </a:r>
          </a:p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longtemps dans le sol car…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 b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N’est pas dégradé par des bactéries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Pentachlorophénol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(PCP)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8F319B3-8DFF-2541-EF1B-E2C2A7ED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884" y="1548456"/>
            <a:ext cx="1665382" cy="17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18256"/>
            <a:ext cx="11836732" cy="5550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le PCP n’est pas dégradé par les bactéries ?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 anthropogénique (créé par les humains)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bactéries n’ont pas les protéines nécessaires à sa dégradation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Pourtant, avec le temps, la bactérie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Sphingobium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chlorophenolicum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devenue capable de dégrader le PCP.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?</a:t>
            </a:r>
          </a:p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Apparition d’enzymes capables de digérer le PCP</a:t>
            </a: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 ! PCP = source de C, H, O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Sphingobium</a:t>
            </a:r>
            <a:r>
              <a:rPr lang="fr-FR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chlorophenolicum</a:t>
            </a:r>
            <a:endParaRPr lang="fr-FR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8F319B3-8DFF-2541-EF1B-E2C2A7ED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4250423"/>
            <a:ext cx="2070100" cy="21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18256"/>
            <a:ext cx="11836732" cy="5207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Sphingobium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chlorophenolicum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 utiliser 5 enzymes différentes pour dégrader le PCP.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A-B-C-D-E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Enlève Cl</a:t>
            </a:r>
          </a:p>
          <a:p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Réarrange molécule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Dégradation du PCP</a:t>
            </a:r>
          </a:p>
        </p:txBody>
      </p:sp>
      <p:pic>
        <p:nvPicPr>
          <p:cNvPr id="6" name="Image 5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14762195-335D-9E28-E699-86D28AD52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513" y="1896408"/>
            <a:ext cx="7015162" cy="48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69EACB8-A242-4624-EA65-7D66E5A89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7634" y="1218256"/>
                <a:ext cx="11836732" cy="54492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Comment 5 nouvelles protéines / enzymes (</a:t>
                </a:r>
                <a:r>
                  <a:rPr lang="fr-FR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Pcp</a:t>
                </a: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A-B-C-D-E) ont pu évoluer ainsi à partir de rien ?</a:t>
                </a:r>
              </a:p>
              <a:p>
                <a:pPr marL="0" indent="0">
                  <a:buNone/>
                </a:pPr>
                <a:endParaRPr lang="fr-FR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Elles n’ont pas évolué à partir de rien !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Les nouvelles protéines ressemblent à des protéines existantes (génétique)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Ex: </a:t>
                </a:r>
                <a:r>
                  <a:rPr lang="fr-FR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Pcp</a:t>
                </a:r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  <m:r>
                      <a:rPr lang="fr-CH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ancienne protéine pour dégrader des acides aminés</a:t>
                </a:r>
              </a:p>
              <a:p>
                <a:pPr>
                  <a:buFont typeface="Wingdings" pitchFamily="2" charset="2"/>
                  <a:buChar char="Ø"/>
                </a:pPr>
                <a:endParaRPr lang="fr-F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général, les protéines peuvent avoir </a:t>
                </a: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plusieurs fonctions</a:t>
                </a: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Mais </a:t>
                </a:r>
                <a:r>
                  <a:rPr lang="fr-FR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différentes vitesses </a:t>
                </a:r>
                <a:r>
                  <a:rPr lang="fr-FR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d’exécution : 1 fonction principale rapide, le reste lent / incomplet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69EACB8-A242-4624-EA65-7D66E5A89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634" y="1218256"/>
                <a:ext cx="11836732" cy="5449244"/>
              </a:xfrm>
              <a:blipFill>
                <a:blip r:embed="rId3"/>
                <a:stretch>
                  <a:fillRect l="-1071" t="-2093" r="-5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Protéines et évolution</a:t>
            </a:r>
          </a:p>
        </p:txBody>
      </p:sp>
    </p:spTree>
    <p:extLst>
      <p:ext uri="{BB962C8B-B14F-4D97-AF65-F5344CB8AC3E}">
        <p14:creationId xmlns:p14="http://schemas.microsoft.com/office/powerpoint/2010/main" val="16889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34" y="1218256"/>
            <a:ext cx="11836732" cy="5449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:</a:t>
            </a:r>
          </a:p>
          <a:p>
            <a:pPr marL="0" indent="0">
              <a:buNone/>
            </a:pPr>
            <a:r>
              <a:rPr lang="fr-CH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Pcp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est l’évolution (mutation) d’une protéine qui digère des acides aminés.</a:t>
            </a:r>
          </a:p>
          <a:p>
            <a:pPr>
              <a:buFont typeface="Wingdings" pitchFamily="2" charset="2"/>
              <a:buChar char="à"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Nouvelle fonction principale (rapide) : dégrader PCP</a:t>
            </a:r>
          </a:p>
          <a:p>
            <a:pPr>
              <a:buFont typeface="Wingdings" pitchFamily="2" charset="2"/>
              <a:buChar char="à"/>
            </a:pPr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Perte de la capacité de digérer rapidement les acides aminés !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Cela ne devrait-il pas être désavantageux pour la sélection naturelle ?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Oui</a:t>
            </a:r>
          </a:p>
          <a:p>
            <a:r>
              <a:rPr lang="fr-C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SAUF</a:t>
            </a: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 l’ancienne fonction peut être compensée</a:t>
            </a:r>
          </a:p>
          <a:p>
            <a:pPr lvl="1">
              <a:buFont typeface="Wingdings" pitchFamily="2" charset="2"/>
              <a:buChar char="ü"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Duplication de gènes </a:t>
            </a: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(bactéries, organismes pluricellulaires)</a:t>
            </a:r>
          </a:p>
          <a:p>
            <a:pPr lvl="1">
              <a:buFont typeface="Wingdings" pitchFamily="2" charset="2"/>
              <a:buChar char="ü"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CH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Transfert horizontal de gènes </a:t>
            </a: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(bactéries)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Protéines et évolution</a:t>
            </a:r>
          </a:p>
        </p:txBody>
      </p:sp>
    </p:spTree>
    <p:extLst>
      <p:ext uri="{BB962C8B-B14F-4D97-AF65-F5344CB8AC3E}">
        <p14:creationId xmlns:p14="http://schemas.microsoft.com/office/powerpoint/2010/main" val="40191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grâce à la duplication de gènes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0B587A-A03A-E827-85BA-1039044D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62566"/>
            <a:ext cx="8960821" cy="4218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5452D81-C7C1-5C45-7377-EF205C6BF947}"/>
              </a:ext>
            </a:extLst>
          </p:cNvPr>
          <p:cNvSpPr txBox="1">
            <a:spLocks/>
          </p:cNvSpPr>
          <p:nvPr/>
        </p:nvSpPr>
        <p:spPr>
          <a:xfrm>
            <a:off x="9415461" y="1340858"/>
            <a:ext cx="2503489" cy="386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Duplication :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2x même rôle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copie peut muter et se spécialiser dans un nouveau rôle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Ancien rôle effectué par la copie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86FE4A0-FF8A-2FEF-84A4-F4DAE244F2F8}"/>
              </a:ext>
            </a:extLst>
          </p:cNvPr>
          <p:cNvSpPr txBox="1">
            <a:spLocks/>
          </p:cNvSpPr>
          <p:nvPr/>
        </p:nvSpPr>
        <p:spPr>
          <a:xfrm>
            <a:off x="863600" y="2018085"/>
            <a:ext cx="2503489" cy="39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6F89F29-6386-A759-46C6-4E8A90807378}"/>
              </a:ext>
            </a:extLst>
          </p:cNvPr>
          <p:cNvSpPr txBox="1">
            <a:spLocks/>
          </p:cNvSpPr>
          <p:nvPr/>
        </p:nvSpPr>
        <p:spPr>
          <a:xfrm>
            <a:off x="863600" y="2590617"/>
            <a:ext cx="1384300" cy="394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Mutation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719EDB0-E7A2-F48E-2D65-D990CF708D96}"/>
              </a:ext>
            </a:extLst>
          </p:cNvPr>
          <p:cNvSpPr txBox="1">
            <a:spLocks/>
          </p:cNvSpPr>
          <p:nvPr/>
        </p:nvSpPr>
        <p:spPr>
          <a:xfrm>
            <a:off x="273050" y="5705956"/>
            <a:ext cx="11804650" cy="1061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Quand peut apparaître ce phénomène de duplication ?</a:t>
            </a:r>
            <a:endParaRPr lang="fr-CH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CH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Méiose (cross-over inégal) ; </a:t>
            </a:r>
            <a:r>
              <a:rPr lang="fr-CH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Rétrotransposition</a:t>
            </a:r>
            <a:r>
              <a:rPr lang="fr-CH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; Réparation de cassure d’ADN ; virus </a:t>
            </a:r>
            <a:endParaRPr lang="fr-FR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grâce au transfert horizontal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5452D81-C7C1-5C45-7377-EF205C6BF947}"/>
              </a:ext>
            </a:extLst>
          </p:cNvPr>
          <p:cNvSpPr txBox="1">
            <a:spLocks/>
          </p:cNvSpPr>
          <p:nvPr/>
        </p:nvSpPr>
        <p:spPr>
          <a:xfrm>
            <a:off x="9415461" y="1340858"/>
            <a:ext cx="2503489" cy="424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Transfert </a:t>
            </a:r>
            <a:r>
              <a:rPr lang="fr-CH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horitontal</a:t>
            </a:r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2x même rôle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copie peut muter et se spécialiser dans un nouveau rôle</a:t>
            </a:r>
          </a:p>
          <a:p>
            <a:r>
              <a:rPr lang="fr-CH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Ancien rôle effectué par la copie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EE3B3CE8-BE30-A32E-B8F4-84518FA9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63057"/>
            <a:ext cx="8877300" cy="53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0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Grand écran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DUBUIS Julien</cp:lastModifiedBy>
  <cp:revision>405</cp:revision>
  <dcterms:created xsi:type="dcterms:W3CDTF">2024-01-29T13:50:21Z</dcterms:created>
  <dcterms:modified xsi:type="dcterms:W3CDTF">2024-02-27T08:07:52Z</dcterms:modified>
</cp:coreProperties>
</file>