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9" r:id="rId2"/>
    <p:sldId id="258" r:id="rId3"/>
    <p:sldId id="262" r:id="rId4"/>
    <p:sldId id="263" r:id="rId5"/>
    <p:sldId id="260" r:id="rId6"/>
    <p:sldId id="261" r:id="rId7"/>
    <p:sldId id="265" r:id="rId8"/>
    <p:sldId id="264" r:id="rId9"/>
    <p:sldId id="267" r:id="rId10"/>
    <p:sldId id="268" r:id="rId11"/>
    <p:sldId id="269" r:id="rId12"/>
    <p:sldId id="270" r:id="rId13"/>
    <p:sldId id="266" r:id="rId14"/>
    <p:sldId id="272" r:id="rId15"/>
    <p:sldId id="271" r:id="rId16"/>
    <p:sldId id="273" r:id="rId17"/>
    <p:sldId id="274" r:id="rId18"/>
    <p:sldId id="276" r:id="rId19"/>
    <p:sldId id="277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373"/>
  </p:normalViewPr>
  <p:slideViewPr>
    <p:cSldViewPr snapToGrid="0">
      <p:cViewPr varScale="1">
        <p:scale>
          <a:sx n="90" d="100"/>
          <a:sy n="90" d="100"/>
        </p:scale>
        <p:origin x="232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0F106-F637-B04F-A317-47CEB8C93062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D4FA2-576B-2C43-94FF-1ADC0B9341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0959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923C7-C920-DE0D-2F04-EE2C8D417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147C25C-0663-8291-3FB7-520E4B9DF3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12C74FC-DA35-FB7F-8183-0125B08E5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7FBB33-5B7B-961C-502D-73EC399CF1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1607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69544-D82B-5010-EDE3-3C773B91A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4594AC6-2837-CECB-98D3-531DCD48D5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CE79698-26D5-D5BC-BD8D-2F13575F39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824E1E-F89E-CB7C-3952-4F694C263B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90119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69544-D82B-5010-EDE3-3C773B91A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4594AC6-2837-CECB-98D3-531DCD48D5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CE79698-26D5-D5BC-BD8D-2F13575F39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824E1E-F89E-CB7C-3952-4F694C263B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0067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69544-D82B-5010-EDE3-3C773B91A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4594AC6-2837-CECB-98D3-531DCD48D5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CE79698-26D5-D5BC-BD8D-2F13575F39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824E1E-F89E-CB7C-3952-4F694C263B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34223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69544-D82B-5010-EDE3-3C773B91A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4594AC6-2837-CECB-98D3-531DCD48D5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CE79698-26D5-D5BC-BD8D-2F13575F39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824E1E-F89E-CB7C-3952-4F694C263B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76461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69544-D82B-5010-EDE3-3C773B91A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4594AC6-2837-CECB-98D3-531DCD48D5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CE79698-26D5-D5BC-BD8D-2F13575F39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Penser à arbres…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824E1E-F89E-CB7C-3952-4F694C263B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6365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69544-D82B-5010-EDE3-3C773B91A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4594AC6-2837-CECB-98D3-531DCD48D5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CE79698-26D5-D5BC-BD8D-2F13575F39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824E1E-F89E-CB7C-3952-4F694C263B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18444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69544-D82B-5010-EDE3-3C773B91A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4594AC6-2837-CECB-98D3-531DCD48D5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CE79698-26D5-D5BC-BD8D-2F13575F39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824E1E-F89E-CB7C-3952-4F694C263B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08330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69544-D82B-5010-EDE3-3C773B91A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4594AC6-2837-CECB-98D3-531DCD48D5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CE79698-26D5-D5BC-BD8D-2F13575F39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824E1E-F89E-CB7C-3952-4F694C263B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30939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69544-D82B-5010-EDE3-3C773B91A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4594AC6-2837-CECB-98D3-531DCD48D5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CE79698-26D5-D5BC-BD8D-2F13575F39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824E1E-F89E-CB7C-3952-4F694C263B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83421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69544-D82B-5010-EDE3-3C773B91A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4594AC6-2837-CECB-98D3-531DCD48D5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CE79698-26D5-D5BC-BD8D-2F13575F39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824E1E-F89E-CB7C-3952-4F694C263B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4668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69544-D82B-5010-EDE3-3C773B91A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4594AC6-2837-CECB-98D3-531DCD48D5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CE79698-26D5-D5BC-BD8D-2F13575F39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824E1E-F89E-CB7C-3952-4F694C263B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1496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69544-D82B-5010-EDE3-3C773B91A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4594AC6-2837-CECB-98D3-531DCD48D5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CE79698-26D5-D5BC-BD8D-2F13575F39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824E1E-F89E-CB7C-3952-4F694C263B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3691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69544-D82B-5010-EDE3-3C773B91A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4594AC6-2837-CECB-98D3-531DCD48D5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CE79698-26D5-D5BC-BD8D-2F13575F39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824E1E-F89E-CB7C-3952-4F694C263B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7756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69544-D82B-5010-EDE3-3C773B91A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4594AC6-2837-CECB-98D3-531DCD48D5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CE79698-26D5-D5BC-BD8D-2F13575F39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Prévalence = nb de cas / nb individus total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824E1E-F89E-CB7C-3952-4F694C263B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5488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69544-D82B-5010-EDE3-3C773B91A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4594AC6-2837-CECB-98D3-531DCD48D5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CE79698-26D5-D5BC-BD8D-2F13575F39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Sevrage = cesser progressivement d’alimenter les petits (animal, enfant) avec du lait pour donner de la nourriture plus solide.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824E1E-F89E-CB7C-3952-4F694C263B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2742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69544-D82B-5010-EDE3-3C773B91A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4594AC6-2837-CECB-98D3-531DCD48D5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CE79698-26D5-D5BC-BD8D-2F13575F39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Trait =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824E1E-F89E-CB7C-3952-4F694C263B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6341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69544-D82B-5010-EDE3-3C773B91A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4594AC6-2837-CECB-98D3-531DCD48D5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CE79698-26D5-D5BC-BD8D-2F13575F39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824E1E-F89E-CB7C-3952-4F694C263B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8593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69544-D82B-5010-EDE3-3C773B91A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4594AC6-2837-CECB-98D3-531DCD48D5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CE79698-26D5-D5BC-BD8D-2F13575F39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824E1E-F89E-CB7C-3952-4F694C263B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1348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76AAF2-8C7E-2E68-8D11-01A722A426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166FA38-467F-99B2-D0BB-6ADFFC5D3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7E08D88-5835-D3ED-B26D-8E3DF051B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A9F9C9-3999-D342-2B38-19AABEEC6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08CCC4-5014-BD26-8144-1BA1A63E1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1374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45C232-BE12-2F26-85E4-BD9641F3B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70FFD11-7927-2928-E582-8FBB89DE55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24FC71-A072-A146-9784-2DF6A10D7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8B549A-0432-D8B7-17ED-C43DED85F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19237D-E27E-1BDC-B2EA-9EE8C5E2E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2355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0047ADC-95DD-45F9-25E8-D35259A895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1DACF5E-3A10-F07F-FFF9-BCB1F1275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005A52-6B65-5E7D-3581-D83432E6E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82D3C9-0452-CF97-AE98-D6B045289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73C713-B7B3-F634-7853-BE2E788E8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0703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8DE32A-BFC0-41A4-BFF2-F6CEAC014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1FB3CA-011F-B4FF-ABD8-80F1AA60B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189CBB-2D74-80EF-FE35-AA08A67A1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564E99-7A8D-3F1A-2EAD-DFAC11EFF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326E69-DB63-DAB2-49B5-5A3762C40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127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F40CAB-CB05-FE06-FCD8-C1A53E011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FFB6EBB-B1CE-6130-B873-090CA395D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CA82BC-CEB6-5F54-462A-078B19DAB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E344A5-CF9F-0EEC-7866-EB880A508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64A6CE-6E2B-F614-8BA1-22D8913E6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745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B1B635-1C64-00E1-7A6C-680B02A49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32108A-17DE-1AD4-8209-285C3DEBD5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34C5C00-AC78-AF0E-9495-1FE65E3F57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381720-C7D7-08FC-F2DC-531A8682D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273C2B3-2194-A132-50AB-87E9B81C4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A4A3C58-FCE6-C616-B9A8-AD59100BE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0604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51E070-AE4F-FD2E-5E9A-DDE0FE22F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3CCF04-C74B-6E8B-6A5F-AB83C29C4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B97896A-A951-BAC4-A08C-4F695C7070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E35AD59-7BCC-059C-1693-5820586324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7589CB9-BDBB-C7B0-D6F0-4001A28585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B3E6A89-29FE-E685-DECD-E2981F642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A32F91C-3739-59A8-97AC-CEF59E22D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98A81EA-6AE2-3692-96EF-ABB481BE1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4978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F48B39-8F73-D692-B7D5-789D7EC7A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6B46288-61A2-AD62-B513-54C27C488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A629311-1AC2-4AB3-A8AC-18F6A872F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0646807-2840-FFD9-D42E-676531976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6050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3866F35-3E0A-E2F6-3112-B999D62AD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87A1D46-8145-AB67-DA22-7E2D80D9B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6EF848A-C4FD-330F-DD7B-302D6FB60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6524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0B5F84-4022-E127-49FB-4BDAAF1F7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E20309-6B1E-EE2A-D533-B623153D5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5AFC705-895A-9D5E-89DB-F034D38947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FA5B446-65A6-16B9-DC68-055B6C2BE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68014B1-21E9-7B9F-5821-9337E1D6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6EC93DE-5656-BA33-ED29-FCFE46ED3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8512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544AB3-A2C5-7E7D-3E86-ED557052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98ED828-7D04-EE45-7BE8-6922F5FB4F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622F174-8643-08EB-DB8F-DB2F38BE7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540D45A-C887-5812-80D5-1846B53CE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F69E41C-C166-DC3F-2CF1-49B445015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E163C29-19EC-327E-2C11-F1EB7B568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315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80114D5-7EF4-AE76-F6CC-9128853CA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05BCBA-7B8E-7F95-E243-102861421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25AC8F-159E-AB27-9435-4EFC619E2E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B34F7-7CFC-4747-BB2A-F1F8AFEA4479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32409A-AE28-99E5-AFB8-382B40118C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FA3BBD-05D1-3F8C-D67C-1D7091E48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178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F6D10-6C9D-AFD0-5703-D6381398E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AB2751-59E2-1BC2-A5B1-43B39D49D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825" y="3429000"/>
            <a:ext cx="5125885" cy="500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pp. 42 - 43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5F55EB-6FBD-7121-A987-44150FCDA755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Script</a:t>
            </a:r>
          </a:p>
        </p:txBody>
      </p:sp>
      <p:pic>
        <p:nvPicPr>
          <p:cNvPr id="5" name="Graphique 4" descr="Création de récits contour">
            <a:extLst>
              <a:ext uri="{FF2B5EF4-FFF2-40B4-BE49-F238E27FC236}">
                <a16:creationId xmlns:a16="http://schemas.microsoft.com/office/drawing/2014/main" id="{990CB2BC-60B1-18C7-B1B4-E51CB3020A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71006" y="2337529"/>
            <a:ext cx="2182942" cy="218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728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4E348-BE46-F150-BF39-58A0DF688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9EACB8-A242-4624-EA65-7D66E5A89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041314"/>
            <a:ext cx="11934825" cy="9144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une mutation apparaît, elle est transmise avec l’ADN qui est à proximité</a:t>
            </a:r>
            <a:endParaRPr lang="fr-FR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CED64-CFEA-00D3-9F6A-B7D5B27C8158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 de recombinaisons de gènes</a:t>
            </a:r>
          </a:p>
        </p:txBody>
      </p:sp>
      <p:pic>
        <p:nvPicPr>
          <p:cNvPr id="5" name="Image 4" descr="Une image contenant texte, capture d’écran, motif&#10;&#10;Description générée automatiquement">
            <a:extLst>
              <a:ext uri="{FF2B5EF4-FFF2-40B4-BE49-F238E27FC236}">
                <a16:creationId xmlns:a16="http://schemas.microsoft.com/office/drawing/2014/main" id="{EEB3852B-DD55-C0D8-BD4D-8181D0D605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946"/>
          <a:stretch/>
        </p:blipFill>
        <p:spPr>
          <a:xfrm>
            <a:off x="438150" y="1663614"/>
            <a:ext cx="9613900" cy="5194386"/>
          </a:xfrm>
          <a:prstGeom prst="rect">
            <a:avLst/>
          </a:prstGeom>
        </p:spPr>
      </p:pic>
      <p:sp>
        <p:nvSpPr>
          <p:cNvPr id="2" name="Étoile à 5 branches 1">
            <a:extLst>
              <a:ext uri="{FF2B5EF4-FFF2-40B4-BE49-F238E27FC236}">
                <a16:creationId xmlns:a16="http://schemas.microsoft.com/office/drawing/2014/main" id="{2AE9CAF2-8C7B-0B16-24CE-F05C3BFF68FE}"/>
              </a:ext>
            </a:extLst>
          </p:cNvPr>
          <p:cNvSpPr/>
          <p:nvPr/>
        </p:nvSpPr>
        <p:spPr>
          <a:xfrm>
            <a:off x="4471987" y="5957887"/>
            <a:ext cx="328613" cy="328613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Étoile à 5 branches 6">
            <a:extLst>
              <a:ext uri="{FF2B5EF4-FFF2-40B4-BE49-F238E27FC236}">
                <a16:creationId xmlns:a16="http://schemas.microsoft.com/office/drawing/2014/main" id="{2570A4D9-7E2A-9983-1A03-9AB434EFB53E}"/>
              </a:ext>
            </a:extLst>
          </p:cNvPr>
          <p:cNvSpPr/>
          <p:nvPr/>
        </p:nvSpPr>
        <p:spPr>
          <a:xfrm>
            <a:off x="6253162" y="5957887"/>
            <a:ext cx="328613" cy="328613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Étoile à 5 branches 9">
            <a:extLst>
              <a:ext uri="{FF2B5EF4-FFF2-40B4-BE49-F238E27FC236}">
                <a16:creationId xmlns:a16="http://schemas.microsoft.com/office/drawing/2014/main" id="{64360A1A-5B6D-6C10-F56A-48072C70F8DA}"/>
              </a:ext>
            </a:extLst>
          </p:cNvPr>
          <p:cNvSpPr/>
          <p:nvPr/>
        </p:nvSpPr>
        <p:spPr>
          <a:xfrm>
            <a:off x="8586788" y="5957887"/>
            <a:ext cx="328613" cy="328613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FD1C6D8-EB79-91C5-2042-C8DCDA232F2A}"/>
              </a:ext>
            </a:extLst>
          </p:cNvPr>
          <p:cNvGrpSpPr/>
          <p:nvPr/>
        </p:nvGrpSpPr>
        <p:grpSpPr>
          <a:xfrm>
            <a:off x="438150" y="5488073"/>
            <a:ext cx="1388390" cy="369332"/>
            <a:chOff x="438150" y="5488073"/>
            <a:chExt cx="1388390" cy="369332"/>
          </a:xfrm>
        </p:grpSpPr>
        <p:sp>
          <p:nvSpPr>
            <p:cNvPr id="11" name="Étoile à 5 branches 10">
              <a:extLst>
                <a:ext uri="{FF2B5EF4-FFF2-40B4-BE49-F238E27FC236}">
                  <a16:creationId xmlns:a16="http://schemas.microsoft.com/office/drawing/2014/main" id="{47148964-D20F-F234-3F03-014E1F00160A}"/>
                </a:ext>
              </a:extLst>
            </p:cNvPr>
            <p:cNvSpPr/>
            <p:nvPr/>
          </p:nvSpPr>
          <p:spPr>
            <a:xfrm>
              <a:off x="438150" y="5488073"/>
              <a:ext cx="328613" cy="328613"/>
            </a:xfrm>
            <a:prstGeom prst="star5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85F1F3F0-38CA-BB24-0D90-F0A62E9A5A60}"/>
                </a:ext>
              </a:extLst>
            </p:cNvPr>
            <p:cNvSpPr txBox="1"/>
            <p:nvPr/>
          </p:nvSpPr>
          <p:spPr>
            <a:xfrm>
              <a:off x="766763" y="5488073"/>
              <a:ext cx="10597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Mutation</a:t>
              </a:r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2562EF1A-2829-C760-4961-D9A319C4ECD3}"/>
              </a:ext>
            </a:extLst>
          </p:cNvPr>
          <p:cNvGrpSpPr/>
          <p:nvPr/>
        </p:nvGrpSpPr>
        <p:grpSpPr>
          <a:xfrm>
            <a:off x="8915401" y="5157788"/>
            <a:ext cx="2149473" cy="1664492"/>
            <a:chOff x="8915401" y="5157788"/>
            <a:chExt cx="2149473" cy="1664492"/>
          </a:xfrm>
        </p:grpSpPr>
        <p:sp>
          <p:nvSpPr>
            <p:cNvPr id="14" name="Accolade fermante 13">
              <a:extLst>
                <a:ext uri="{FF2B5EF4-FFF2-40B4-BE49-F238E27FC236}">
                  <a16:creationId xmlns:a16="http://schemas.microsoft.com/office/drawing/2014/main" id="{24CB532F-2B69-2F6A-C159-61AD1C64DC90}"/>
                </a:ext>
              </a:extLst>
            </p:cNvPr>
            <p:cNvSpPr/>
            <p:nvPr/>
          </p:nvSpPr>
          <p:spPr>
            <a:xfrm>
              <a:off x="8915401" y="5157788"/>
              <a:ext cx="228599" cy="800099"/>
            </a:xfrm>
            <a:prstGeom prst="righ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AA8396A0-DCFC-E9C1-BD72-182EA91B3E42}"/>
                </a:ext>
              </a:extLst>
            </p:cNvPr>
            <p:cNvSpPr txBox="1"/>
            <p:nvPr/>
          </p:nvSpPr>
          <p:spPr>
            <a:xfrm>
              <a:off x="9144000" y="5373171"/>
              <a:ext cx="1864613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ADN à proximité</a:t>
              </a:r>
            </a:p>
          </p:txBody>
        </p:sp>
        <p:sp>
          <p:nvSpPr>
            <p:cNvPr id="16" name="Accolade fermante 15">
              <a:extLst>
                <a:ext uri="{FF2B5EF4-FFF2-40B4-BE49-F238E27FC236}">
                  <a16:creationId xmlns:a16="http://schemas.microsoft.com/office/drawing/2014/main" id="{E75A0497-904B-2621-7B91-05149B12DAF3}"/>
                </a:ext>
              </a:extLst>
            </p:cNvPr>
            <p:cNvSpPr/>
            <p:nvPr/>
          </p:nvSpPr>
          <p:spPr>
            <a:xfrm>
              <a:off x="8915401" y="6271139"/>
              <a:ext cx="228599" cy="551141"/>
            </a:xfrm>
            <a:prstGeom prst="righ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3A41E182-E172-D7BD-4A39-FDD67368CA80}"/>
                </a:ext>
              </a:extLst>
            </p:cNvPr>
            <p:cNvSpPr txBox="1"/>
            <p:nvPr/>
          </p:nvSpPr>
          <p:spPr>
            <a:xfrm>
              <a:off x="9200261" y="6362043"/>
              <a:ext cx="1864613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ADN à proximité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33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4E348-BE46-F150-BF39-58A0DF688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9EACB8-A242-4624-EA65-7D66E5A89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1172610"/>
            <a:ext cx="8829676" cy="2873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chaque génération, il y a une probabilité que de nouvelles recombinaisons (aléatoires) échangent l’ADN à proximité de la mutation.</a:t>
            </a:r>
          </a:p>
          <a:p>
            <a:pPr marL="0" indent="0">
              <a:buNone/>
            </a:pPr>
            <a:endParaRPr lang="fr-FR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Cette dérive génétique prend du temps (car aléatoire).</a:t>
            </a:r>
            <a:endParaRPr lang="fr-FR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CED64-CFEA-00D3-9F6A-B7D5B27C8158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 de recombinaisons de gènes</a:t>
            </a:r>
          </a:p>
        </p:txBody>
      </p:sp>
      <p:pic>
        <p:nvPicPr>
          <p:cNvPr id="5" name="Image 4" descr="Une image contenant texte, capture d’écran, motif&#10;&#10;Description générée automatiquement">
            <a:extLst>
              <a:ext uri="{FF2B5EF4-FFF2-40B4-BE49-F238E27FC236}">
                <a16:creationId xmlns:a16="http://schemas.microsoft.com/office/drawing/2014/main" id="{EEB3852B-DD55-C0D8-BD4D-8181D0D605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946"/>
          <a:stretch/>
        </p:blipFill>
        <p:spPr>
          <a:xfrm>
            <a:off x="8695980" y="1071562"/>
            <a:ext cx="3267421" cy="1765386"/>
          </a:xfrm>
          <a:prstGeom prst="rect">
            <a:avLst/>
          </a:prstGeom>
        </p:spPr>
      </p:pic>
      <p:pic>
        <p:nvPicPr>
          <p:cNvPr id="18" name="Graphique 17" descr="Personne avec une idée contour">
            <a:extLst>
              <a:ext uri="{FF2B5EF4-FFF2-40B4-BE49-F238E27FC236}">
                <a16:creationId xmlns:a16="http://schemas.microsoft.com/office/drawing/2014/main" id="{E9569741-FD72-BE9E-CD38-4C765243E0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04774" y="4112536"/>
            <a:ext cx="1638820" cy="1638820"/>
          </a:xfrm>
          <a:prstGeom prst="rect">
            <a:avLst/>
          </a:prstGeom>
        </p:spPr>
      </p:pic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8F59CFB1-C634-788E-8475-5D94E273F438}"/>
              </a:ext>
            </a:extLst>
          </p:cNvPr>
          <p:cNvSpPr txBox="1">
            <a:spLocks/>
          </p:cNvSpPr>
          <p:nvPr/>
        </p:nvSpPr>
        <p:spPr>
          <a:xfrm>
            <a:off x="1400175" y="4194723"/>
            <a:ext cx="10672763" cy="1765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 si la mutation est bénéfique et subit une sélection naturelle :</a:t>
            </a:r>
          </a:p>
          <a:p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Propagation rapide dans la population (survie &amp; reproduction)</a:t>
            </a:r>
          </a:p>
          <a:p>
            <a:r>
              <a:rPr lang="fr-FR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Vitesse</a:t>
            </a:r>
            <a:r>
              <a:rPr lang="fr-FR" baseline="-25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propagation</a:t>
            </a: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 </a:t>
            </a:r>
            <a:r>
              <a:rPr lang="fr-FR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Vitesse</a:t>
            </a:r>
            <a:r>
              <a:rPr lang="fr-FR" baseline="-25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recombinaison</a:t>
            </a:r>
            <a:endParaRPr lang="fr-FR" baseline="-25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13EF5A86-34C3-885F-42EF-8DD7D13C9393}"/>
              </a:ext>
            </a:extLst>
          </p:cNvPr>
          <p:cNvSpPr txBox="1"/>
          <p:nvPr/>
        </p:nvSpPr>
        <p:spPr>
          <a:xfrm>
            <a:off x="59531" y="6108262"/>
            <a:ext cx="121324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sz="2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La m</a:t>
            </a:r>
            <a:r>
              <a:rPr lang="fr-FR" sz="2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utation garde le même ADN à proximité chez beaucoup d’individus</a:t>
            </a:r>
          </a:p>
        </p:txBody>
      </p:sp>
    </p:spTree>
    <p:extLst>
      <p:ext uri="{BB962C8B-B14F-4D97-AF65-F5344CB8AC3E}">
        <p14:creationId xmlns:p14="http://schemas.microsoft.com/office/powerpoint/2010/main" val="206858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4E348-BE46-F150-BF39-58A0DF688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9EACB8-A242-4624-EA65-7D66E5A89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72610"/>
            <a:ext cx="11387138" cy="4042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 génétique des populations 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CED64-CFEA-00D3-9F6A-B7D5B27C8158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Indice en faveur de la sélection naturelle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DB9B64D-9E83-FEAB-095F-E963903BA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98606"/>
            <a:ext cx="6452391" cy="3016332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469A359-0C38-0C0B-94A8-1A0C18489CE6}"/>
              </a:ext>
            </a:extLst>
          </p:cNvPr>
          <p:cNvSpPr txBox="1"/>
          <p:nvPr/>
        </p:nvSpPr>
        <p:spPr>
          <a:xfrm>
            <a:off x="6915150" y="2719982"/>
            <a:ext cx="504825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Même </a:t>
            </a:r>
            <a:r>
              <a:rPr lang="fr-FR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mutation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liée au même </a:t>
            </a:r>
            <a:r>
              <a:rPr lang="fr-FR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ADN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à proximité</a:t>
            </a:r>
          </a:p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sélection naturelle pour la fabrication de lactase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A7F3087-AD03-05D6-BEAD-32A8A5A75807}"/>
              </a:ext>
            </a:extLst>
          </p:cNvPr>
          <p:cNvSpPr txBox="1"/>
          <p:nvPr/>
        </p:nvSpPr>
        <p:spPr>
          <a:xfrm>
            <a:off x="228600" y="5877490"/>
            <a:ext cx="11963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 : différentes mutations du gène lactase (LCT) sont apparues </a:t>
            </a:r>
            <a:r>
              <a:rPr lang="fr-FR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indépendamment</a:t>
            </a:r>
            <a:r>
              <a:rPr lang="fr-FR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Chine, Europe, Afrique, etc.</a:t>
            </a:r>
          </a:p>
        </p:txBody>
      </p:sp>
    </p:spTree>
    <p:extLst>
      <p:ext uri="{BB962C8B-B14F-4D97-AF65-F5344CB8AC3E}">
        <p14:creationId xmlns:p14="http://schemas.microsoft.com/office/powerpoint/2010/main" val="49024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4E348-BE46-F150-BF39-58A0DF688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9EACB8-A242-4624-EA65-7D66E5A89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100" y="1206414"/>
            <a:ext cx="11523663" cy="54801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l’origine, les humains de &gt; 7-8 ans ne fabriquent pas de lactase</a:t>
            </a:r>
          </a:p>
          <a:p>
            <a:pPr lvl="1"/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 : coût énergétique après le sevrage</a:t>
            </a:r>
          </a:p>
          <a:p>
            <a:pPr lvl="1"/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Conséquence : mauvaise digestion du lactose</a:t>
            </a:r>
          </a:p>
          <a:p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y a ~10’000 ans, des mutations ponctuelles ont permis de maintenir la production de lactase chez les &gt; 7-8 ans </a:t>
            </a: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certaines populations</a:t>
            </a:r>
          </a:p>
          <a:p>
            <a:pPr lvl="1"/>
            <a:r>
              <a:rPr lang="fr-F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Climat (sécheresse) ?</a:t>
            </a:r>
          </a:p>
          <a:p>
            <a:pPr lvl="1"/>
            <a:r>
              <a:rPr lang="fr-F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Manque de soleil (vitamine D &amp; absorption calcium) ?</a:t>
            </a:r>
          </a:p>
          <a:p>
            <a:pPr lvl="1"/>
            <a:r>
              <a:rPr lang="fr-F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Élevage</a:t>
            </a:r>
            <a:r>
              <a:rPr lang="fr-F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(chameau, mouton, vache, …) !</a:t>
            </a: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CED64-CFEA-00D3-9F6A-B7D5B27C8158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614E5743-912F-15A6-324F-6340420EDB87}"/>
              </a:ext>
            </a:extLst>
          </p:cNvPr>
          <p:cNvGrpSpPr/>
          <p:nvPr/>
        </p:nvGrpSpPr>
        <p:grpSpPr>
          <a:xfrm>
            <a:off x="376237" y="5301554"/>
            <a:ext cx="7796214" cy="1384995"/>
            <a:chOff x="376237" y="5301554"/>
            <a:chExt cx="7796214" cy="138499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ZoneTexte 5">
                  <a:extLst>
                    <a:ext uri="{FF2B5EF4-FFF2-40B4-BE49-F238E27FC236}">
                      <a16:creationId xmlns:a16="http://schemas.microsoft.com/office/drawing/2014/main" id="{E7BDA08D-C93E-14B6-6F60-673CEC1B3CA6}"/>
                    </a:ext>
                  </a:extLst>
                </p:cNvPr>
                <p:cNvSpPr txBox="1"/>
                <p:nvPr/>
              </p:nvSpPr>
              <p:spPr>
                <a:xfrm>
                  <a:off x="1119187" y="5301554"/>
                  <a:ext cx="7053264" cy="138499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fr-FR" sz="2800" b="1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Sélection naturelle</a:t>
                  </a:r>
                </a:p>
                <a:p>
                  <a:r>
                    <a:rPr lang="fr-FR" sz="2800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Avantage de digérer le lactose </a:t>
                  </a:r>
                  <a:r>
                    <a:rPr lang="fr-FR" sz="2800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Wingdings" pitchFamily="2" charset="2"/>
                    </a:rPr>
                    <a:t> survie </a:t>
                  </a:r>
                  <a14:m>
                    <m:oMath xmlns:m="http://schemas.openxmlformats.org/officeDocument/2006/math">
                      <m:r>
                        <a:rPr lang="fr-FR" sz="28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  <a:sym typeface="Wingdings" pitchFamily="2" charset="2"/>
                        </a:rPr>
                        <m:t>↑</m:t>
                      </m:r>
                    </m:oMath>
                  </a14:m>
                  <a:endParaRPr lang="fr-CH" sz="2800" dirty="0">
                    <a:solidFill>
                      <a:srgbClr val="00206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  <a:sym typeface="Wingdings" pitchFamily="2" charset="2"/>
                  </a:endParaRPr>
                </a:p>
                <a:p>
                  <a:r>
                    <a:rPr lang="fr-FR" sz="2800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Wingdings" pitchFamily="2" charset="2"/>
                    </a:rPr>
                    <a:t> transmis aux descendants </a:t>
                  </a:r>
                  <a14:m>
                    <m:oMath xmlns:m="http://schemas.openxmlformats.org/officeDocument/2006/math">
                      <m:r>
                        <a:rPr lang="fr-FR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  <a:sym typeface="Wingdings" pitchFamily="2" charset="2"/>
                        </a:rPr>
                        <m:t>↑ </m:t>
                      </m:r>
                      <m:r>
                        <a:rPr lang="fr-CH" sz="28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  <a:sym typeface="Wingdings" pitchFamily="2" charset="2"/>
                        </a:rPr>
                        <m:t> </m:t>
                      </m:r>
                    </m:oMath>
                  </a14:m>
                  <a:r>
                    <a:rPr lang="fr-FR" sz="2800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Wingdings" pitchFamily="2" charset="2"/>
                    </a:rPr>
                    <a:t> fitness </a:t>
                  </a:r>
                  <a14:m>
                    <m:oMath xmlns:m="http://schemas.openxmlformats.org/officeDocument/2006/math">
                      <m:r>
                        <a:rPr lang="fr-FR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  <a:sym typeface="Wingdings" pitchFamily="2" charset="2"/>
                        </a:rPr>
                        <m:t>↑</m:t>
                      </m:r>
                    </m:oMath>
                  </a14:m>
                  <a:endParaRPr lang="fr-FR" sz="28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6" name="ZoneTexte 5">
                  <a:extLst>
                    <a:ext uri="{FF2B5EF4-FFF2-40B4-BE49-F238E27FC236}">
                      <a16:creationId xmlns:a16="http://schemas.microsoft.com/office/drawing/2014/main" id="{E7BDA08D-C93E-14B6-6F60-673CEC1B3C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9187" y="5301554"/>
                  <a:ext cx="7053264" cy="1384995"/>
                </a:xfrm>
                <a:prstGeom prst="rect">
                  <a:avLst/>
                </a:prstGeom>
                <a:blipFill>
                  <a:blip r:embed="rId3"/>
                  <a:stretch>
                    <a:fillRect l="-1799" t="-4545" b="-10909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Flèche vers la droite 6">
              <a:extLst>
                <a:ext uri="{FF2B5EF4-FFF2-40B4-BE49-F238E27FC236}">
                  <a16:creationId xmlns:a16="http://schemas.microsoft.com/office/drawing/2014/main" id="{69AC83E2-8949-6C2D-296F-FC51D783DE2C}"/>
                </a:ext>
              </a:extLst>
            </p:cNvPr>
            <p:cNvSpPr/>
            <p:nvPr/>
          </p:nvSpPr>
          <p:spPr>
            <a:xfrm>
              <a:off x="376237" y="5595014"/>
              <a:ext cx="533400" cy="399037"/>
            </a:xfrm>
            <a:prstGeom prst="rightArrow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0670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4E348-BE46-F150-BF39-58A0DF688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9EACB8-A242-4624-EA65-7D66E5A89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100" y="1206414"/>
            <a:ext cx="11523663" cy="54801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allèle se disperse dans une population</a:t>
            </a:r>
          </a:p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Il se répand aussi dans l’espace !</a:t>
            </a:r>
            <a:endParaRPr lang="fr-FR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CED64-CFEA-00D3-9F6A-B7D5B27C8158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Fitness et géographie</a:t>
            </a:r>
          </a:p>
        </p:txBody>
      </p:sp>
      <p:pic>
        <p:nvPicPr>
          <p:cNvPr id="5" name="Image 4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7E570A4B-155E-D099-0F4C-EF1888DC4E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434" t="18145" r="10757"/>
          <a:stretch/>
        </p:blipFill>
        <p:spPr>
          <a:xfrm>
            <a:off x="1177132" y="2310658"/>
            <a:ext cx="4876799" cy="454734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BB7F2D4-C7B5-A671-262D-6A1C49766936}"/>
              </a:ext>
            </a:extLst>
          </p:cNvPr>
          <p:cNvSpPr txBox="1"/>
          <p:nvPr/>
        </p:nvSpPr>
        <p:spPr>
          <a:xfrm>
            <a:off x="6599239" y="2814614"/>
            <a:ext cx="544353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Flux génique</a:t>
            </a:r>
          </a:p>
          <a:p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vitesse à laquelle les allèles se déplacent entre les populations</a:t>
            </a:r>
          </a:p>
          <a:p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Dépend de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parcourue par les organismes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parcourue par les gamètes</a:t>
            </a:r>
          </a:p>
        </p:txBody>
      </p:sp>
    </p:spTree>
    <p:extLst>
      <p:ext uri="{BB962C8B-B14F-4D97-AF65-F5344CB8AC3E}">
        <p14:creationId xmlns:p14="http://schemas.microsoft.com/office/powerpoint/2010/main" val="360576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4E348-BE46-F150-BF39-58A0DF688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9EACB8-A242-4624-EA65-7D66E5A89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100" y="1206415"/>
            <a:ext cx="11780838" cy="4808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plupart des allèles transportés par flux génique sont </a:t>
            </a:r>
            <a:r>
              <a:rPr lang="fr-FR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neutres</a:t>
            </a:r>
          </a:p>
          <a:p>
            <a:pPr lvl="1"/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 d’effet sur la fitness</a:t>
            </a:r>
          </a:p>
          <a:p>
            <a:pPr lvl="1"/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Peu importe l’environnement</a:t>
            </a: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 parfois les allèles sont </a:t>
            </a:r>
            <a:r>
              <a:rPr lang="fr-FR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bénéfiques</a:t>
            </a:r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 </a:t>
            </a:r>
            <a:r>
              <a:rPr lang="fr-FR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délétères</a:t>
            </a:r>
          </a:p>
          <a:p>
            <a:pPr lvl="1"/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rapport à un environnement donné !</a:t>
            </a:r>
          </a:p>
          <a:p>
            <a:pPr lvl="1"/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allèle peut augmenter la fitness dans un milieu et la baisser dans un autre</a:t>
            </a:r>
            <a:endParaRPr lang="fr-FR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CED64-CFEA-00D3-9F6A-B7D5B27C8158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Fitness et géographie</a:t>
            </a:r>
          </a:p>
        </p:txBody>
      </p:sp>
    </p:spTree>
    <p:extLst>
      <p:ext uri="{BB962C8B-B14F-4D97-AF65-F5344CB8AC3E}">
        <p14:creationId xmlns:p14="http://schemas.microsoft.com/office/powerpoint/2010/main" val="333927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4E348-BE46-F150-BF39-58A0DF688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9EACB8-A242-4624-EA65-7D66E5A89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162" y="1014413"/>
            <a:ext cx="11780838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Scarlet</a:t>
            </a: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kingsnake</a:t>
            </a: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FR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Lampropeltis</a:t>
            </a:r>
            <a:r>
              <a:rPr lang="fr-FR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triangulum</a:t>
            </a:r>
            <a:r>
              <a:rPr lang="fr-FR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elapsoides</a:t>
            </a: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Serpent vivant à l’est des USA, non venimeux</a:t>
            </a: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CED64-CFEA-00D3-9F6A-B7D5B27C8158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Fitness et géographie : </a:t>
            </a:r>
            <a:r>
              <a:rPr lang="fr-FR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scarlet</a:t>
            </a:r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kingsnake</a:t>
            </a:r>
            <a:endParaRPr lang="fr-FR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49D870F-10FD-3B7E-CD4B-F6EAC4097F1E}"/>
              </a:ext>
            </a:extLst>
          </p:cNvPr>
          <p:cNvSpPr txBox="1"/>
          <p:nvPr/>
        </p:nvSpPr>
        <p:spPr>
          <a:xfrm>
            <a:off x="8927305" y="2972812"/>
            <a:ext cx="29737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Même espèce</a:t>
            </a:r>
          </a:p>
          <a:p>
            <a:endParaRPr lang="fr-FR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couleurs différentes</a:t>
            </a:r>
          </a:p>
          <a:p>
            <a:endParaRPr lang="fr-FR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Pourquoi ?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1B6301B-0B95-4EA0-6A13-A80E52BC8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55" y="2171476"/>
            <a:ext cx="8289133" cy="453897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5188C025-75ED-3752-F991-FB2A46CEC8BB}"/>
              </a:ext>
            </a:extLst>
          </p:cNvPr>
          <p:cNvSpPr txBox="1"/>
          <p:nvPr/>
        </p:nvSpPr>
        <p:spPr>
          <a:xfrm>
            <a:off x="185738" y="3942694"/>
            <a:ext cx="27815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NORD : rouge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C290046-2E11-D335-DBDB-F1EB821A9D7D}"/>
              </a:ext>
            </a:extLst>
          </p:cNvPr>
          <p:cNvSpPr txBox="1"/>
          <p:nvPr/>
        </p:nvSpPr>
        <p:spPr>
          <a:xfrm>
            <a:off x="6072802" y="1865025"/>
            <a:ext cx="31454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Sud : 3 couleurs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103213-FFD3-7336-D28B-515CF790AB61}"/>
              </a:ext>
            </a:extLst>
          </p:cNvPr>
          <p:cNvSpPr/>
          <p:nvPr/>
        </p:nvSpPr>
        <p:spPr>
          <a:xfrm>
            <a:off x="6655199" y="4257674"/>
            <a:ext cx="2045890" cy="243512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579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4E348-BE46-F150-BF39-58A0DF688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9EACB8-A242-4624-EA65-7D66E5A89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162" y="1014413"/>
            <a:ext cx="11780838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Scarlet</a:t>
            </a: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kingsnake</a:t>
            </a: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FR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Lampropeltis</a:t>
            </a:r>
            <a:r>
              <a:rPr lang="fr-FR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triangulum</a:t>
            </a:r>
            <a:r>
              <a:rPr lang="fr-FR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elapsoides</a:t>
            </a: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Serpent vivant à l’est des USA, non venimeux</a:t>
            </a: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CED64-CFEA-00D3-9F6A-B7D5B27C8158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Fitness et géographie : </a:t>
            </a:r>
            <a:r>
              <a:rPr lang="fr-FR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scarlet</a:t>
            </a:r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kingsnake</a:t>
            </a:r>
            <a:endParaRPr lang="fr-FR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79D9083-EF06-5B7C-D301-B02126CD1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55" y="2171476"/>
            <a:ext cx="8289133" cy="453897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D14E144-9FF2-186E-3521-91A4888FA029}"/>
              </a:ext>
            </a:extLst>
          </p:cNvPr>
          <p:cNvSpPr txBox="1"/>
          <p:nvPr/>
        </p:nvSpPr>
        <p:spPr>
          <a:xfrm>
            <a:off x="185738" y="3942694"/>
            <a:ext cx="27815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NORD : rouge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9A5E843-868B-DEE5-AEE0-56F22DEB1BAD}"/>
              </a:ext>
            </a:extLst>
          </p:cNvPr>
          <p:cNvSpPr txBox="1"/>
          <p:nvPr/>
        </p:nvSpPr>
        <p:spPr>
          <a:xfrm>
            <a:off x="6072802" y="1865025"/>
            <a:ext cx="31454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Sud : 3 couleurs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149D870F-10FD-3B7E-CD4B-F6EAC4097F1E}"/>
                  </a:ext>
                </a:extLst>
              </p:cNvPr>
              <p:cNvSpPr txBox="1"/>
              <p:nvPr/>
            </p:nvSpPr>
            <p:spPr>
              <a:xfrm>
                <a:off x="8927305" y="2485012"/>
                <a:ext cx="3145413" cy="4031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2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Proximité du serpent corail (venimeux) !</a:t>
                </a:r>
              </a:p>
              <a:p>
                <a:endParaRPr lang="fr-FR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Wingdings" pitchFamily="2" charset="2"/>
                  <a:buChar char="à"/>
                </a:pPr>
                <a:r>
                  <a:rPr lang="fr-FR" sz="32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Évité par prédateur</a:t>
                </a:r>
              </a:p>
              <a:p>
                <a:pPr marL="457200" indent="-457200">
                  <a:buFont typeface="Wingdings" pitchFamily="2" charset="2"/>
                  <a:buChar char="à"/>
                </a:pPr>
                <a:endParaRPr lang="fr-FR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endParaRPr>
              </a:p>
              <a:p>
                <a:pPr marL="457200" indent="-457200">
                  <a:buFont typeface="Wingdings" pitchFamily="2" charset="2"/>
                  <a:buChar char="à"/>
                </a:pPr>
                <a:r>
                  <a:rPr lang="fr-FR" sz="32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Survie </a:t>
                </a:r>
                <a14:m>
                  <m:oMath xmlns:m="http://schemas.openxmlformats.org/officeDocument/2006/math">
                    <m:r>
                      <a:rPr lang="fr-FR" sz="32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Wingdings" pitchFamily="2" charset="2"/>
                      </a:rPr>
                      <m:t>↑</m:t>
                    </m:r>
                  </m:oMath>
                </a14:m>
                <a:endParaRPr lang="fr-FR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149D870F-10FD-3B7E-CD4B-F6EAC4097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7305" y="2485012"/>
                <a:ext cx="3145413" cy="4031873"/>
              </a:xfrm>
              <a:prstGeom prst="rect">
                <a:avLst/>
              </a:prstGeom>
              <a:blipFill>
                <a:blip r:embed="rId4"/>
                <a:stretch>
                  <a:fillRect l="-4819" t="-1881" b="-376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Ellipse 8">
            <a:extLst>
              <a:ext uri="{FF2B5EF4-FFF2-40B4-BE49-F238E27FC236}">
                <a16:creationId xmlns:a16="http://schemas.microsoft.com/office/drawing/2014/main" id="{8E6A9517-9168-3AB8-AD4B-3BB8E7645FED}"/>
              </a:ext>
            </a:extLst>
          </p:cNvPr>
          <p:cNvSpPr/>
          <p:nvPr/>
        </p:nvSpPr>
        <p:spPr>
          <a:xfrm>
            <a:off x="6657975" y="5986463"/>
            <a:ext cx="2157413" cy="738055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406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4E348-BE46-F150-BF39-58A0DF688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9EACB8-A242-4624-EA65-7D66E5A89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162" y="1014413"/>
            <a:ext cx="11780838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Scarlet</a:t>
            </a: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kingsnake</a:t>
            </a: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FR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Lampropeltis</a:t>
            </a:r>
            <a:r>
              <a:rPr lang="fr-FR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triangulum</a:t>
            </a:r>
            <a:r>
              <a:rPr lang="fr-FR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elapsoides</a:t>
            </a: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CED64-CFEA-00D3-9F6A-B7D5B27C8158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Fitness et géographie : </a:t>
            </a:r>
            <a:r>
              <a:rPr lang="fr-FR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scarlet</a:t>
            </a:r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kingsnake</a:t>
            </a:r>
            <a:endParaRPr lang="fr-FR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149D870F-10FD-3B7E-CD4B-F6EAC4097F1E}"/>
                  </a:ext>
                </a:extLst>
              </p:cNvPr>
              <p:cNvSpPr txBox="1"/>
              <p:nvPr/>
            </p:nvSpPr>
            <p:spPr>
              <a:xfrm>
                <a:off x="345391" y="2157413"/>
                <a:ext cx="11501218" cy="4031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2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Les serpents du sud (3 couleurs) ont migré et apporté les allèles qui miment les serpents corail</a:t>
                </a:r>
              </a:p>
              <a:p>
                <a:endParaRPr lang="fr-FR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endParaRPr>
              </a:p>
              <a:p>
                <a:r>
                  <a:rPr lang="fr-FR" sz="32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 flux génique</a:t>
                </a:r>
              </a:p>
              <a:p>
                <a:endParaRPr lang="fr-FR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endParaRPr>
              </a:p>
              <a:p>
                <a:pPr marL="457200" indent="-457200">
                  <a:buFont typeface="Wingdings" pitchFamily="2" charset="2"/>
                  <a:buChar char="à"/>
                </a:pPr>
                <a:r>
                  <a:rPr lang="fr-FR" sz="32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Fitness </a:t>
                </a:r>
                <a14:m>
                  <m:oMath xmlns:m="http://schemas.openxmlformats.org/officeDocument/2006/math">
                    <m:r>
                      <a:rPr lang="fr-FR" sz="32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Wingdings" pitchFamily="2" charset="2"/>
                      </a:rPr>
                      <m:t>↑</m:t>
                    </m:r>
                  </m:oMath>
                </a14:m>
                <a:r>
                  <a:rPr lang="fr-FR" sz="32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 car survie </a:t>
                </a:r>
                <a14:m>
                  <m:oMath xmlns:m="http://schemas.openxmlformats.org/officeDocument/2006/math">
                    <m:r>
                      <a:rPr lang="fr-FR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Wingdings" pitchFamily="2" charset="2"/>
                      </a:rPr>
                      <m:t>↑</m:t>
                    </m:r>
                  </m:oMath>
                </a14:m>
                <a:endParaRPr lang="fr-FR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endParaRPr>
              </a:p>
              <a:p>
                <a:pPr marL="457200" indent="-457200">
                  <a:buFont typeface="Wingdings" pitchFamily="2" charset="2"/>
                  <a:buChar char="à"/>
                </a:pPr>
                <a:endParaRPr lang="fr-FR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endParaRPr>
              </a:p>
              <a:p>
                <a:r>
                  <a:rPr lang="fr-FR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Mais pourquoi ne sont-ils pas tous devenus 3 couleurs ?</a:t>
                </a:r>
              </a:p>
            </p:txBody>
          </p:sp>
        </mc:Choice>
        <mc:Fallback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149D870F-10FD-3B7E-CD4B-F6EAC4097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391" y="2157413"/>
                <a:ext cx="11501218" cy="4031873"/>
              </a:xfrm>
              <a:prstGeom prst="rect">
                <a:avLst/>
              </a:prstGeom>
              <a:blipFill>
                <a:blip r:embed="rId3"/>
                <a:stretch>
                  <a:fillRect l="-1325" t="-1881" b="-376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oneTexte 8">
            <a:extLst>
              <a:ext uri="{FF2B5EF4-FFF2-40B4-BE49-F238E27FC236}">
                <a16:creationId xmlns:a16="http://schemas.microsoft.com/office/drawing/2014/main" id="{73357835-66A3-4A6B-88E2-1DF89FFB07FC}"/>
              </a:ext>
            </a:extLst>
          </p:cNvPr>
          <p:cNvSpPr txBox="1"/>
          <p:nvPr/>
        </p:nvSpPr>
        <p:spPr>
          <a:xfrm>
            <a:off x="8228635" y="3429000"/>
            <a:ext cx="3826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3440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4E348-BE46-F150-BF39-58A0DF688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9EACB8-A242-4624-EA65-7D66E5A89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162" y="1014413"/>
            <a:ext cx="11780838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Scarlet</a:t>
            </a: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kingsnake</a:t>
            </a: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FR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Lampropeltis</a:t>
            </a:r>
            <a:r>
              <a:rPr lang="fr-FR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triangulum</a:t>
            </a:r>
            <a:r>
              <a:rPr lang="fr-FR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elapsoides</a:t>
            </a: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CED64-CFEA-00D3-9F6A-B7D5B27C8158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Fitness et géographie : </a:t>
            </a:r>
            <a:r>
              <a:rPr lang="fr-FR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scarlet</a:t>
            </a:r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kingsnake</a:t>
            </a:r>
            <a:endParaRPr lang="fr-FR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3357835-66A3-4A6B-88E2-1DF89FFB07FC}"/>
              </a:ext>
            </a:extLst>
          </p:cNvPr>
          <p:cNvSpPr txBox="1"/>
          <p:nvPr/>
        </p:nvSpPr>
        <p:spPr>
          <a:xfrm>
            <a:off x="8228635" y="3429000"/>
            <a:ext cx="3826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B43B193-C03F-B3BB-4B62-35C1473B3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10" y="1614488"/>
            <a:ext cx="10172594" cy="503883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808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4E348-BE46-F150-BF39-58A0DF688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9EACB8-A242-4624-EA65-7D66E5A89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168" y="1275406"/>
            <a:ext cx="8739519" cy="12972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Est-ce que tous les êtres humains sont capables de digérer le lait 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CED64-CFEA-00D3-9F6A-B7D5B27C8158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Boire du lait</a:t>
            </a:r>
          </a:p>
        </p:txBody>
      </p:sp>
      <p:pic>
        <p:nvPicPr>
          <p:cNvPr id="10" name="Image 9" descr="Une image contenant lait, récipients pour boire, pichet, Lait végétal&#10;&#10;Description générée automatiquement">
            <a:extLst>
              <a:ext uri="{FF2B5EF4-FFF2-40B4-BE49-F238E27FC236}">
                <a16:creationId xmlns:a16="http://schemas.microsoft.com/office/drawing/2014/main" id="{C35A086B-82B5-3EA0-E681-34D2BE44E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0662" y="954455"/>
            <a:ext cx="2518333" cy="1939116"/>
          </a:xfrm>
          <a:prstGeom prst="rect">
            <a:avLst/>
          </a:prstGeom>
        </p:spPr>
      </p:pic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643B88FD-7F21-ABA2-3266-66ED0A3EF662}"/>
              </a:ext>
            </a:extLst>
          </p:cNvPr>
          <p:cNvSpPr txBox="1">
            <a:spLocks/>
          </p:cNvSpPr>
          <p:nvPr/>
        </p:nvSpPr>
        <p:spPr>
          <a:xfrm>
            <a:off x="190168" y="3028778"/>
            <a:ext cx="9436431" cy="3643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! Il existe des différences selon :</a:t>
            </a:r>
          </a:p>
          <a:p>
            <a:pPr>
              <a:buFont typeface="Wingdings" pitchFamily="2" charset="2"/>
              <a:buChar char="à"/>
            </a:pPr>
            <a:r>
              <a:rPr lang="fr-FR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Les personnes</a:t>
            </a:r>
          </a:p>
          <a:p>
            <a:pPr>
              <a:buFont typeface="Wingdings" pitchFamily="2" charset="2"/>
              <a:buChar char="à"/>
            </a:pPr>
            <a:r>
              <a:rPr lang="fr-FR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L’âge</a:t>
            </a:r>
          </a:p>
          <a:p>
            <a:pPr>
              <a:buFont typeface="Wingdings" pitchFamily="2" charset="2"/>
              <a:buChar char="à"/>
            </a:pPr>
            <a:r>
              <a:rPr lang="fr-FR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Les pays (populations)</a:t>
            </a:r>
          </a:p>
          <a:p>
            <a:pPr marL="0" indent="0">
              <a:buNone/>
            </a:pPr>
            <a:endParaRPr lang="fr-FR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fr-FR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Le problème de digestion est dû au lactose.</a:t>
            </a:r>
            <a:endParaRPr lang="fr-FR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25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4E348-BE46-F150-BF39-58A0DF688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9EACB8-A242-4624-EA65-7D66E5A89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190" y="957264"/>
            <a:ext cx="11825619" cy="30795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Qu’est-ce que le lactose ?</a:t>
            </a:r>
          </a:p>
          <a:p>
            <a:pPr marL="0" indent="0">
              <a:buNone/>
            </a:pPr>
            <a:endParaRPr lang="fr-FR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lactose est un glucide (sucre) présent dans le lait</a:t>
            </a:r>
          </a:p>
          <a:p>
            <a:pPr lvl="1"/>
            <a:r>
              <a:rPr lang="fr-FR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Sucre = carbone + eau  </a:t>
            </a:r>
            <a:r>
              <a:rPr lang="fr-FR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formule : </a:t>
            </a:r>
            <a:r>
              <a:rPr lang="fr-FR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FR" sz="3200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fr-FR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</a:t>
            </a:r>
            <a:r>
              <a:rPr lang="fr-FR" sz="3200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O)</a:t>
            </a:r>
            <a:r>
              <a:rPr lang="fr-FR" sz="3200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  <a:p>
            <a:pPr lvl="1"/>
            <a:r>
              <a:rPr lang="fr-FR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Sucre = « -ose »</a:t>
            </a:r>
          </a:p>
          <a:p>
            <a:pPr lvl="1"/>
            <a:r>
              <a:rPr lang="fr-FR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Lactose = disaccharide = 2 sucres = Galactose + Glucose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CED64-CFEA-00D3-9F6A-B7D5B27C8158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Lait et lactose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A06BCFCA-FA59-36B9-73C6-4749CE3F0320}"/>
              </a:ext>
            </a:extLst>
          </p:cNvPr>
          <p:cNvGrpSpPr/>
          <p:nvPr/>
        </p:nvGrpSpPr>
        <p:grpSpPr>
          <a:xfrm>
            <a:off x="2343151" y="4179708"/>
            <a:ext cx="7229476" cy="2443164"/>
            <a:chOff x="2343151" y="4179708"/>
            <a:chExt cx="7229476" cy="2443164"/>
          </a:xfrm>
        </p:grpSpPr>
        <p:pic>
          <p:nvPicPr>
            <p:cNvPr id="5" name="Image 4" descr="Une image contenant texte, capture d’écran, diagramme, Police&#10;&#10;Description générée automatiquement">
              <a:extLst>
                <a:ext uri="{FF2B5EF4-FFF2-40B4-BE49-F238E27FC236}">
                  <a16:creationId xmlns:a16="http://schemas.microsoft.com/office/drawing/2014/main" id="{CB5BE30A-85F8-4B7E-41C3-519F454BBF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397" t="13186" r="6945" b="12588"/>
            <a:stretch/>
          </p:blipFill>
          <p:spPr>
            <a:xfrm>
              <a:off x="2343151" y="4179708"/>
              <a:ext cx="7229476" cy="244316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F774EE1-46CF-6B7C-B1DE-6F3D48F065FC}"/>
                </a:ext>
              </a:extLst>
            </p:cNvPr>
            <p:cNvSpPr/>
            <p:nvPr/>
          </p:nvSpPr>
          <p:spPr>
            <a:xfrm>
              <a:off x="4950786" y="4794072"/>
              <a:ext cx="1300163" cy="84358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44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7C55B697-78F5-38CF-4614-D9D91CC6E832}"/>
              </a:ext>
            </a:extLst>
          </p:cNvPr>
          <p:cNvSpPr/>
          <p:nvPr/>
        </p:nvSpPr>
        <p:spPr>
          <a:xfrm>
            <a:off x="2888623" y="5943600"/>
            <a:ext cx="1300163" cy="84358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44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08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4E348-BE46-F150-BF39-58A0DF688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9EACB8-A242-4624-EA65-7D66E5A89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100" y="1206415"/>
            <a:ext cx="11899900" cy="37308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être absorbé par l’intestin, le lactose </a:t>
            </a: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doit</a:t>
            </a: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être découpé en Galactose et Glucose</a:t>
            </a:r>
          </a:p>
          <a:p>
            <a:pPr lvl="1">
              <a:buFont typeface="Wingdings" pitchFamily="2" charset="2"/>
              <a:buChar char="Ø"/>
            </a:pP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Enzyme = lactase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CED64-CFEA-00D3-9F6A-B7D5B27C8158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Digestion du lactose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0A604732-DAD4-FDF5-61EB-3281A0DBC5BC}"/>
              </a:ext>
            </a:extLst>
          </p:cNvPr>
          <p:cNvSpPr txBox="1">
            <a:spLocks/>
          </p:cNvSpPr>
          <p:nvPr/>
        </p:nvSpPr>
        <p:spPr>
          <a:xfrm>
            <a:off x="146050" y="5229282"/>
            <a:ext cx="11899900" cy="1395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le lactose n’est pas coupé (i.e. problème de lactase) 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Reste dans l’intestin  digéré par bactéries  indigestion, flatulences, etc.</a:t>
            </a:r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D4EED3F-AC55-AA59-85B3-023106358E62}"/>
              </a:ext>
            </a:extLst>
          </p:cNvPr>
          <p:cNvGrpSpPr/>
          <p:nvPr/>
        </p:nvGrpSpPr>
        <p:grpSpPr>
          <a:xfrm>
            <a:off x="2328864" y="2664618"/>
            <a:ext cx="7229476" cy="2451243"/>
            <a:chOff x="2328864" y="2664618"/>
            <a:chExt cx="7229476" cy="2451243"/>
          </a:xfrm>
        </p:grpSpPr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E66E7E96-4F3A-5565-3610-178198B877E6}"/>
                </a:ext>
              </a:extLst>
            </p:cNvPr>
            <p:cNvGrpSpPr/>
            <p:nvPr/>
          </p:nvGrpSpPr>
          <p:grpSpPr>
            <a:xfrm>
              <a:off x="2328864" y="2664618"/>
              <a:ext cx="7229476" cy="2443164"/>
              <a:chOff x="2328864" y="2664618"/>
              <a:chExt cx="7229476" cy="2443164"/>
            </a:xfrm>
          </p:grpSpPr>
          <p:pic>
            <p:nvPicPr>
              <p:cNvPr id="5" name="Image 4" descr="Une image contenant texte, capture d’écran, diagramme, Police&#10;&#10;Description générée automatiquement">
                <a:extLst>
                  <a:ext uri="{FF2B5EF4-FFF2-40B4-BE49-F238E27FC236}">
                    <a16:creationId xmlns:a16="http://schemas.microsoft.com/office/drawing/2014/main" id="{F0519B6A-D324-7DE0-72B8-AADB26D87A5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7397" t="13186" r="6945" b="12588"/>
              <a:stretch/>
            </p:blipFill>
            <p:spPr>
              <a:xfrm>
                <a:off x="2328864" y="2664618"/>
                <a:ext cx="7229476" cy="2443164"/>
              </a:xfrm>
              <a:prstGeom prst="rect">
                <a:avLst/>
              </a:prstGeom>
            </p:spPr>
          </p:pic>
          <p:pic>
            <p:nvPicPr>
              <p:cNvPr id="10" name="Graphique 9" descr="Ciseaux avec un remplissage uni">
                <a:extLst>
                  <a:ext uri="{FF2B5EF4-FFF2-40B4-BE49-F238E27FC236}">
                    <a16:creationId xmlns:a16="http://schemas.microsoft.com/office/drawing/2014/main" id="{8BAC2C4F-42CA-DA45-ECE5-C5475A27D3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4939926">
                <a:off x="5124683" y="4015022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CEA7DE6-66CC-E7C1-75A5-DF14DF971D9B}"/>
                </a:ext>
              </a:extLst>
            </p:cNvPr>
            <p:cNvSpPr/>
            <p:nvPr/>
          </p:nvSpPr>
          <p:spPr>
            <a:xfrm>
              <a:off x="2931485" y="4501442"/>
              <a:ext cx="1240465" cy="61441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4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701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4E348-BE46-F150-BF39-58A0DF688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9EACB8-A242-4624-EA65-7D66E5A89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3988" y="1052286"/>
            <a:ext cx="9917112" cy="5485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Prévalence de malabsorption du lactose dans différents pays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CED64-CFEA-00D3-9F6A-B7D5B27C8158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Malabsorption du lactose</a:t>
            </a:r>
          </a:p>
        </p:txBody>
      </p:sp>
      <p:pic>
        <p:nvPicPr>
          <p:cNvPr id="6" name="Image 5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B08D8B63-1AF5-0B3E-92D6-28551D607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604" y="1827893"/>
            <a:ext cx="9741560" cy="482318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2274ED3-4F3D-F19E-1BA8-0F224D3F7935}"/>
              </a:ext>
            </a:extLst>
          </p:cNvPr>
          <p:cNvSpPr txBox="1"/>
          <p:nvPr/>
        </p:nvSpPr>
        <p:spPr>
          <a:xfrm>
            <a:off x="1677328" y="6588483"/>
            <a:ext cx="105146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1200" i="1" dirty="0">
                <a:latin typeface="Arial" panose="020B0604020202020204" pitchFamily="34" charset="0"/>
                <a:cs typeface="Arial" panose="020B0604020202020204" pitchFamily="34" charset="0"/>
              </a:rPr>
              <a:t>Country, </a:t>
            </a:r>
            <a:r>
              <a:rPr lang="fr-CH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regional</a:t>
            </a:r>
            <a:r>
              <a:rPr lang="fr-CH" sz="1200" i="1" dirty="0">
                <a:latin typeface="Arial" panose="020B0604020202020204" pitchFamily="34" charset="0"/>
                <a:cs typeface="Arial" panose="020B0604020202020204" pitchFamily="34" charset="0"/>
              </a:rPr>
              <a:t>, and global </a:t>
            </a:r>
            <a:r>
              <a:rPr lang="fr-CH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estimates</a:t>
            </a:r>
            <a:r>
              <a:rPr lang="fr-CH" sz="1200" i="1" dirty="0">
                <a:latin typeface="Arial" panose="020B0604020202020204" pitchFamily="34" charset="0"/>
                <a:cs typeface="Arial" panose="020B0604020202020204" pitchFamily="34" charset="0"/>
              </a:rPr>
              <a:t> for lactose malabsorption in </a:t>
            </a:r>
            <a:r>
              <a:rPr lang="fr-CH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adults</a:t>
            </a:r>
            <a:r>
              <a:rPr lang="fr-CH" sz="1200" i="1" dirty="0">
                <a:latin typeface="Arial" panose="020B0604020202020204" pitchFamily="34" charset="0"/>
                <a:cs typeface="Arial" panose="020B0604020202020204" pitchFamily="34" charset="0"/>
              </a:rPr>
              <a:t>: a </a:t>
            </a:r>
            <a:r>
              <a:rPr lang="fr-CH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systematic</a:t>
            </a:r>
            <a:r>
              <a:rPr lang="fr-CH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lang="fr-CH" sz="1200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CH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meta-analysis</a:t>
            </a:r>
            <a:r>
              <a:rPr lang="fr-CH" sz="1200" i="1" dirty="0">
                <a:latin typeface="Arial" panose="020B0604020202020204" pitchFamily="34" charset="0"/>
                <a:cs typeface="Arial" panose="020B0604020202020204" pitchFamily="34" charset="0"/>
              </a:rPr>
              <a:t> (Lancet, 2017)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6D144A42-259D-7A1A-2363-E5FC9B4DD262}"/>
              </a:ext>
            </a:extLst>
          </p:cNvPr>
          <p:cNvGrpSpPr/>
          <p:nvPr/>
        </p:nvGrpSpPr>
        <p:grpSpPr>
          <a:xfrm>
            <a:off x="5285698" y="1553642"/>
            <a:ext cx="3301094" cy="2077650"/>
            <a:chOff x="5157106" y="1553642"/>
            <a:chExt cx="3301094" cy="2077650"/>
          </a:xfrm>
        </p:grpSpPr>
        <p:sp>
          <p:nvSpPr>
            <p:cNvPr id="2" name="Ellipse 1">
              <a:extLst>
                <a:ext uri="{FF2B5EF4-FFF2-40B4-BE49-F238E27FC236}">
                  <a16:creationId xmlns:a16="http://schemas.microsoft.com/office/drawing/2014/main" id="{2AB5B22F-75CD-4F41-D546-5AD51229335D}"/>
                </a:ext>
              </a:extLst>
            </p:cNvPr>
            <p:cNvSpPr/>
            <p:nvPr/>
          </p:nvSpPr>
          <p:spPr>
            <a:xfrm>
              <a:off x="5779406" y="1968499"/>
              <a:ext cx="1662793" cy="1662793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Espace réservé du contenu 2">
              <a:extLst>
                <a:ext uri="{FF2B5EF4-FFF2-40B4-BE49-F238E27FC236}">
                  <a16:creationId xmlns:a16="http://schemas.microsoft.com/office/drawing/2014/main" id="{18318631-62DA-4729-31E1-308EA0F68D62}"/>
                </a:ext>
              </a:extLst>
            </p:cNvPr>
            <p:cNvSpPr txBox="1">
              <a:spLocks/>
            </p:cNvSpPr>
            <p:nvPr/>
          </p:nvSpPr>
          <p:spPr>
            <a:xfrm>
              <a:off x="5157106" y="1553642"/>
              <a:ext cx="3301094" cy="54850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fr-FR" sz="2400" b="1" dirty="0">
                  <a:highlight>
                    <a:srgbClr val="00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Europe de l’ouest</a:t>
              </a: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3EDA65E6-ACB4-0984-F5AF-6746E404B6DB}"/>
              </a:ext>
            </a:extLst>
          </p:cNvPr>
          <p:cNvGrpSpPr/>
          <p:nvPr/>
        </p:nvGrpSpPr>
        <p:grpSpPr>
          <a:xfrm>
            <a:off x="8358192" y="2500198"/>
            <a:ext cx="3008973" cy="2616666"/>
            <a:chOff x="8229600" y="2500198"/>
            <a:chExt cx="3008973" cy="2616666"/>
          </a:xfrm>
        </p:grpSpPr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C1A53519-07C9-FB15-15FE-886772918CA1}"/>
                </a:ext>
              </a:extLst>
            </p:cNvPr>
            <p:cNvSpPr/>
            <p:nvPr/>
          </p:nvSpPr>
          <p:spPr>
            <a:xfrm>
              <a:off x="8229600" y="2500198"/>
              <a:ext cx="1803400" cy="18034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Espace réservé du contenu 2">
              <a:extLst>
                <a:ext uri="{FF2B5EF4-FFF2-40B4-BE49-F238E27FC236}">
                  <a16:creationId xmlns:a16="http://schemas.microsoft.com/office/drawing/2014/main" id="{CF36B05C-CF2A-0E98-5F01-0255DDFC8D97}"/>
                </a:ext>
              </a:extLst>
            </p:cNvPr>
            <p:cNvSpPr txBox="1">
              <a:spLocks/>
            </p:cNvSpPr>
            <p:nvPr/>
          </p:nvSpPr>
          <p:spPr>
            <a:xfrm>
              <a:off x="8458201" y="4303598"/>
              <a:ext cx="2780372" cy="81326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fr-FR" sz="2400" b="1" dirty="0">
                  <a:highlight>
                    <a:srgbClr val="FF00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Chine,</a:t>
              </a:r>
              <a:br>
                <a:rPr lang="fr-FR" sz="2400" b="1" dirty="0">
                  <a:highlight>
                    <a:srgbClr val="FF00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sz="2400" b="1" dirty="0">
                  <a:highlight>
                    <a:srgbClr val="FF00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Asie du Sud-Est</a:t>
              </a: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4E1A9767-9CC9-58A8-A814-DAFC3B209460}"/>
              </a:ext>
            </a:extLst>
          </p:cNvPr>
          <p:cNvGrpSpPr/>
          <p:nvPr/>
        </p:nvGrpSpPr>
        <p:grpSpPr>
          <a:xfrm>
            <a:off x="6231859" y="3870190"/>
            <a:ext cx="3955133" cy="2256734"/>
            <a:chOff x="6103267" y="3870190"/>
            <a:chExt cx="3955133" cy="2256734"/>
          </a:xfrm>
        </p:grpSpPr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C22C33F7-5847-5BB6-2637-B76B43BB4961}"/>
                </a:ext>
              </a:extLst>
            </p:cNvPr>
            <p:cNvSpPr/>
            <p:nvPr/>
          </p:nvSpPr>
          <p:spPr>
            <a:xfrm>
              <a:off x="6103267" y="3870190"/>
              <a:ext cx="1662793" cy="1662793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space réservé du contenu 2">
              <a:extLst>
                <a:ext uri="{FF2B5EF4-FFF2-40B4-BE49-F238E27FC236}">
                  <a16:creationId xmlns:a16="http://schemas.microsoft.com/office/drawing/2014/main" id="{1B167C03-27E5-AD9F-4753-CF78F1378448}"/>
                </a:ext>
              </a:extLst>
            </p:cNvPr>
            <p:cNvSpPr txBox="1">
              <a:spLocks/>
            </p:cNvSpPr>
            <p:nvPr/>
          </p:nvSpPr>
          <p:spPr>
            <a:xfrm>
              <a:off x="6400799" y="5578423"/>
              <a:ext cx="3657601" cy="54850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fr-FR" sz="2400" b="1" dirty="0">
                  <a:highlight>
                    <a:srgbClr val="FF00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Afrique</a:t>
              </a: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C072270C-E0A2-68EE-6B40-9F9C47FBAAF9}"/>
              </a:ext>
            </a:extLst>
          </p:cNvPr>
          <p:cNvGrpSpPr/>
          <p:nvPr/>
        </p:nvGrpSpPr>
        <p:grpSpPr>
          <a:xfrm>
            <a:off x="1826349" y="2224872"/>
            <a:ext cx="3657601" cy="2257567"/>
            <a:chOff x="1697757" y="2224872"/>
            <a:chExt cx="3657601" cy="2257567"/>
          </a:xfrm>
        </p:grpSpPr>
        <p:sp>
          <p:nvSpPr>
            <p:cNvPr id="12" name="Espace réservé du contenu 2">
              <a:extLst>
                <a:ext uri="{FF2B5EF4-FFF2-40B4-BE49-F238E27FC236}">
                  <a16:creationId xmlns:a16="http://schemas.microsoft.com/office/drawing/2014/main" id="{CEE9C216-EAD0-348A-84DF-426F81C45554}"/>
                </a:ext>
              </a:extLst>
            </p:cNvPr>
            <p:cNvSpPr txBox="1">
              <a:spLocks/>
            </p:cNvSpPr>
            <p:nvPr/>
          </p:nvSpPr>
          <p:spPr>
            <a:xfrm>
              <a:off x="1697757" y="3933938"/>
              <a:ext cx="3657601" cy="54850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fr-FR" sz="2400" b="1" dirty="0">
                  <a:highlight>
                    <a:srgbClr val="00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Amérique du Nord</a:t>
              </a:r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8B0D0F47-5CBE-EDC5-6914-EBC33BA77682}"/>
                </a:ext>
              </a:extLst>
            </p:cNvPr>
            <p:cNvSpPr/>
            <p:nvPr/>
          </p:nvSpPr>
          <p:spPr>
            <a:xfrm>
              <a:off x="2750929" y="2224872"/>
              <a:ext cx="1662793" cy="1662793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8" name="ZoneTexte 17">
            <a:extLst>
              <a:ext uri="{FF2B5EF4-FFF2-40B4-BE49-F238E27FC236}">
                <a16:creationId xmlns:a16="http://schemas.microsoft.com/office/drawing/2014/main" id="{2F2462AE-CAFF-04C8-AD41-E549793400E9}"/>
              </a:ext>
            </a:extLst>
          </p:cNvPr>
          <p:cNvSpPr txBox="1"/>
          <p:nvPr/>
        </p:nvSpPr>
        <p:spPr>
          <a:xfrm>
            <a:off x="-35359" y="1738673"/>
            <a:ext cx="173637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Absorbe</a:t>
            </a:r>
          </a:p>
          <a:p>
            <a:r>
              <a:rPr lang="fr-FR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Lactase ok</a:t>
            </a:r>
          </a:p>
          <a:p>
            <a:endParaRPr lang="fr-FR" dirty="0">
              <a:highlight>
                <a:srgbClr val="00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N’</a:t>
            </a:r>
            <a:r>
              <a:rPr lang="fr-FR" dirty="0" err="1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absorpe</a:t>
            </a:r>
            <a:r>
              <a:rPr lang="fr-FR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pas</a:t>
            </a:r>
          </a:p>
          <a:p>
            <a:r>
              <a:rPr lang="fr-FR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Lactase pas ok</a:t>
            </a:r>
          </a:p>
        </p:txBody>
      </p:sp>
    </p:spTree>
    <p:extLst>
      <p:ext uri="{BB962C8B-B14F-4D97-AF65-F5344CB8AC3E}">
        <p14:creationId xmlns:p14="http://schemas.microsoft.com/office/powerpoint/2010/main" val="105722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4E348-BE46-F150-BF39-58A0DF688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9EACB8-A242-4624-EA65-7D66E5A89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100" y="1055460"/>
            <a:ext cx="11607800" cy="58025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s’attend pourtant à ce que les êtres humains puissent digérer le lait grâce à l’enzyme lactase. Pourquoi ?</a:t>
            </a:r>
          </a:p>
          <a:p>
            <a:pPr lvl="1">
              <a:buFont typeface="Wingdings" pitchFamily="2" charset="2"/>
              <a:buChar char="Ø"/>
            </a:pPr>
            <a:r>
              <a:rPr lang="fr-F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Êtres humains = mammifères</a:t>
            </a:r>
          </a:p>
          <a:p>
            <a:pPr lvl="1">
              <a:buFont typeface="Wingdings" pitchFamily="2" charset="2"/>
              <a:buChar char="Ø"/>
            </a:pPr>
            <a:r>
              <a:rPr lang="fr-F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Caractéristiques des mammifères :</a:t>
            </a:r>
          </a:p>
          <a:p>
            <a:pPr lvl="3"/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Poils</a:t>
            </a:r>
          </a:p>
          <a:p>
            <a:pPr lvl="3"/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Homéotherme (température corporelle constante)</a:t>
            </a:r>
          </a:p>
          <a:p>
            <a:pPr lvl="3"/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Viviparité (œuf se développe dans l’utérus)</a:t>
            </a:r>
          </a:p>
          <a:p>
            <a:pPr lvl="3"/>
            <a:r>
              <a:rPr lang="fr-F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Allaitement des petits</a:t>
            </a:r>
          </a:p>
          <a:p>
            <a:pPr lvl="3"/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Pourquoi n’est-ce pas ce que l’on voit sur la carte du monde ?</a:t>
            </a:r>
          </a:p>
          <a:p>
            <a:pPr lvl="1">
              <a:buFont typeface="Wingdings" pitchFamily="2" charset="2"/>
              <a:buChar char="Ø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Enfants ≠ adultes !</a:t>
            </a:r>
          </a:p>
          <a:p>
            <a:pPr lvl="1">
              <a:buFont typeface="Wingdings" pitchFamily="2" charset="2"/>
              <a:buChar char="Ø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Sevrage des enfants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CED64-CFEA-00D3-9F6A-B7D5B27C8158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Mammifère </a:t>
            </a:r>
          </a:p>
        </p:txBody>
      </p:sp>
    </p:spTree>
    <p:extLst>
      <p:ext uri="{BB962C8B-B14F-4D97-AF65-F5344CB8AC3E}">
        <p14:creationId xmlns:p14="http://schemas.microsoft.com/office/powerpoint/2010/main" val="194186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4E348-BE46-F150-BF39-58A0DF688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9EACB8-A242-4624-EA65-7D66E5A89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456" y="971553"/>
            <a:ext cx="11495088" cy="57864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Êtres humains il y a plus de 10’000 ans :</a:t>
            </a:r>
          </a:p>
          <a:p>
            <a:pPr lvl="1"/>
            <a:r>
              <a:rPr lang="fr-F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7-8 ans digèrent le lactose </a:t>
            </a:r>
            <a:r>
              <a:rPr lang="fr-F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production lactase</a:t>
            </a:r>
          </a:p>
          <a:p>
            <a:pPr lvl="1"/>
            <a:r>
              <a:rPr lang="fr-F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&gt; 7-8 ans ne digèrent pas le lactose  </a:t>
            </a:r>
            <a:r>
              <a:rPr lang="fr-FR" sz="2600" strike="sngStrik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production</a:t>
            </a:r>
            <a:r>
              <a:rPr lang="fr-F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de lactase</a:t>
            </a:r>
          </a:p>
          <a:p>
            <a:pPr marL="0" indent="0">
              <a:buNone/>
            </a:pPr>
            <a:endParaRPr lang="fr-FR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fr-F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Comment le sait-on ?</a:t>
            </a:r>
          </a:p>
          <a:p>
            <a:pPr lvl="1">
              <a:buFont typeface="Wingdings" pitchFamily="2" charset="2"/>
              <a:buChar char="Ø"/>
            </a:pPr>
            <a:r>
              <a:rPr lang="fr-FR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Analyse du génome de squelettes humains</a:t>
            </a:r>
          </a:p>
          <a:p>
            <a:pPr marL="0" indent="0">
              <a:buNone/>
            </a:pPr>
            <a:endParaRPr lang="fr-FR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fr-F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Pourquoi cette absence de lactase chez les adultes ?</a:t>
            </a:r>
          </a:p>
          <a:p>
            <a:pPr lvl="1">
              <a:buFont typeface="Wingdings" pitchFamily="2" charset="2"/>
              <a:buChar char="Ø"/>
            </a:pPr>
            <a:r>
              <a:rPr lang="fr-FR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Fabriquer l’enzyme lactase demande de l’énergie</a:t>
            </a:r>
          </a:p>
          <a:p>
            <a:pPr lvl="1">
              <a:buFont typeface="Wingdings" pitchFamily="2" charset="2"/>
              <a:buChar char="Ø"/>
            </a:pPr>
            <a:r>
              <a:rPr lang="fr-FR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Sevrage des enfants </a:t>
            </a:r>
            <a:r>
              <a:rPr lang="fr-FR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fr-FR" sz="2600" strike="sngStrike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nécessité</a:t>
            </a:r>
            <a:r>
              <a:rPr lang="fr-FR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lactase </a:t>
            </a:r>
            <a:r>
              <a:rPr lang="fr-FR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car perte d’énergie inutile</a:t>
            </a:r>
            <a:endParaRPr lang="fr-FR" sz="2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Afrique, Chine, Asie du Sud-Est aujourd’hui (70% humains) !</a:t>
            </a:r>
          </a:p>
          <a:p>
            <a:pPr marL="0" indent="0">
              <a:buNone/>
            </a:pPr>
            <a:r>
              <a:rPr lang="fr-F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Trait ancestral des humains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CED64-CFEA-00D3-9F6A-B7D5B27C8158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Lactase et évolution</a:t>
            </a:r>
          </a:p>
        </p:txBody>
      </p:sp>
      <p:pic>
        <p:nvPicPr>
          <p:cNvPr id="2" name="Image 1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46FCF490-28F6-1A35-D93E-BD618B9BC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4063" y="5650198"/>
            <a:ext cx="2237450" cy="1107793"/>
          </a:xfrm>
          <a:prstGeom prst="rect">
            <a:avLst/>
          </a:prstGeom>
        </p:spPr>
      </p:pic>
      <p:pic>
        <p:nvPicPr>
          <p:cNvPr id="6" name="Image 5" descr="Une image contenant sol, soulagement&#10;&#10;Description générée automatiquement">
            <a:extLst>
              <a:ext uri="{FF2B5EF4-FFF2-40B4-BE49-F238E27FC236}">
                <a16:creationId xmlns:a16="http://schemas.microsoft.com/office/drawing/2014/main" id="{FBF97CB5-AF4E-7A62-5705-377AC92409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209"/>
          <a:stretch/>
        </p:blipFill>
        <p:spPr>
          <a:xfrm>
            <a:off x="8495058" y="2460582"/>
            <a:ext cx="2735234" cy="144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7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4E348-BE46-F150-BF39-58A0DF688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9EACB8-A242-4624-EA65-7D66E5A89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100" y="1206414"/>
            <a:ext cx="11523663" cy="54801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question n’est donc pas pourquoi certaines personnes ne digèrent pas le lait, mais plutôt pourquoi d’autres le peuvent.</a:t>
            </a: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Pourquoi 30% des humains adultes peuvent digérer le lactose ?</a:t>
            </a:r>
          </a:p>
          <a:p>
            <a:pPr lvl="1">
              <a:buFont typeface="Wingdings" pitchFamily="2" charset="2"/>
              <a:buChar char="Ø"/>
            </a:pPr>
            <a:r>
              <a:rPr lang="fr-F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Maintien de la production de lactase, grâce à des 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mutations</a:t>
            </a:r>
            <a:r>
              <a:rPr lang="fr-F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gènes qui contrôlent la production de l’enzyme lactase (gène </a:t>
            </a:r>
            <a:r>
              <a:rPr lang="fr-FR" sz="2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LCT</a:t>
            </a:r>
            <a:r>
              <a:rPr lang="fr-F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chromosome 2)</a:t>
            </a: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Dérive génétique ou sélection naturelle ?</a:t>
            </a:r>
          </a:p>
          <a:p>
            <a:pPr lvl="1">
              <a:buFont typeface="Wingdings" pitchFamily="2" charset="2"/>
              <a:buChar char="Ø"/>
            </a:pPr>
            <a:r>
              <a:rPr lang="fr-F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Sélection naturelle</a:t>
            </a:r>
          </a:p>
          <a:p>
            <a:pPr lvl="1">
              <a:buFont typeface="Wingdings" pitchFamily="2" charset="2"/>
              <a:buChar char="Ø"/>
            </a:pPr>
            <a:r>
              <a:rPr lang="fr-F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le sait grâce à l’analyse des recombinaisons de gène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CED64-CFEA-00D3-9F6A-B7D5B27C8158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Lactase et évolution</a:t>
            </a:r>
          </a:p>
        </p:txBody>
      </p:sp>
    </p:spTree>
    <p:extLst>
      <p:ext uri="{BB962C8B-B14F-4D97-AF65-F5344CB8AC3E}">
        <p14:creationId xmlns:p14="http://schemas.microsoft.com/office/powerpoint/2010/main" val="358684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4E348-BE46-F150-BF39-58A0DF688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9EACB8-A242-4624-EA65-7D66E5A89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100" y="1041314"/>
            <a:ext cx="11785600" cy="9144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Recombinaisons homologues lors de la fabrication des gamètes (méiose)</a:t>
            </a:r>
            <a:endParaRPr lang="fr-FR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CED64-CFEA-00D3-9F6A-B7D5B27C8158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 de recombinaisons de gènes</a:t>
            </a:r>
          </a:p>
        </p:txBody>
      </p:sp>
      <p:pic>
        <p:nvPicPr>
          <p:cNvPr id="5" name="Image 4" descr="Une image contenant texte, capture d’écran, motif&#10;&#10;Description générée automatiquement">
            <a:extLst>
              <a:ext uri="{FF2B5EF4-FFF2-40B4-BE49-F238E27FC236}">
                <a16:creationId xmlns:a16="http://schemas.microsoft.com/office/drawing/2014/main" id="{EEB3852B-DD55-C0D8-BD4D-8181D0D605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946"/>
          <a:stretch/>
        </p:blipFill>
        <p:spPr>
          <a:xfrm>
            <a:off x="438150" y="1663614"/>
            <a:ext cx="9613900" cy="5194386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F2DFF6E3-6FB3-D9E4-2407-B0FE39342EBE}"/>
              </a:ext>
            </a:extLst>
          </p:cNvPr>
          <p:cNvGrpSpPr/>
          <p:nvPr/>
        </p:nvGrpSpPr>
        <p:grpSpPr>
          <a:xfrm>
            <a:off x="9169400" y="2000164"/>
            <a:ext cx="3187700" cy="3414799"/>
            <a:chOff x="9169400" y="2000164"/>
            <a:chExt cx="3187700" cy="3414799"/>
          </a:xfrm>
        </p:grpSpPr>
        <p:sp>
          <p:nvSpPr>
            <p:cNvPr id="6" name="Espace réservé du contenu 2">
              <a:extLst>
                <a:ext uri="{FF2B5EF4-FFF2-40B4-BE49-F238E27FC236}">
                  <a16:creationId xmlns:a16="http://schemas.microsoft.com/office/drawing/2014/main" id="{2F3791DF-0294-6CBD-42BD-58D71EF617A1}"/>
                </a:ext>
              </a:extLst>
            </p:cNvPr>
            <p:cNvSpPr txBox="1">
              <a:spLocks/>
            </p:cNvSpPr>
            <p:nvPr/>
          </p:nvSpPr>
          <p:spPr>
            <a:xfrm>
              <a:off x="10198100" y="2000164"/>
              <a:ext cx="2159000" cy="204478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fr-FR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 gros morceaux d’ADN sont échangés</a:t>
              </a:r>
            </a:p>
          </p:txBody>
        </p:sp>
        <p:cxnSp>
          <p:nvCxnSpPr>
            <p:cNvPr id="8" name="Connecteur droit avec flèche 7">
              <a:extLst>
                <a:ext uri="{FF2B5EF4-FFF2-40B4-BE49-F238E27FC236}">
                  <a16:creationId xmlns:a16="http://schemas.microsoft.com/office/drawing/2014/main" id="{67EF8F72-66E7-6A47-11BB-12B7686A9E97}"/>
                </a:ext>
              </a:extLst>
            </p:cNvPr>
            <p:cNvCxnSpPr/>
            <p:nvPr/>
          </p:nvCxnSpPr>
          <p:spPr>
            <a:xfrm flipH="1">
              <a:off x="9169400" y="2603500"/>
              <a:ext cx="10287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avec flèche 8">
              <a:extLst>
                <a:ext uri="{FF2B5EF4-FFF2-40B4-BE49-F238E27FC236}">
                  <a16:creationId xmlns:a16="http://schemas.microsoft.com/office/drawing/2014/main" id="{A06AFA4D-A026-625E-3BB7-96420E5AFA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44038" y="2603500"/>
              <a:ext cx="754062" cy="281146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CF0AA43B-E726-4891-91AA-5E72317956B4}"/>
              </a:ext>
            </a:extLst>
          </p:cNvPr>
          <p:cNvSpPr txBox="1"/>
          <p:nvPr/>
        </p:nvSpPr>
        <p:spPr>
          <a:xfrm>
            <a:off x="629584" y="5216697"/>
            <a:ext cx="27286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Aléatoire !</a:t>
            </a: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= dérive génétique</a:t>
            </a:r>
          </a:p>
        </p:txBody>
      </p:sp>
    </p:spTree>
    <p:extLst>
      <p:ext uri="{BB962C8B-B14F-4D97-AF65-F5344CB8AC3E}">
        <p14:creationId xmlns:p14="http://schemas.microsoft.com/office/powerpoint/2010/main" val="121501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</TotalTime>
  <Words>1029</Words>
  <Application>Microsoft Macintosh PowerPoint</Application>
  <PresentationFormat>Grand écran</PresentationFormat>
  <Paragraphs>177</Paragraphs>
  <Slides>19</Slides>
  <Notes>19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Florian Augustin Baumgartner</dc:creator>
  <cp:lastModifiedBy>Florian Augustin Baumgartner</cp:lastModifiedBy>
  <cp:revision>292</cp:revision>
  <dcterms:created xsi:type="dcterms:W3CDTF">2024-01-29T13:50:21Z</dcterms:created>
  <dcterms:modified xsi:type="dcterms:W3CDTF">2024-02-19T18:52:03Z</dcterms:modified>
</cp:coreProperties>
</file>