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9" r:id="rId2"/>
    <p:sldId id="258" r:id="rId3"/>
    <p:sldId id="260" r:id="rId4"/>
    <p:sldId id="261" r:id="rId5"/>
    <p:sldId id="263" r:id="rId6"/>
    <p:sldId id="264" r:id="rId7"/>
    <p:sldId id="262" r:id="rId8"/>
    <p:sldId id="265" r:id="rId9"/>
    <p:sldId id="266" r:id="rId10"/>
    <p:sldId id="269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374"/>
  </p:normalViewPr>
  <p:slideViewPr>
    <p:cSldViewPr snapToGrid="0">
      <p:cViewPr varScale="1">
        <p:scale>
          <a:sx n="90" d="100"/>
          <a:sy n="90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0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7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02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05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00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465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75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593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620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90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96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452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641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2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89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Dérive génétique : les fréquences alléliques changent au hasard.</a:t>
            </a:r>
          </a:p>
          <a:p>
            <a:r>
              <a:rPr lang="fr-FR" dirty="0"/>
              <a:t>Isthme : </a:t>
            </a:r>
            <a:r>
              <a:rPr lang="fr-CH" dirty="0"/>
              <a:t>bande de terre resserrée entre deux mers ou deux golfes et réunissant deux terres.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42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Dérive génétique : les fréquences alléliques changent au hasard.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23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Dérive génétique : les fréquences alléliques changent au hasard.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1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26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Badwater Basin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19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Pond des œufs rapidement et enfouit dans le sable.</a:t>
            </a:r>
          </a:p>
          <a:p>
            <a:r>
              <a:rPr lang="fr-FR" dirty="0"/>
              <a:t>« naissance » lors d’une pluie</a:t>
            </a:r>
          </a:p>
          <a:p>
            <a:r>
              <a:rPr lang="fr-FR" dirty="0"/>
              <a:t>Cyprinodon </a:t>
            </a:r>
            <a:r>
              <a:rPr lang="fr-FR" dirty="0" err="1"/>
              <a:t>salinus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86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50 à 54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042987"/>
            <a:ext cx="11836732" cy="4166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favorables à la spéciation allopatrique :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génétique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changements de phénotypes</a:t>
            </a:r>
          </a:p>
          <a:p>
            <a:pPr lvl="1"/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Petite population (effet fondateur)</a:t>
            </a:r>
          </a:p>
          <a:p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Les grandes populations évoluent lentement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En situation allopatrique, la spéciation se fait lentement.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 (grande population)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042988"/>
            <a:ext cx="11836732" cy="74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Arbres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Platanes d’Europe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Platanes d’Amérique du Nord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A3F8841-9D93-162D-81D8-85FA13154834}"/>
              </a:ext>
            </a:extLst>
          </p:cNvPr>
          <p:cNvSpPr txBox="1">
            <a:spLocks/>
          </p:cNvSpPr>
          <p:nvPr/>
        </p:nvSpPr>
        <p:spPr>
          <a:xfrm>
            <a:off x="6975954" y="2243135"/>
            <a:ext cx="5216046" cy="4500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Barrière géographique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océan Atlantique (&gt;50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sont pas encore des espèces différentes, car les hybrides sont féconds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Grandes populations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Lente spéciation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19E672-8FC7-7A9C-05D0-7A2188DD1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8" y="2243135"/>
            <a:ext cx="6585508" cy="395551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09AF84C3-1C39-4888-105F-F6C2CD44B6F6}"/>
              </a:ext>
            </a:extLst>
          </p:cNvPr>
          <p:cNvGrpSpPr/>
          <p:nvPr/>
        </p:nvGrpSpPr>
        <p:grpSpPr>
          <a:xfrm>
            <a:off x="1071450" y="3218252"/>
            <a:ext cx="3132588" cy="1275165"/>
            <a:chOff x="1071450" y="3218252"/>
            <a:chExt cx="3132588" cy="1275165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A26E2AA-96FF-1D53-9DE6-AE97708C7DB2}"/>
                </a:ext>
              </a:extLst>
            </p:cNvPr>
            <p:cNvSpPr/>
            <p:nvPr/>
          </p:nvSpPr>
          <p:spPr>
            <a:xfrm>
              <a:off x="1071450" y="3240749"/>
              <a:ext cx="1194250" cy="12526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D0A8A4A-148F-F235-7AF4-AD7D6CD04B13}"/>
                </a:ext>
              </a:extLst>
            </p:cNvPr>
            <p:cNvSpPr/>
            <p:nvPr/>
          </p:nvSpPr>
          <p:spPr>
            <a:xfrm>
              <a:off x="3009788" y="3218252"/>
              <a:ext cx="1194250" cy="12526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781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 (grande population)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042988"/>
            <a:ext cx="11836732" cy="74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 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Platanes d’Europe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Platanes d’Amérique du Nord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A3F8841-9D93-162D-81D8-85FA13154834}"/>
              </a:ext>
            </a:extLst>
          </p:cNvPr>
          <p:cNvSpPr txBox="1">
            <a:spLocks/>
          </p:cNvSpPr>
          <p:nvPr/>
        </p:nvSpPr>
        <p:spPr>
          <a:xfrm>
            <a:off x="6561617" y="2243135"/>
            <a:ext cx="5216046" cy="4500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Barrière géographique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isthme du Panama (~ 3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majorité des espèces (crabes, poissons) de chaque côté n’ont pas divergé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Grandes populations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Lente spéciation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scan0001">
            <a:extLst>
              <a:ext uri="{FF2B5EF4-FFF2-40B4-BE49-F238E27FC236}">
                <a16:creationId xmlns:a16="http://schemas.microsoft.com/office/drawing/2014/main" id="{E24F1B9B-012E-BDE0-FEE6-5BC62388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678" y="1571625"/>
            <a:ext cx="3421369" cy="5172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E49A95F-459C-3763-66F2-9079922C1842}"/>
              </a:ext>
            </a:extLst>
          </p:cNvPr>
          <p:cNvSpPr/>
          <p:nvPr/>
        </p:nvSpPr>
        <p:spPr>
          <a:xfrm rot="20231295">
            <a:off x="2800078" y="2462993"/>
            <a:ext cx="594406" cy="19931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9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adaptive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221581"/>
            <a:ext cx="11836732" cy="5336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l’inverse, une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petite population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 évoluer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rapidement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former une nouvelle espèce en quelques centaines ou quelques milliers de générations (~ 1’000 – 10’000 ans).</a:t>
            </a:r>
          </a:p>
          <a:p>
            <a:pPr marL="0" indent="0">
              <a:buNone/>
            </a:pPr>
            <a:endParaRPr lang="fr-FR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nombreuses espèces peuvent émerger à partir d’un ancêtre commun =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adaptive</a:t>
            </a:r>
          </a:p>
          <a:p>
            <a:pPr>
              <a:buFont typeface="Wingdings" pitchFamily="2" charset="2"/>
              <a:buChar char="à"/>
            </a:pP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Archipels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Galapagos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Hawaii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0AB349-2E06-10BA-75E2-44C17D9ABCCE}"/>
              </a:ext>
            </a:extLst>
          </p:cNvPr>
          <p:cNvGrpSpPr/>
          <p:nvPr/>
        </p:nvGrpSpPr>
        <p:grpSpPr>
          <a:xfrm>
            <a:off x="2628900" y="5472113"/>
            <a:ext cx="7225821" cy="978694"/>
            <a:chOff x="2628900" y="5472113"/>
            <a:chExt cx="7225821" cy="978694"/>
          </a:xfrm>
        </p:grpSpPr>
        <p:sp>
          <p:nvSpPr>
            <p:cNvPr id="10" name="Espace réservé du contenu 2">
              <a:extLst>
                <a:ext uri="{FF2B5EF4-FFF2-40B4-BE49-F238E27FC236}">
                  <a16:creationId xmlns:a16="http://schemas.microsoft.com/office/drawing/2014/main" id="{93FE963D-F2F9-A5C0-D6F1-D8403CCBB098}"/>
                </a:ext>
              </a:extLst>
            </p:cNvPr>
            <p:cNvSpPr txBox="1">
              <a:spLocks/>
            </p:cNvSpPr>
            <p:nvPr/>
          </p:nvSpPr>
          <p:spPr>
            <a:xfrm>
              <a:off x="2900363" y="5664991"/>
              <a:ext cx="6954358" cy="7858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Barrière géographique </a:t>
              </a:r>
              <a:r>
                <a:rPr lang="fr-FR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océan</a:t>
              </a:r>
            </a:p>
          </p:txBody>
        </p:sp>
        <p:sp>
          <p:nvSpPr>
            <p:cNvPr id="11" name="Accolade fermante 10">
              <a:extLst>
                <a:ext uri="{FF2B5EF4-FFF2-40B4-BE49-F238E27FC236}">
                  <a16:creationId xmlns:a16="http://schemas.microsoft.com/office/drawing/2014/main" id="{4700DB04-1AD6-C093-3332-807FEB5D69EE}"/>
                </a:ext>
              </a:extLst>
            </p:cNvPr>
            <p:cNvSpPr/>
            <p:nvPr/>
          </p:nvSpPr>
          <p:spPr>
            <a:xfrm>
              <a:off x="2628900" y="5472113"/>
              <a:ext cx="271463" cy="871537"/>
            </a:xfrm>
            <a:prstGeom prst="righ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3453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adaptive : Galapagos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093654"/>
            <a:ext cx="11836732" cy="564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 des îles Galapagos (Équateur).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7C49000-D509-5F03-3C41-8C70ED940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4" y="1517974"/>
            <a:ext cx="4137191" cy="2669155"/>
          </a:xfrm>
          <a:prstGeom prst="rect">
            <a:avLst/>
          </a:prstGeom>
        </p:spPr>
      </p:pic>
      <p:pic>
        <p:nvPicPr>
          <p:cNvPr id="7" name="Image 6" descr="Une image contenant carte, diagramme, texte&#10;&#10;Description générée automatiquement">
            <a:extLst>
              <a:ext uri="{FF2B5EF4-FFF2-40B4-BE49-F238E27FC236}">
                <a16:creationId xmlns:a16="http://schemas.microsoft.com/office/drawing/2014/main" id="{03B23D1A-4B5D-21A6-16CD-6158A9DDF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4" y="4187129"/>
            <a:ext cx="4349518" cy="21067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0D69A6-1B3E-D31E-3FCF-11893651E6F9}"/>
              </a:ext>
            </a:extLst>
          </p:cNvPr>
          <p:cNvSpPr txBox="1"/>
          <p:nvPr/>
        </p:nvSpPr>
        <p:spPr>
          <a:xfrm>
            <a:off x="6856115" y="5147260"/>
            <a:ext cx="5289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 ancêtre commun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13 espèces de Pinson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Chaque île avec plusieurs espèces (invasions répétées d’île en île)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63B11D6-E128-BFE3-83E6-40B740A52560}"/>
              </a:ext>
            </a:extLst>
          </p:cNvPr>
          <p:cNvGrpSpPr/>
          <p:nvPr/>
        </p:nvGrpSpPr>
        <p:grpSpPr>
          <a:xfrm>
            <a:off x="7588337" y="1088863"/>
            <a:ext cx="4557242" cy="3883933"/>
            <a:chOff x="7588337" y="1088863"/>
            <a:chExt cx="4557242" cy="3883933"/>
          </a:xfrm>
        </p:grpSpPr>
        <p:pic>
          <p:nvPicPr>
            <p:cNvPr id="3" name="Image 2" descr="Une image contenant croquis, dessin, oiseau, illustration&#10;&#10;Description générée automatiquement">
              <a:extLst>
                <a:ext uri="{FF2B5EF4-FFF2-40B4-BE49-F238E27FC236}">
                  <a16:creationId xmlns:a16="http://schemas.microsoft.com/office/drawing/2014/main" id="{AFD05DAC-263F-7835-0078-73185EC32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403" r="16595"/>
            <a:stretch/>
          </p:blipFill>
          <p:spPr>
            <a:xfrm>
              <a:off x="7588337" y="1088863"/>
              <a:ext cx="4557242" cy="3883933"/>
            </a:xfrm>
            <a:prstGeom prst="rect">
              <a:avLst/>
            </a:prstGeom>
          </p:spPr>
        </p:pic>
        <p:sp>
          <p:nvSpPr>
            <p:cNvPr id="9" name="Espace réservé du contenu 2">
              <a:extLst>
                <a:ext uri="{FF2B5EF4-FFF2-40B4-BE49-F238E27FC236}">
                  <a16:creationId xmlns:a16="http://schemas.microsoft.com/office/drawing/2014/main" id="{5AB48C70-8BDF-6FC2-7DB6-0EF6E5D80E9D}"/>
                </a:ext>
              </a:extLst>
            </p:cNvPr>
            <p:cNvSpPr txBox="1">
              <a:spLocks/>
            </p:cNvSpPr>
            <p:nvPr/>
          </p:nvSpPr>
          <p:spPr>
            <a:xfrm>
              <a:off x="8552499" y="2791099"/>
              <a:ext cx="3063240" cy="56435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dirty="0">
                  <a:solidFill>
                    <a:srgbClr val="00206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Exemple : Pinson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24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Image 10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674486DC-7491-74C6-74B0-E3925B3D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464" y="2041854"/>
            <a:ext cx="3340546" cy="28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adaptive : île Cocos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093654"/>
            <a:ext cx="11836732" cy="564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îles Galapagos (Équateur)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île Cocos (Costa Rica)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AB48C70-8BDF-6FC2-7DB6-0EF6E5D80E9D}"/>
              </a:ext>
            </a:extLst>
          </p:cNvPr>
          <p:cNvSpPr txBox="1">
            <a:spLocks/>
          </p:cNvSpPr>
          <p:nvPr/>
        </p:nvSpPr>
        <p:spPr>
          <a:xfrm>
            <a:off x="7307341" y="4604038"/>
            <a:ext cx="4463178" cy="16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Exemple : Pinson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seule île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espèce de Pinson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CD9C996-1986-B7B1-853B-B1941A18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77" y="1863875"/>
            <a:ext cx="5803798" cy="461665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2B83600-F071-E90E-C880-411EC9A17710}"/>
              </a:ext>
            </a:extLst>
          </p:cNvPr>
          <p:cNvSpPr/>
          <p:nvPr/>
        </p:nvSpPr>
        <p:spPr>
          <a:xfrm>
            <a:off x="1014300" y="5605332"/>
            <a:ext cx="1194250" cy="12526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2BEFDE-8F20-4BA7-0D3F-E515669E736E}"/>
              </a:ext>
            </a:extLst>
          </p:cNvPr>
          <p:cNvSpPr txBox="1"/>
          <p:nvPr/>
        </p:nvSpPr>
        <p:spPr>
          <a:xfrm>
            <a:off x="-7363" y="5168635"/>
            <a:ext cx="180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Galapagos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ACB128-31CE-2B32-2192-8AB134C82D60}"/>
              </a:ext>
            </a:extLst>
          </p:cNvPr>
          <p:cNvSpPr txBox="1"/>
          <p:nvPr/>
        </p:nvSpPr>
        <p:spPr>
          <a:xfrm>
            <a:off x="786497" y="4373206"/>
            <a:ext cx="150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Île Cocos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1574F11-0F07-F18E-6104-82F7737EC0C7}"/>
              </a:ext>
            </a:extLst>
          </p:cNvPr>
          <p:cNvGrpSpPr/>
          <p:nvPr/>
        </p:nvGrpSpPr>
        <p:grpSpPr>
          <a:xfrm>
            <a:off x="1872947" y="4838967"/>
            <a:ext cx="2212189" cy="1296122"/>
            <a:chOff x="1872947" y="4838967"/>
            <a:chExt cx="2212189" cy="1296122"/>
          </a:xfrm>
        </p:grpSpPr>
        <p:sp>
          <p:nvSpPr>
            <p:cNvPr id="15" name="Double flèche verticale 14">
              <a:extLst>
                <a:ext uri="{FF2B5EF4-FFF2-40B4-BE49-F238E27FC236}">
                  <a16:creationId xmlns:a16="http://schemas.microsoft.com/office/drawing/2014/main" id="{B4BB3E53-EF09-3064-1BC9-5D25FDB63AE8}"/>
                </a:ext>
              </a:extLst>
            </p:cNvPr>
            <p:cNvSpPr/>
            <p:nvPr/>
          </p:nvSpPr>
          <p:spPr>
            <a:xfrm rot="1823930">
              <a:off x="1872947" y="4838967"/>
              <a:ext cx="266260" cy="1296122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D3D1DCB-3997-2280-2F40-F1684ADEB85C}"/>
                </a:ext>
              </a:extLst>
            </p:cNvPr>
            <p:cNvSpPr txBox="1"/>
            <p:nvPr/>
          </p:nvSpPr>
          <p:spPr>
            <a:xfrm>
              <a:off x="2284798" y="5256195"/>
              <a:ext cx="1800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700 km</a:t>
              </a:r>
            </a:p>
          </p:txBody>
        </p:sp>
      </p:grpSp>
      <p:pic>
        <p:nvPicPr>
          <p:cNvPr id="18" name="Image 17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956D16A8-4D3C-EDD3-404B-D26CE19C7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492" y="1601805"/>
            <a:ext cx="3432570" cy="27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adaptive : Hawaii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093654"/>
            <a:ext cx="11836732" cy="564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îles Hawaii (USA)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AB48C70-8BDF-6FC2-7DB6-0EF6E5D80E9D}"/>
              </a:ext>
            </a:extLst>
          </p:cNvPr>
          <p:cNvSpPr txBox="1">
            <a:spLocks/>
          </p:cNvSpPr>
          <p:nvPr/>
        </p:nvSpPr>
        <p:spPr>
          <a:xfrm>
            <a:off x="1122106" y="4973501"/>
            <a:ext cx="7248617" cy="16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Colonisations successives des plus jeunes îles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Divergences des îles (altitude, pluie)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Spéciations allopatriques : milliers d’espèces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1CA4FE93-B37F-ECB8-EDEC-CC81F172D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4" y="1558982"/>
            <a:ext cx="5580839" cy="2859319"/>
          </a:xfrm>
          <a:prstGeom prst="rect">
            <a:avLst/>
          </a:prstGeom>
        </p:spPr>
      </p:pic>
      <p:pic>
        <p:nvPicPr>
          <p:cNvPr id="6" name="Image 5" descr="Une image contenant diagramme, texte, carte&#10;&#10;Description générée automatiquement">
            <a:extLst>
              <a:ext uri="{FF2B5EF4-FFF2-40B4-BE49-F238E27FC236}">
                <a16:creationId xmlns:a16="http://schemas.microsoft.com/office/drawing/2014/main" id="{DC9C004A-1FB7-A236-631F-D93383D80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529" y="1155384"/>
            <a:ext cx="5276850" cy="3609166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AFB3E7E5-FFED-6681-7EBC-F327FA9680FD}"/>
              </a:ext>
            </a:extLst>
          </p:cNvPr>
          <p:cNvGrpSpPr/>
          <p:nvPr/>
        </p:nvGrpSpPr>
        <p:grpSpPr>
          <a:xfrm>
            <a:off x="1122107" y="2416195"/>
            <a:ext cx="1854161" cy="747547"/>
            <a:chOff x="1122107" y="2416195"/>
            <a:chExt cx="1854161" cy="747547"/>
          </a:xfrm>
        </p:grpSpPr>
        <p:sp>
          <p:nvSpPr>
            <p:cNvPr id="7" name="Double flèche verticale 6">
              <a:extLst>
                <a:ext uri="{FF2B5EF4-FFF2-40B4-BE49-F238E27FC236}">
                  <a16:creationId xmlns:a16="http://schemas.microsoft.com/office/drawing/2014/main" id="{8C5F51E5-E59F-BCDE-87F0-E94C5EC2AFC0}"/>
                </a:ext>
              </a:extLst>
            </p:cNvPr>
            <p:cNvSpPr/>
            <p:nvPr/>
          </p:nvSpPr>
          <p:spPr>
            <a:xfrm rot="3819577">
              <a:off x="2195077" y="2382551"/>
              <a:ext cx="266260" cy="1296122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B4F6B19-7BEF-B8A6-04AA-CEBC06ED0101}"/>
                </a:ext>
              </a:extLst>
            </p:cNvPr>
            <p:cNvSpPr txBox="1"/>
            <p:nvPr/>
          </p:nvSpPr>
          <p:spPr>
            <a:xfrm>
              <a:off x="1122107" y="2416195"/>
              <a:ext cx="1800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3’500 km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4552ADF-FFD0-4E6D-6043-6DC3022B5A93}"/>
              </a:ext>
            </a:extLst>
          </p:cNvPr>
          <p:cNvGrpSpPr/>
          <p:nvPr/>
        </p:nvGrpSpPr>
        <p:grpSpPr>
          <a:xfrm>
            <a:off x="6200288" y="3116855"/>
            <a:ext cx="4471988" cy="641222"/>
            <a:chOff x="6200288" y="3116855"/>
            <a:chExt cx="4471988" cy="641222"/>
          </a:xfrm>
        </p:grpSpPr>
        <p:sp>
          <p:nvSpPr>
            <p:cNvPr id="17" name="Flèche vers la droite 16">
              <a:extLst>
                <a:ext uri="{FF2B5EF4-FFF2-40B4-BE49-F238E27FC236}">
                  <a16:creationId xmlns:a16="http://schemas.microsoft.com/office/drawing/2014/main" id="{AC264A14-7029-4EFB-AEC7-F833FC3E01C4}"/>
                </a:ext>
              </a:extLst>
            </p:cNvPr>
            <p:cNvSpPr/>
            <p:nvPr/>
          </p:nvSpPr>
          <p:spPr>
            <a:xfrm rot="2435569">
              <a:off x="6200288" y="3116855"/>
              <a:ext cx="4471988" cy="64122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997743FE-2DFD-7673-457C-25DBFFB5106D}"/>
                    </a:ext>
                  </a:extLst>
                </p:cNvPr>
                <p:cNvSpPr txBox="1"/>
                <p:nvPr/>
              </p:nvSpPr>
              <p:spPr>
                <a:xfrm>
                  <a:off x="7142622" y="3206633"/>
                  <a:ext cx="18003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Âge </a:t>
                  </a:r>
                  <a14:m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↓</m:t>
                      </m:r>
                    </m:oMath>
                  </a14:m>
                  <a:endParaRPr lang="fr-FR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997743FE-2DFD-7673-457C-25DBFFB51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22" y="3206633"/>
                  <a:ext cx="180033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594" t="-10811" b="-297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63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sympatrique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093654"/>
            <a:ext cx="11836732" cy="5264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Émergence de nouvelles espèces à l’intérieur de l’aire de distribution de populations mères (SANS barrière géographique).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Survient en 1 seule génération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Mécanisme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Végétaux :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polyploïdie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suite à une anomalie de division cellulaire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Polyploïdie : nombre de chromosomes &gt; normal</a:t>
            </a:r>
          </a:p>
        </p:txBody>
      </p:sp>
    </p:spTree>
    <p:extLst>
      <p:ext uri="{BB962C8B-B14F-4D97-AF65-F5344CB8AC3E}">
        <p14:creationId xmlns:p14="http://schemas.microsoft.com/office/powerpoint/2010/main" val="22379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sympatrique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E7C025-C2F2-2972-8157-A1326DF8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67" y="1200150"/>
            <a:ext cx="8167866" cy="50828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sympatrique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725" y="1093654"/>
            <a:ext cx="6213641" cy="5321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Auto-polyploïdie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disjonction des chromosomes lors de la méiose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Doublement des chromosomes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Autofécondation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tétraploïde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Possibilité d’autofécondation ou croisement avec d’autres tétraploïdes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Conséquence : impossibilité de se reproduire avec la population initiale (i.e. spéciation)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7A5A428-D083-A032-F518-FF609459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33" y="1093655"/>
            <a:ext cx="5451641" cy="55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5ED004-F73E-BF9E-7D0C-62A7608F07E0}"/>
              </a:ext>
            </a:extLst>
          </p:cNvPr>
          <p:cNvSpPr/>
          <p:nvPr/>
        </p:nvSpPr>
        <p:spPr>
          <a:xfrm>
            <a:off x="177633" y="1093654"/>
            <a:ext cx="4194342" cy="152095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8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275406"/>
            <a:ext cx="11836732" cy="5417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séparation d’une espèce en deux nouvelles espèces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est la condition nécessaire à la spéciation ?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patrimoine génétique doit être séparé de celui des autres populations de la même espèce.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 ?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Isolation »</a:t>
            </a:r>
          </a:p>
          <a:p>
            <a:pPr>
              <a:buFont typeface="Wingdings" pitchFamily="2" charset="2"/>
              <a:buChar char="à"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pas d’apport génétique des autres populations (sélection, dérive génétique, mutations)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évolution séparée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Biogéographie des espèces</a:t>
            </a:r>
          </a:p>
        </p:txBody>
      </p:sp>
    </p:spTree>
    <p:extLst>
      <p:ext uri="{BB962C8B-B14F-4D97-AF65-F5344CB8AC3E}">
        <p14:creationId xmlns:p14="http://schemas.microsoft.com/office/powerpoint/2010/main" val="13742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sympatrique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725" y="1093653"/>
            <a:ext cx="6213641" cy="5621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Allo-polyploïdie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courant (25-50% des espèces)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Hybrides de 2 espèces différentes  combinaison des chromosomes</a:t>
            </a: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Souvent plus vigoureux que les parents (combinaison des avantages)</a:t>
            </a: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 général stérile, mais possibilité de se reproduire de façon asexuée (autofécondation) pour former un hybride fécond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Blé, avoine, coton, pomme de terre, tabac,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…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7A5A428-D083-A032-F518-FF609459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33" y="1093655"/>
            <a:ext cx="5451641" cy="55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8B463E-8232-D6B8-C821-3BF89B57A094}"/>
              </a:ext>
            </a:extLst>
          </p:cNvPr>
          <p:cNvSpPr/>
          <p:nvPr/>
        </p:nvSpPr>
        <p:spPr>
          <a:xfrm>
            <a:off x="177633" y="2668520"/>
            <a:ext cx="5451640" cy="40466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9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sympatrique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725" y="1093653"/>
            <a:ext cx="6213641" cy="5621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Allo-polyploïdie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Idée de recherche :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Créer des polyploïdies artificiellement pour obtenir des caractéristiques particulières (rendement p.ex.)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7A5A428-D083-A032-F518-FF609459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33" y="1093655"/>
            <a:ext cx="5451641" cy="55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366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sympatrique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93653"/>
            <a:ext cx="11385716" cy="1878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animaux ?</a:t>
            </a:r>
          </a:p>
          <a:p>
            <a:pPr marL="0" indent="0">
              <a:buNone/>
            </a:pPr>
            <a:r>
              <a:rPr lang="fr-FR" sz="2400" strike="sngStrik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Dédoublement de chromosomes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génétiques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de nouvelles ressources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17D80A6-52CE-20DD-07F8-664CB71138BA}"/>
              </a:ext>
            </a:extLst>
          </p:cNvPr>
          <p:cNvGrpSpPr/>
          <p:nvPr/>
        </p:nvGrpSpPr>
        <p:grpSpPr>
          <a:xfrm>
            <a:off x="6321509" y="3219384"/>
            <a:ext cx="4648200" cy="3167662"/>
            <a:chOff x="6321509" y="3219384"/>
            <a:chExt cx="4648200" cy="3167662"/>
          </a:xfrm>
        </p:grpSpPr>
        <p:sp>
          <p:nvSpPr>
            <p:cNvPr id="5" name="Espace réservé du contenu 2">
              <a:extLst>
                <a:ext uri="{FF2B5EF4-FFF2-40B4-BE49-F238E27FC236}">
                  <a16:creationId xmlns:a16="http://schemas.microsoft.com/office/drawing/2014/main" id="{7B2DD2D8-45E1-5EB1-ABD3-E999166CA83B}"/>
                </a:ext>
              </a:extLst>
            </p:cNvPr>
            <p:cNvSpPr txBox="1">
              <a:spLocks/>
            </p:cNvSpPr>
            <p:nvPr/>
          </p:nvSpPr>
          <p:spPr>
            <a:xfrm>
              <a:off x="6321509" y="3219384"/>
              <a:ext cx="4648200" cy="18781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Lepidoptères</a:t>
              </a:r>
              <a:r>
                <a:rPr lang="fr-FR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(papillons)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pic>
          <p:nvPicPr>
            <p:cNvPr id="7" name="Image 6" descr="Une image contenant Papillons de jour et de nuit, insecte, invertébré, papillon&#10;&#10;Description générée automatiquement">
              <a:extLst>
                <a:ext uri="{FF2B5EF4-FFF2-40B4-BE49-F238E27FC236}">
                  <a16:creationId xmlns:a16="http://schemas.microsoft.com/office/drawing/2014/main" id="{30419E4F-2C09-CF4C-FD79-3629955B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3262" y="3808016"/>
              <a:ext cx="1800009" cy="257903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242FD57-9BE5-4A63-8815-9BA9A51B8662}"/>
              </a:ext>
            </a:extLst>
          </p:cNvPr>
          <p:cNvGrpSpPr/>
          <p:nvPr/>
        </p:nvGrpSpPr>
        <p:grpSpPr>
          <a:xfrm>
            <a:off x="466835" y="3151053"/>
            <a:ext cx="4810016" cy="3439126"/>
            <a:chOff x="466835" y="3151053"/>
            <a:chExt cx="4810016" cy="3439126"/>
          </a:xfrm>
        </p:grpSpPr>
        <p:sp>
          <p:nvSpPr>
            <p:cNvPr id="3" name="Espace réservé du contenu 2">
              <a:extLst>
                <a:ext uri="{FF2B5EF4-FFF2-40B4-BE49-F238E27FC236}">
                  <a16:creationId xmlns:a16="http://schemas.microsoft.com/office/drawing/2014/main" id="{F258ABEC-441A-EE7A-2784-61489DE7C294}"/>
                </a:ext>
              </a:extLst>
            </p:cNvPr>
            <p:cNvSpPr txBox="1">
              <a:spLocks/>
            </p:cNvSpPr>
            <p:nvPr/>
          </p:nvSpPr>
          <p:spPr>
            <a:xfrm>
              <a:off x="628651" y="3151053"/>
              <a:ext cx="4648200" cy="18781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espèces de poissons cichlidés dans le lac Victoria (Afrique)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pic>
          <p:nvPicPr>
            <p:cNvPr id="10" name="Image 9" descr="Une image contenant texte, fruit de mer, poisson&#10;&#10;Description générée automatiquement">
              <a:extLst>
                <a:ext uri="{FF2B5EF4-FFF2-40B4-BE49-F238E27FC236}">
                  <a16:creationId xmlns:a16="http://schemas.microsoft.com/office/drawing/2014/main" id="{25E5903B-51C7-BF10-96DF-336F3237B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05"/>
            <a:stretch/>
          </p:blipFill>
          <p:spPr>
            <a:xfrm>
              <a:off x="466835" y="4305767"/>
              <a:ext cx="3771900" cy="2284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31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275406"/>
            <a:ext cx="11836732" cy="5417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modes de spéciation liés à la géographie :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Allos = autre , </a:t>
            </a:r>
            <a:r>
              <a:rPr lang="fr-F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patris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patrie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Présence d’une barrière géographique qui sépare les populations</a:t>
            </a:r>
          </a:p>
          <a:p>
            <a:pPr lvl="1"/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sympatrique</a:t>
            </a:r>
          </a:p>
          <a:p>
            <a:pPr lvl="1"/>
            <a:r>
              <a:rPr lang="fr-F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ensemble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 barrière géographique entre les populations</a:t>
            </a:r>
            <a:b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les aires de distribution se chevauchent.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Biogéographie des espèces</a:t>
            </a:r>
          </a:p>
        </p:txBody>
      </p:sp>
    </p:spTree>
    <p:extLst>
      <p:ext uri="{BB962C8B-B14F-4D97-AF65-F5344CB8AC3E}">
        <p14:creationId xmlns:p14="http://schemas.microsoft.com/office/powerpoint/2010/main" val="29685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275406"/>
            <a:ext cx="11836732" cy="5417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Barrière géographique qui sépare la population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Montagnes (ou altitudes)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Isthme (bras de terre)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Fragmentation d’un lac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 ou si un petit groupe d’individus migre vers un nouvel habitat.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 possible :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Effet fondateur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</a:t>
            </a:r>
          </a:p>
        </p:txBody>
      </p:sp>
    </p:spTree>
    <p:extLst>
      <p:ext uri="{BB962C8B-B14F-4D97-AF65-F5344CB8AC3E}">
        <p14:creationId xmlns:p14="http://schemas.microsoft.com/office/powerpoint/2010/main" val="2054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087515"/>
            <a:ext cx="5494504" cy="5179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Effet fondateur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Perte de la variabilité génétique lorsqu’une nouvelle population est créée à partir d’un nombre restreint d’individus de la population mère</a:t>
            </a:r>
          </a:p>
          <a:p>
            <a:pPr marL="0" indent="0">
              <a:buNone/>
            </a:pPr>
            <a:b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fr-FR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(dérive génétique)</a:t>
            </a:r>
            <a:endParaRPr lang="fr-FR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4182DEA-2B6E-E41B-0AD1-A1F7A1B85353}"/>
              </a:ext>
            </a:extLst>
          </p:cNvPr>
          <p:cNvGrpSpPr/>
          <p:nvPr/>
        </p:nvGrpSpPr>
        <p:grpSpPr>
          <a:xfrm>
            <a:off x="5672138" y="1753202"/>
            <a:ext cx="6244015" cy="4513880"/>
            <a:chOff x="5672138" y="1753202"/>
            <a:chExt cx="6244015" cy="451388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C56FCB8-377A-4B9C-B2BA-198F3C47F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2138" y="1753202"/>
              <a:ext cx="6244015" cy="4513880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00FA3CFD-C674-2B4A-A28B-50F2DB23A448}"/>
                </a:ext>
              </a:extLst>
            </p:cNvPr>
            <p:cNvSpPr txBox="1"/>
            <p:nvPr/>
          </p:nvSpPr>
          <p:spPr>
            <a:xfrm>
              <a:off x="8374767" y="305966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Hasard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9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3594CC6-02BD-FA4A-3431-8D711F1F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79" y="1275406"/>
            <a:ext cx="5909841" cy="544813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86B259-56E8-7C9D-25E3-E159C1A17DB9}"/>
              </a:ext>
            </a:extLst>
          </p:cNvPr>
          <p:cNvSpPr/>
          <p:nvPr/>
        </p:nvSpPr>
        <p:spPr>
          <a:xfrm>
            <a:off x="2928938" y="2071688"/>
            <a:ext cx="1671637" cy="68580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7A00F2-1052-E697-BF61-085F36BFBAE9}"/>
              </a:ext>
            </a:extLst>
          </p:cNvPr>
          <p:cNvSpPr/>
          <p:nvPr/>
        </p:nvSpPr>
        <p:spPr>
          <a:xfrm>
            <a:off x="5900738" y="2886076"/>
            <a:ext cx="885825" cy="2157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A12227-26FB-AC18-A202-68E126631FF0}"/>
              </a:ext>
            </a:extLst>
          </p:cNvPr>
          <p:cNvSpPr/>
          <p:nvPr/>
        </p:nvSpPr>
        <p:spPr>
          <a:xfrm>
            <a:off x="7910513" y="3057525"/>
            <a:ext cx="1140407" cy="10858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F960560-A0DB-C393-CCDB-6D49B65266F2}"/>
              </a:ext>
            </a:extLst>
          </p:cNvPr>
          <p:cNvGrpSpPr/>
          <p:nvPr/>
        </p:nvGrpSpPr>
        <p:grpSpPr>
          <a:xfrm>
            <a:off x="2928938" y="985837"/>
            <a:ext cx="7428155" cy="369332"/>
            <a:chOff x="2928938" y="985837"/>
            <a:chExt cx="7428155" cy="369332"/>
          </a:xfrm>
        </p:grpSpPr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95263809-5F3A-0AFD-5FC6-7EB1A4B629EA}"/>
                </a:ext>
              </a:extLst>
            </p:cNvPr>
            <p:cNvCxnSpPr/>
            <p:nvPr/>
          </p:nvCxnSpPr>
          <p:spPr>
            <a:xfrm>
              <a:off x="2928938" y="1143000"/>
              <a:ext cx="6615112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AD8F42C-00A3-2C43-14C3-148A888C9724}"/>
                </a:ext>
              </a:extLst>
            </p:cNvPr>
            <p:cNvSpPr txBox="1"/>
            <p:nvPr/>
          </p:nvSpPr>
          <p:spPr>
            <a:xfrm>
              <a:off x="9544050" y="985837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 : exemple</a:t>
            </a:r>
          </a:p>
        </p:txBody>
      </p:sp>
      <p:pic>
        <p:nvPicPr>
          <p:cNvPr id="5" name="Image 4" descr="Une image contenant texte, carte, capture d’écran, Police&#10;&#10;Description générée automatiquement">
            <a:extLst>
              <a:ext uri="{FF2B5EF4-FFF2-40B4-BE49-F238E27FC236}">
                <a16:creationId xmlns:a16="http://schemas.microsoft.com/office/drawing/2014/main" id="{9184763C-96E5-BFBE-107A-2F33F208A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702771"/>
            <a:ext cx="2798383" cy="3081764"/>
          </a:xfrm>
          <a:prstGeom prst="rect">
            <a:avLst/>
          </a:prstGeom>
        </p:spPr>
      </p:pic>
      <p:pic>
        <p:nvPicPr>
          <p:cNvPr id="7" name="Image 6" descr="Une image contenant plein air, montagne, nature, ciel&#10;&#10;Description générée automatiquement">
            <a:extLst>
              <a:ext uri="{FF2B5EF4-FFF2-40B4-BE49-F238E27FC236}">
                <a16:creationId xmlns:a16="http://schemas.microsoft.com/office/drawing/2014/main" id="{84044446-53E0-ABA3-1356-59BB6B588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807" y="1728598"/>
            <a:ext cx="4536093" cy="3030110"/>
          </a:xfrm>
          <a:prstGeom prst="rect">
            <a:avLst/>
          </a:prstGeom>
        </p:spPr>
      </p:pic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F69497E-83ED-438E-BCE5-708633E57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623" y="1700213"/>
            <a:ext cx="4021743" cy="4943986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CA95FAA-2359-DE75-6765-133FE92CCA76}"/>
              </a:ext>
            </a:extLst>
          </p:cNvPr>
          <p:cNvSpPr txBox="1">
            <a:spLocks/>
          </p:cNvSpPr>
          <p:nvPr/>
        </p:nvSpPr>
        <p:spPr>
          <a:xfrm>
            <a:off x="7528877" y="5129531"/>
            <a:ext cx="4536093" cy="1514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Manly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(~10’000 ans)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Points d’eau isolés (2024)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704512B-B4A1-029F-B011-4F60D75A4633}"/>
              </a:ext>
            </a:extLst>
          </p:cNvPr>
          <p:cNvSpPr txBox="1">
            <a:spLocks/>
          </p:cNvSpPr>
          <p:nvPr/>
        </p:nvSpPr>
        <p:spPr>
          <a:xfrm>
            <a:off x="82686" y="4879076"/>
            <a:ext cx="3062182" cy="1871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Désert</a:t>
            </a:r>
          </a:p>
          <a:p>
            <a:pPr>
              <a:buFontTx/>
              <a:buChar char="-"/>
            </a:pP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chaud du monde</a:t>
            </a:r>
          </a:p>
          <a:p>
            <a:pPr>
              <a:buFontTx/>
              <a:buChar char="-"/>
            </a:pP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sec de l’Amérique du Nord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E99CEC0-3043-86BE-05F5-E06A4A141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042988"/>
            <a:ext cx="11836732" cy="74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Cyprinodon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Valley (USA – California / Nevada)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9B7D49E-DFF0-D670-0C92-38034733F327}"/>
              </a:ext>
            </a:extLst>
          </p:cNvPr>
          <p:cNvSpPr/>
          <p:nvPr/>
        </p:nvSpPr>
        <p:spPr>
          <a:xfrm rot="20231295">
            <a:off x="4177003" y="1531980"/>
            <a:ext cx="2085271" cy="51221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0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 : exemple</a:t>
            </a:r>
          </a:p>
        </p:txBody>
      </p:sp>
      <p:pic>
        <p:nvPicPr>
          <p:cNvPr id="6" name="Image 5" descr="Une image contenant carte, capture d’écran, bleu vert&#10;&#10;Description générée automatiquement">
            <a:extLst>
              <a:ext uri="{FF2B5EF4-FFF2-40B4-BE49-F238E27FC236}">
                <a16:creationId xmlns:a16="http://schemas.microsoft.com/office/drawing/2014/main" id="{CD58854A-8EFC-743F-B4AC-0E043359B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3" y="1785512"/>
            <a:ext cx="7256463" cy="4832918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5AB5FA9-BE88-4B83-3063-2C3709D4A373}"/>
              </a:ext>
            </a:extLst>
          </p:cNvPr>
          <p:cNvSpPr txBox="1">
            <a:spLocks/>
          </p:cNvSpPr>
          <p:nvPr/>
        </p:nvSpPr>
        <p:spPr>
          <a:xfrm>
            <a:off x="7785176" y="2641910"/>
            <a:ext cx="4002011" cy="3158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 ! (2023)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Réapparition de zones d’eau après des précipitations (ici : ouragan)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938B13B-3829-587E-225B-EA4AF67CF5F3}"/>
              </a:ext>
            </a:extLst>
          </p:cNvPr>
          <p:cNvSpPr txBox="1">
            <a:spLocks/>
          </p:cNvSpPr>
          <p:nvPr/>
        </p:nvSpPr>
        <p:spPr>
          <a:xfrm>
            <a:off x="190168" y="1042988"/>
            <a:ext cx="11836732" cy="74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Cyprinodon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Valley (USA – California / Nevada)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Spéciation allopatrique : exemple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F182F7-3248-6368-05A8-2A277CC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042988"/>
            <a:ext cx="11836732" cy="74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Cyprinodon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Valley (USA – California / Nevada)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A3F8841-9D93-162D-81D8-85FA13154834}"/>
              </a:ext>
            </a:extLst>
          </p:cNvPr>
          <p:cNvSpPr txBox="1">
            <a:spLocks/>
          </p:cNvSpPr>
          <p:nvPr/>
        </p:nvSpPr>
        <p:spPr>
          <a:xfrm>
            <a:off x="6887748" y="1929348"/>
            <a:ext cx="4835047" cy="416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espèce ancestrale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lac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Manly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Assèchement :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barrière géographique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 crée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Spéciation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dans chaque point d’eau isolé (adaptation)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sol, poisson, plein air, plage&#10;&#10;Description générée automatiquement">
            <a:extLst>
              <a:ext uri="{FF2B5EF4-FFF2-40B4-BE49-F238E27FC236}">
                <a16:creationId xmlns:a16="http://schemas.microsoft.com/office/drawing/2014/main" id="{2B35489E-8A06-2473-34AC-5EFCEC77A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1" y="1914100"/>
            <a:ext cx="5541051" cy="4037463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8E53ACA-F6D5-8D18-44D7-81B7BCA3D3E6}"/>
              </a:ext>
            </a:extLst>
          </p:cNvPr>
          <p:cNvSpPr txBox="1">
            <a:spLocks/>
          </p:cNvSpPr>
          <p:nvPr/>
        </p:nvSpPr>
        <p:spPr>
          <a:xfrm>
            <a:off x="1004257" y="6095399"/>
            <a:ext cx="4768437" cy="504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 Espèce qui vit « de pluie en pluie »</a:t>
            </a:r>
          </a:p>
        </p:txBody>
      </p:sp>
    </p:spTree>
    <p:extLst>
      <p:ext uri="{BB962C8B-B14F-4D97-AF65-F5344CB8AC3E}">
        <p14:creationId xmlns:p14="http://schemas.microsoft.com/office/powerpoint/2010/main" val="955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892</Words>
  <Application>Microsoft Macintosh PowerPoint</Application>
  <PresentationFormat>Grand écran</PresentationFormat>
  <Paragraphs>196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507</cp:revision>
  <dcterms:created xsi:type="dcterms:W3CDTF">2024-01-29T13:50:21Z</dcterms:created>
  <dcterms:modified xsi:type="dcterms:W3CDTF">2024-03-04T19:30:36Z</dcterms:modified>
</cp:coreProperties>
</file>