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9" r:id="rId2"/>
    <p:sldId id="288" r:id="rId3"/>
    <p:sldId id="296" r:id="rId4"/>
    <p:sldId id="289" r:id="rId5"/>
    <p:sldId id="297" r:id="rId6"/>
    <p:sldId id="298" r:id="rId7"/>
    <p:sldId id="300" r:id="rId8"/>
    <p:sldId id="301" r:id="rId9"/>
    <p:sldId id="302" r:id="rId10"/>
    <p:sldId id="303" r:id="rId11"/>
    <p:sldId id="299" r:id="rId12"/>
    <p:sldId id="304" r:id="rId13"/>
    <p:sldId id="295" r:id="rId14"/>
    <p:sldId id="305" r:id="rId15"/>
    <p:sldId id="306" r:id="rId16"/>
    <p:sldId id="307" r:id="rId17"/>
    <p:sldId id="308" r:id="rId18"/>
    <p:sldId id="311" r:id="rId19"/>
    <p:sldId id="309" r:id="rId20"/>
    <p:sldId id="310" r:id="rId21"/>
    <p:sldId id="312" r:id="rId22"/>
    <p:sldId id="313" r:id="rId23"/>
    <p:sldId id="314" r:id="rId24"/>
    <p:sldId id="315" r:id="rId25"/>
    <p:sldId id="316" r:id="rId26"/>
    <p:sldId id="318" r:id="rId27"/>
    <p:sldId id="31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373"/>
  </p:normalViewPr>
  <p:slideViewPr>
    <p:cSldViewPr snapToGrid="0">
      <p:cViewPr>
        <p:scale>
          <a:sx n="93" d="100"/>
          <a:sy n="93" d="100"/>
        </p:scale>
        <p:origin x="15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4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015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94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59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029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6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376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10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080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1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06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802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673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59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378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84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l’effort : temps de repos diminue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071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221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40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97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7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0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30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453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8E78-1293-4A94-8A98-5058A20C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65693A-CA47-E364-D383-13D3F0AC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18F7AA-08C8-9C68-24AB-E7CC36756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19540-7F9E-F762-69FD-EB68117FA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96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UPjnj_zC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42 à 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38EF2D-2BE0-255B-EB54-D794C32E8B45}"/>
              </a:ext>
            </a:extLst>
          </p:cNvPr>
          <p:cNvSpPr txBox="1"/>
          <p:nvPr/>
        </p:nvSpPr>
        <p:spPr>
          <a:xfrm>
            <a:off x="6095999" y="1648790"/>
            <a:ext cx="56054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</a:t>
            </a:r>
            <a:r>
              <a:rPr lang="fr-FR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Relâchement des ventricules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Où est l’onde de relâchement des oreillettes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Cachée sous QRS qui est beaucoup plus « fort »</a:t>
            </a:r>
          </a:p>
        </p:txBody>
      </p:sp>
      <p:pic>
        <p:nvPicPr>
          <p:cNvPr id="8" name="Picture 2" descr="L'ECG">
            <a:extLst>
              <a:ext uri="{FF2B5EF4-FFF2-40B4-BE49-F238E27FC236}">
                <a16:creationId xmlns:a16="http://schemas.microsoft.com/office/drawing/2014/main" id="{66A4ADAD-4C0F-134A-0873-7036D4F5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369" y="1734919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566361C-1D28-DCEF-E812-631661C8B54C}"/>
              </a:ext>
            </a:extLst>
          </p:cNvPr>
          <p:cNvSpPr/>
          <p:nvPr/>
        </p:nvSpPr>
        <p:spPr>
          <a:xfrm>
            <a:off x="3781168" y="3015049"/>
            <a:ext cx="716692" cy="16187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18C1554-286B-2D61-6327-E853238E36D5}"/>
                  </a:ext>
                </a:extLst>
              </p:cNvPr>
              <p:cNvSpPr txBox="1"/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Lien cœur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ECG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18C1554-286B-2D61-6327-E853238E3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blipFill>
                <a:blip r:embed="rId4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9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pic>
        <p:nvPicPr>
          <p:cNvPr id="6" name="Image 5" descr="Une image contenant diagramm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FED83508-3E35-A6B9-1DF1-E217B87F6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60" y="1741546"/>
            <a:ext cx="9464503" cy="4899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4565650" y="1066363"/>
                <a:ext cx="4273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Lien cœur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ECG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50" y="1066363"/>
                <a:ext cx="4273550" cy="523220"/>
              </a:xfrm>
              <a:prstGeom prst="rect">
                <a:avLst/>
              </a:prstGeom>
              <a:blipFill>
                <a:blip r:embed="rId4"/>
                <a:stretch>
                  <a:fillRect l="-2967" t="-14286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6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650873" y="2708639"/>
                <a:ext cx="625792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ECG = outil diagnostique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Infarctus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Arythmies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Ischémie (O</a:t>
                </a:r>
                <a:r>
                  <a:rPr lang="fr-FR" sz="28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Hypertrophie (épaisseur paroi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3" y="2708639"/>
                <a:ext cx="6257927" cy="2677656"/>
              </a:xfrm>
              <a:prstGeom prst="rect">
                <a:avLst/>
              </a:prstGeom>
              <a:blipFill>
                <a:blip r:embed="rId3"/>
                <a:stretch>
                  <a:fillRect l="-2028" t="-2358" b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ligne, typographie&#10;&#10;Description générée automatiquement">
            <a:extLst>
              <a:ext uri="{FF2B5EF4-FFF2-40B4-BE49-F238E27FC236}">
                <a16:creationId xmlns:a16="http://schemas.microsoft.com/office/drawing/2014/main" id="{C686B27B-AA96-C129-1722-A87693AB1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25" y="1202229"/>
            <a:ext cx="3526072" cy="1862083"/>
          </a:xfrm>
          <a:prstGeom prst="rect">
            <a:avLst/>
          </a:prstGeom>
        </p:spPr>
      </p:pic>
      <p:pic>
        <p:nvPicPr>
          <p:cNvPr id="8" name="Image 7" descr="Une image contenant ligne, Tracé&#10;&#10;Description générée automatiquement">
            <a:extLst>
              <a:ext uri="{FF2B5EF4-FFF2-40B4-BE49-F238E27FC236}">
                <a16:creationId xmlns:a16="http://schemas.microsoft.com/office/drawing/2014/main" id="{A17F5004-6B90-42CF-DDC7-AC06E59573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8"/>
          <a:stretch/>
        </p:blipFill>
        <p:spPr>
          <a:xfrm>
            <a:off x="7121525" y="3234749"/>
            <a:ext cx="3508312" cy="1652998"/>
          </a:xfrm>
          <a:prstGeom prst="rect">
            <a:avLst/>
          </a:prstGeom>
        </p:spPr>
      </p:pic>
      <p:pic>
        <p:nvPicPr>
          <p:cNvPr id="10" name="Image 9" descr="Une image contenant Police, ligne, texte, typographie&#10;&#10;Description générée automatiquement">
            <a:extLst>
              <a:ext uri="{FF2B5EF4-FFF2-40B4-BE49-F238E27FC236}">
                <a16:creationId xmlns:a16="http://schemas.microsoft.com/office/drawing/2014/main" id="{DA4ACB43-E1A1-4EB0-E6A7-FFD9BD31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525" y="5058185"/>
            <a:ext cx="3583401" cy="15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4CDAF5-DE2A-5A71-D3D8-5F83FF0BB649}"/>
              </a:ext>
            </a:extLst>
          </p:cNvPr>
          <p:cNvSpPr txBox="1"/>
          <p:nvPr/>
        </p:nvSpPr>
        <p:spPr>
          <a:xfrm>
            <a:off x="1423274" y="1285846"/>
            <a:ext cx="9345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Vidéo :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www.youtube.com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/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watch?v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=OtUPjnj_zC4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9B26DB3-C9DF-E5A1-AE35-86E5DE77B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744" y="2367971"/>
            <a:ext cx="5060507" cy="33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322259" y="1413093"/>
            <a:ext cx="11707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événements associés à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battement cardiaque.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termes importants associés au cœur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Diastole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phase de relaxation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Systole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phase de contraction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cycle cardiaque comprend la systole et la diastole des oreillettes et des ventricules.</a:t>
            </a:r>
          </a:p>
        </p:txBody>
      </p:sp>
    </p:spTree>
    <p:extLst>
      <p:ext uri="{BB962C8B-B14F-4D97-AF65-F5344CB8AC3E}">
        <p14:creationId xmlns:p14="http://schemas.microsoft.com/office/powerpoint/2010/main" val="11243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981824" y="2150626"/>
            <a:ext cx="4448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cycle cardiaque est composé de 3 phases :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Diastole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Systole auriculaire</a:t>
            </a:r>
          </a:p>
          <a:p>
            <a:pPr marL="514350" indent="-514350">
              <a:buAutoNum type="arabicPeriod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Systole ventriculaire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82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diastole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6457948" y="1021913"/>
                <a:ext cx="5734052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Diastole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 du cycle cardiaque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Onde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l’ECG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Relaxation générale du cœur </a:t>
                </a:r>
                <a:b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 cavités en diastole)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ventricules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</m:t>
                    </m:r>
                  </m:oMath>
                </a14:m>
                <a:r>
                  <a:rPr lang="fr-CH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itchFamily="2" charset="2"/>
                  </a:rPr>
                  <a:t> 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&lt;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oreillettes</a:t>
                </a: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Valves auriculoventriculaires s’ouvrent</a:t>
                </a:r>
              </a:p>
              <a:p>
                <a:pPr marL="1257300" lvl="2" indent="-342900">
                  <a:buFont typeface="Wingdings" pitchFamily="2" charset="2"/>
                  <a:buChar char="à"/>
                </a:pPr>
                <a:endParaRPr lang="fr-FR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r>
                  <a:rPr lang="fr-FR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75% remplissage ventricules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48" y="1021913"/>
                <a:ext cx="5734052" cy="5509200"/>
              </a:xfrm>
              <a:prstGeom prst="rect">
                <a:avLst/>
              </a:prstGeom>
              <a:blipFill>
                <a:blip r:embed="rId3"/>
                <a:stretch>
                  <a:fillRect l="-1545" t="-920" b="-13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728787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B8E0436-572D-E08E-E546-84814A17E3B6}"/>
              </a:ext>
            </a:extLst>
          </p:cNvPr>
          <p:cNvGrpSpPr/>
          <p:nvPr/>
        </p:nvGrpSpPr>
        <p:grpSpPr>
          <a:xfrm>
            <a:off x="3251200" y="1459468"/>
            <a:ext cx="3314700" cy="1969532"/>
            <a:chOff x="3251200" y="1459468"/>
            <a:chExt cx="3314700" cy="1969532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2C460A80-F423-0455-A5F8-8ABD2D7DF0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200" y="1866900"/>
              <a:ext cx="1803400" cy="1562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69F665FA-43FB-D766-649B-8851E35EB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3000" y="1866900"/>
              <a:ext cx="1371600" cy="146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CE9E3DE-40AE-D744-BD80-60640EDC157B}"/>
                </a:ext>
              </a:extLst>
            </p:cNvPr>
            <p:cNvSpPr txBox="1"/>
            <p:nvPr/>
          </p:nvSpPr>
          <p:spPr>
            <a:xfrm>
              <a:off x="4470398" y="1459468"/>
              <a:ext cx="2095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Remplissage 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7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diastole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757990" y="1021913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Diastole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871664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6" name="Picture 2" descr="L'ECG">
            <a:extLst>
              <a:ext uri="{FF2B5EF4-FFF2-40B4-BE49-F238E27FC236}">
                <a16:creationId xmlns:a16="http://schemas.microsoft.com/office/drawing/2014/main" id="{95836B1B-777C-B4BE-247C-AB02C813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90" y="1591091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BD768D9-FC14-4624-261C-A52B641D88E2}"/>
              </a:ext>
            </a:extLst>
          </p:cNvPr>
          <p:cNvSpPr/>
          <p:nvPr/>
        </p:nvSpPr>
        <p:spPr>
          <a:xfrm>
            <a:off x="9058275" y="2657475"/>
            <a:ext cx="1114426" cy="192881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diastole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379720" y="1021912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Diastole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483577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871664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7" name="Picture 2" descr="Le fonctionnement des valves">
            <a:extLst>
              <a:ext uri="{FF2B5EF4-FFF2-40B4-BE49-F238E27FC236}">
                <a16:creationId xmlns:a16="http://schemas.microsoft.com/office/drawing/2014/main" id="{896AD0A8-7600-D249-DDEA-398E639B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641" y="1514190"/>
            <a:ext cx="5610859" cy="52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5B6879B-4337-C579-30E6-51CD74B89F9C}"/>
              </a:ext>
            </a:extLst>
          </p:cNvPr>
          <p:cNvSpPr/>
          <p:nvPr/>
        </p:nvSpPr>
        <p:spPr>
          <a:xfrm>
            <a:off x="6379720" y="1514190"/>
            <a:ext cx="3221480" cy="213071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BBE45F5-B3DE-76FC-5832-C1506784387C}"/>
              </a:ext>
            </a:extLst>
          </p:cNvPr>
          <p:cNvSpPr/>
          <p:nvPr/>
        </p:nvSpPr>
        <p:spPr>
          <a:xfrm>
            <a:off x="9715500" y="4090976"/>
            <a:ext cx="2361974" cy="24368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D2E58C-45F7-231D-7551-BE95C2E88DC6}"/>
              </a:ext>
            </a:extLst>
          </p:cNvPr>
          <p:cNvSpPr txBox="1"/>
          <p:nvPr/>
        </p:nvSpPr>
        <p:spPr>
          <a:xfrm>
            <a:off x="8469853" y="791079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auriculoventriculaires ouvertes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7B55D9-0AA9-87CF-C64C-F38FA12340CF}"/>
              </a:ext>
            </a:extLst>
          </p:cNvPr>
          <p:cNvSpPr txBox="1"/>
          <p:nvPr/>
        </p:nvSpPr>
        <p:spPr>
          <a:xfrm>
            <a:off x="7939660" y="5982063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aortique et pulmonaire fermées</a:t>
            </a:r>
          </a:p>
        </p:txBody>
      </p:sp>
    </p:spTree>
    <p:extLst>
      <p:ext uri="{BB962C8B-B14F-4D97-AF65-F5344CB8AC3E}">
        <p14:creationId xmlns:p14="http://schemas.microsoft.com/office/powerpoint/2010/main" val="4435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auriculaire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6457948" y="936185"/>
                <a:ext cx="573405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Systole auriculaire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Après l’onde P de l’ECG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Contraction des oreillettes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oreillette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endParaRPr lang="fr-CH" sz="2400" dirty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1257300" lvl="2" indent="-342900">
                  <a:buFont typeface="Wingdings" pitchFamily="2" charset="2"/>
                  <a:buChar char="à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Pousse le sang restant (25%) dans les ventricules</a:t>
                </a: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Fin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130mL sang par ventricule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48" y="936185"/>
                <a:ext cx="5734052" cy="4708981"/>
              </a:xfrm>
              <a:prstGeom prst="rect">
                <a:avLst/>
              </a:prstGeom>
              <a:blipFill>
                <a:blip r:embed="rId3"/>
                <a:stretch>
                  <a:fillRect l="-1545" t="-1075" b="-2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4057648" y="3037340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34D52A2-2C75-FEB7-8E93-27FE47B1AF53}"/>
              </a:ext>
            </a:extLst>
          </p:cNvPr>
          <p:cNvGrpSpPr/>
          <p:nvPr/>
        </p:nvGrpSpPr>
        <p:grpSpPr>
          <a:xfrm>
            <a:off x="2184400" y="5499100"/>
            <a:ext cx="3517896" cy="889000"/>
            <a:chOff x="2184400" y="5499100"/>
            <a:chExt cx="3517896" cy="889000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C7366519-9D7C-A50E-7FE0-EAB264010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648" y="5499100"/>
              <a:ext cx="1644648" cy="519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A51A7E1C-7812-5A16-5175-824B5AEF0A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7648" y="5499100"/>
              <a:ext cx="1066804" cy="519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583BC0C-702A-620C-D2DB-B834A7F99024}"/>
                </a:ext>
              </a:extLst>
            </p:cNvPr>
            <p:cNvSpPr txBox="1"/>
            <p:nvPr/>
          </p:nvSpPr>
          <p:spPr>
            <a:xfrm>
              <a:off x="2184400" y="6018768"/>
              <a:ext cx="218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Remplissage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1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physiologie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179295" y="986284"/>
            <a:ext cx="11618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cellule et chaque région du cœur a son propre rythme de battement.</a:t>
            </a: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6538B21E-381A-CDF4-DA5B-299A0831E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5" t="7075" r="32324" b="5493"/>
          <a:stretch/>
        </p:blipFill>
        <p:spPr>
          <a:xfrm>
            <a:off x="394446" y="2112545"/>
            <a:ext cx="2864088" cy="4282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A1B782-B2AC-7982-A371-C13BF454B9C6}"/>
              </a:ext>
            </a:extLst>
          </p:cNvPr>
          <p:cNvSpPr txBox="1"/>
          <p:nvPr/>
        </p:nvSpPr>
        <p:spPr>
          <a:xfrm>
            <a:off x="3457790" y="2314575"/>
            <a:ext cx="233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Oreillettes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~ 60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batt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/ min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007A7F-4FFE-A4E9-E4A0-AC9DC14FFE96}"/>
              </a:ext>
            </a:extLst>
          </p:cNvPr>
          <p:cNvCxnSpPr>
            <a:cxnSpLocks/>
          </p:cNvCxnSpPr>
          <p:nvPr/>
        </p:nvCxnSpPr>
        <p:spPr>
          <a:xfrm flipH="1">
            <a:off x="2428875" y="2686050"/>
            <a:ext cx="1042988" cy="1100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745CEA9-BEE2-DB17-1F62-AE67C89887B2}"/>
              </a:ext>
            </a:extLst>
          </p:cNvPr>
          <p:cNvSpPr txBox="1"/>
          <p:nvPr/>
        </p:nvSpPr>
        <p:spPr>
          <a:xfrm>
            <a:off x="3441748" y="5284063"/>
            <a:ext cx="28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~ 20-40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batt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/ min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5B4B112-0AAE-FD14-6352-0091B718668D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5429250"/>
            <a:ext cx="728663" cy="270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C110F0-4431-83ED-8378-402EFF0CE9EF}"/>
              </a:ext>
            </a:extLst>
          </p:cNvPr>
          <p:cNvCxnSpPr>
            <a:cxnSpLocks/>
          </p:cNvCxnSpPr>
          <p:nvPr/>
        </p:nvCxnSpPr>
        <p:spPr>
          <a:xfrm flipH="1">
            <a:off x="1014413" y="2686050"/>
            <a:ext cx="2457450" cy="1343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97C04B0-EAF4-0D0B-159D-1BF91384403A}"/>
              </a:ext>
            </a:extLst>
          </p:cNvPr>
          <p:cNvCxnSpPr>
            <a:cxnSpLocks/>
          </p:cNvCxnSpPr>
          <p:nvPr/>
        </p:nvCxnSpPr>
        <p:spPr>
          <a:xfrm flipH="1" flipV="1">
            <a:off x="1800225" y="5557838"/>
            <a:ext cx="1671638" cy="141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19C4326-2FC9-452D-1DD7-4F2F21E84429}"/>
              </a:ext>
            </a:extLst>
          </p:cNvPr>
          <p:cNvSpPr txBox="1"/>
          <p:nvPr/>
        </p:nvSpPr>
        <p:spPr>
          <a:xfrm>
            <a:off x="6485812" y="2016473"/>
            <a:ext cx="55268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Désordre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Peu efficace</a:t>
            </a:r>
          </a:p>
          <a:p>
            <a:pPr marL="457200" indent="-457200">
              <a:buFont typeface="Wingdings" pitchFamily="2" charset="2"/>
              <a:buChar char="à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Comment les battements de toutes les zones du cœur peuvent – elles se synchroniser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Système cardionecteur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Système nerveux autonome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auriculaire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457948" y="936185"/>
            <a:ext cx="573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Systole auriculaire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4057648" y="3037340"/>
            <a:ext cx="2400300" cy="3746765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6" name="Picture 2" descr="L'ECG">
            <a:extLst>
              <a:ext uri="{FF2B5EF4-FFF2-40B4-BE49-F238E27FC236}">
                <a16:creationId xmlns:a16="http://schemas.microsoft.com/office/drawing/2014/main" id="{C140E76B-71A3-1FC1-E340-C481028C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90" y="1591091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D5BB3A9-7128-FCBB-4947-168199A9F247}"/>
              </a:ext>
            </a:extLst>
          </p:cNvPr>
          <p:cNvSpPr/>
          <p:nvPr/>
        </p:nvSpPr>
        <p:spPr>
          <a:xfrm>
            <a:off x="7558088" y="2743200"/>
            <a:ext cx="785812" cy="192881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D0F8E899-7435-8A54-1DC0-177E35BDFEB2}"/>
              </a:ext>
            </a:extLst>
          </p:cNvPr>
          <p:cNvSpPr/>
          <p:nvPr/>
        </p:nvSpPr>
        <p:spPr>
          <a:xfrm>
            <a:off x="7076282" y="1647370"/>
            <a:ext cx="785812" cy="38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auriculaire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379720" y="1021912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Systole auriculaire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483577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871664" y="914400"/>
            <a:ext cx="3014662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pic>
        <p:nvPicPr>
          <p:cNvPr id="7" name="Picture 2" descr="Le fonctionnement des valves">
            <a:extLst>
              <a:ext uri="{FF2B5EF4-FFF2-40B4-BE49-F238E27FC236}">
                <a16:creationId xmlns:a16="http://schemas.microsoft.com/office/drawing/2014/main" id="{896AD0A8-7600-D249-DDEA-398E639B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641" y="1514190"/>
            <a:ext cx="5610859" cy="52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BBE45F5-B3DE-76FC-5832-C1506784387C}"/>
              </a:ext>
            </a:extLst>
          </p:cNvPr>
          <p:cNvSpPr/>
          <p:nvPr/>
        </p:nvSpPr>
        <p:spPr>
          <a:xfrm>
            <a:off x="9715500" y="4090976"/>
            <a:ext cx="2361974" cy="24368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7B55D9-0AA9-87CF-C64C-F38FA12340CF}"/>
              </a:ext>
            </a:extLst>
          </p:cNvPr>
          <p:cNvSpPr txBox="1"/>
          <p:nvPr/>
        </p:nvSpPr>
        <p:spPr>
          <a:xfrm>
            <a:off x="7939660" y="5982063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aortique et pulmonaire fermées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C90DB13-E7F7-AB34-BEC3-11354A626F25}"/>
              </a:ext>
            </a:extLst>
          </p:cNvPr>
          <p:cNvGrpSpPr/>
          <p:nvPr/>
        </p:nvGrpSpPr>
        <p:grpSpPr>
          <a:xfrm>
            <a:off x="6305045" y="1933196"/>
            <a:ext cx="3410456" cy="2318631"/>
            <a:chOff x="6305045" y="1933196"/>
            <a:chExt cx="3410456" cy="231863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5B6879B-4337-C579-30E6-51CD74B89F9C}"/>
                </a:ext>
              </a:extLst>
            </p:cNvPr>
            <p:cNvSpPr/>
            <p:nvPr/>
          </p:nvSpPr>
          <p:spPr>
            <a:xfrm>
              <a:off x="6305045" y="3605496"/>
              <a:ext cx="1351787" cy="64633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563DBAF-D9F7-4410-D46F-3995AD948B88}"/>
                </a:ext>
              </a:extLst>
            </p:cNvPr>
            <p:cNvSpPr/>
            <p:nvPr/>
          </p:nvSpPr>
          <p:spPr>
            <a:xfrm>
              <a:off x="7656833" y="1933196"/>
              <a:ext cx="2058668" cy="2318631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A26A9020-3E86-9783-A635-9C10F307AFE0}"/>
              </a:ext>
            </a:extLst>
          </p:cNvPr>
          <p:cNvSpPr txBox="1"/>
          <p:nvPr/>
        </p:nvSpPr>
        <p:spPr>
          <a:xfrm>
            <a:off x="8860223" y="1387461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auriculoventriculaires ouvertes</a:t>
            </a:r>
          </a:p>
        </p:txBody>
      </p:sp>
    </p:spTree>
    <p:extLst>
      <p:ext uri="{BB962C8B-B14F-4D97-AF65-F5344CB8AC3E}">
        <p14:creationId xmlns:p14="http://schemas.microsoft.com/office/powerpoint/2010/main" val="204538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ventriculaire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/>
              <p:nvPr/>
            </p:nvSpPr>
            <p:spPr>
              <a:xfrm>
                <a:off x="6128621" y="936185"/>
                <a:ext cx="6063379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Systole ventriculaire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 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Après le complexe QRS de l’ECG</a:t>
                </a:r>
              </a:p>
              <a:p>
                <a:endParaRPr lang="fr-FR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Quoi 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Contraction ventricules 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↑</m:t>
                    </m:r>
                  </m:oMath>
                </a14:m>
                <a:endParaRPr lang="fr-CH" sz="2400" dirty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itchFamily="2" charset="2"/>
                  </a:rPr>
                  <a:t>Pousse le sang hors des ventricules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Wingdings" pitchFamily="2" charset="2"/>
                  </a:rPr>
                  <a:t>Valves auriculoventriculaires fermées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&gt;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aorte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ventricules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&gt; </a:t>
                </a:r>
                <a:r>
                  <a:rPr lang="fr-FR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tronc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</a:t>
                </a:r>
                <a:r>
                  <a:rPr lang="fr-FR" sz="2400" baseline="-25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pulm</a:t>
                </a:r>
                <a:r>
                  <a:rPr lang="fr-FR" sz="2400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.</a:t>
                </a:r>
              </a:p>
              <a:p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Fin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70mL de sang éjectés par ventricule au repos</a:t>
                </a:r>
                <a:endParaRPr lang="fr-FR" sz="24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D4953ED-E24D-9A41-4AC1-BB8D9B2C2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621" y="936185"/>
                <a:ext cx="6063379" cy="5509200"/>
              </a:xfrm>
              <a:prstGeom prst="rect">
                <a:avLst/>
              </a:prstGeom>
              <a:blipFill>
                <a:blip r:embed="rId3"/>
                <a:stretch>
                  <a:fillRect l="-1461" t="-920" r="-626" b="-1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622" y="1021913"/>
            <a:ext cx="5910846" cy="53280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CB01628-6A83-B298-7D1E-3D979ABC601A}"/>
              </a:ext>
            </a:extLst>
          </p:cNvPr>
          <p:cNvSpPr/>
          <p:nvPr/>
        </p:nvSpPr>
        <p:spPr>
          <a:xfrm>
            <a:off x="103469" y="2905402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86042B43-FAC4-47D5-22FD-30213A677F00}"/>
              </a:ext>
            </a:extLst>
          </p:cNvPr>
          <p:cNvSpPr/>
          <p:nvPr/>
        </p:nvSpPr>
        <p:spPr>
          <a:xfrm>
            <a:off x="9696320" y="4343400"/>
            <a:ext cx="266700" cy="7874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74D53D-13FC-9384-1374-F26BCB7A7094}"/>
              </a:ext>
            </a:extLst>
          </p:cNvPr>
          <p:cNvSpPr txBox="1"/>
          <p:nvPr/>
        </p:nvSpPr>
        <p:spPr>
          <a:xfrm>
            <a:off x="9963020" y="4413934"/>
            <a:ext cx="225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Valves aortique et pulmonaire ouvertes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ventriculaire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457948" y="936185"/>
            <a:ext cx="573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Systole ventriculaire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21" y="1021913"/>
            <a:ext cx="6297327" cy="56764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2" descr="L'ECG">
            <a:extLst>
              <a:ext uri="{FF2B5EF4-FFF2-40B4-BE49-F238E27FC236}">
                <a16:creationId xmlns:a16="http://schemas.microsoft.com/office/drawing/2014/main" id="{C140E76B-71A3-1FC1-E340-C481028C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90" y="1591091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D5BB3A9-7128-FCBB-4947-168199A9F247}"/>
              </a:ext>
            </a:extLst>
          </p:cNvPr>
          <p:cNvSpPr/>
          <p:nvPr/>
        </p:nvSpPr>
        <p:spPr>
          <a:xfrm>
            <a:off x="8280911" y="1931332"/>
            <a:ext cx="785812" cy="278036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D0F8E899-7435-8A54-1DC0-177E35BDFEB2}"/>
              </a:ext>
            </a:extLst>
          </p:cNvPr>
          <p:cNvSpPr/>
          <p:nvPr/>
        </p:nvSpPr>
        <p:spPr>
          <a:xfrm>
            <a:off x="7736682" y="1608568"/>
            <a:ext cx="785812" cy="38015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1A66550-C3C6-2EB5-21B6-F5BC3446C82C}"/>
              </a:ext>
            </a:extLst>
          </p:cNvPr>
          <p:cNvSpPr/>
          <p:nvPr/>
        </p:nvSpPr>
        <p:spPr>
          <a:xfrm>
            <a:off x="103469" y="2905402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systole ventriculaire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379720" y="1021912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Systole ventriculaire</a:t>
            </a:r>
          </a:p>
        </p:txBody>
      </p:sp>
      <p:pic>
        <p:nvPicPr>
          <p:cNvPr id="3" name="Picture 2" descr="Le cycle cardiaque">
            <a:extLst>
              <a:ext uri="{FF2B5EF4-FFF2-40B4-BE49-F238E27FC236}">
                <a16:creationId xmlns:a16="http://schemas.microsoft.com/office/drawing/2014/main" id="{C05B0B77-63EE-A2AF-203B-FC058FE7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498" y="1483577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Picture 2" descr="Le fonctionnement des valves">
            <a:extLst>
              <a:ext uri="{FF2B5EF4-FFF2-40B4-BE49-F238E27FC236}">
                <a16:creationId xmlns:a16="http://schemas.microsoft.com/office/drawing/2014/main" id="{896AD0A8-7600-D249-DDEA-398E639B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7641" y="1514190"/>
            <a:ext cx="5610859" cy="52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BBE45F5-B3DE-76FC-5832-C1506784387C}"/>
              </a:ext>
            </a:extLst>
          </p:cNvPr>
          <p:cNvSpPr/>
          <p:nvPr/>
        </p:nvSpPr>
        <p:spPr>
          <a:xfrm>
            <a:off x="9526526" y="1632545"/>
            <a:ext cx="2361974" cy="243682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7B55D9-0AA9-87CF-C64C-F38FA12340CF}"/>
              </a:ext>
            </a:extLst>
          </p:cNvPr>
          <p:cNvSpPr txBox="1"/>
          <p:nvPr/>
        </p:nvSpPr>
        <p:spPr>
          <a:xfrm>
            <a:off x="9779450" y="5949100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aortique et pulmonaire ouvertes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563DBAF-D9F7-4410-D46F-3995AD948B88}"/>
              </a:ext>
            </a:extLst>
          </p:cNvPr>
          <p:cNvSpPr/>
          <p:nvPr/>
        </p:nvSpPr>
        <p:spPr>
          <a:xfrm>
            <a:off x="6305679" y="4150071"/>
            <a:ext cx="3556859" cy="23186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6A9020-3E86-9783-A635-9C10F307AFE0}"/>
              </a:ext>
            </a:extLst>
          </p:cNvPr>
          <p:cNvSpPr txBox="1"/>
          <p:nvPr/>
        </p:nvSpPr>
        <p:spPr>
          <a:xfrm>
            <a:off x="7690158" y="1483577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Valves auriculoventriculaires fermées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7A3804F-CB2F-822B-BC2F-302920D90B76}"/>
              </a:ext>
            </a:extLst>
          </p:cNvPr>
          <p:cNvSpPr/>
          <p:nvPr/>
        </p:nvSpPr>
        <p:spPr>
          <a:xfrm>
            <a:off x="103469" y="2905402"/>
            <a:ext cx="2400300" cy="39004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durées au repos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6519420" y="1087309"/>
            <a:ext cx="513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totale : </a:t>
            </a:r>
            <a:r>
              <a:rPr lang="fr-FR" sz="24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0,8 s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repos</a:t>
            </a:r>
          </a:p>
        </p:txBody>
      </p:sp>
      <p:pic>
        <p:nvPicPr>
          <p:cNvPr id="20" name="Picture 2" descr="Le cycle cardiaque">
            <a:extLst>
              <a:ext uri="{FF2B5EF4-FFF2-40B4-BE49-F238E27FC236}">
                <a16:creationId xmlns:a16="http://schemas.microsoft.com/office/drawing/2014/main" id="{CF8A3FB5-3419-48C6-AD08-61787623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1" y="1184806"/>
            <a:ext cx="5785169" cy="5214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627F110-F878-227E-9D81-C3960373BDE3}"/>
              </a:ext>
            </a:extLst>
          </p:cNvPr>
          <p:cNvSpPr txBox="1"/>
          <p:nvPr/>
        </p:nvSpPr>
        <p:spPr>
          <a:xfrm>
            <a:off x="3203415" y="1558082"/>
            <a:ext cx="9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0,4 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46D4E4-7C60-CFD8-E22B-3C607537D82B}"/>
              </a:ext>
            </a:extLst>
          </p:cNvPr>
          <p:cNvSpPr txBox="1"/>
          <p:nvPr/>
        </p:nvSpPr>
        <p:spPr>
          <a:xfrm>
            <a:off x="5114681" y="3690610"/>
            <a:ext cx="9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0,1 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E0ED41C-F3F8-72A8-6CF2-6F65225E0738}"/>
              </a:ext>
            </a:extLst>
          </p:cNvPr>
          <p:cNvSpPr txBox="1"/>
          <p:nvPr/>
        </p:nvSpPr>
        <p:spPr>
          <a:xfrm>
            <a:off x="1331038" y="3464526"/>
            <a:ext cx="9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0,3 s</a:t>
            </a:r>
          </a:p>
        </p:txBody>
      </p:sp>
      <p:pic>
        <p:nvPicPr>
          <p:cNvPr id="25" name="Picture 2" descr="L'ECG">
            <a:extLst>
              <a:ext uri="{FF2B5EF4-FFF2-40B4-BE49-F238E27FC236}">
                <a16:creationId xmlns:a16="http://schemas.microsoft.com/office/drawing/2014/main" id="{19012DDA-68D7-1907-5585-E154CBAB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7058" y="2081302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A6E59D32-FE17-99B8-46B9-AB76BD23089E}"/>
              </a:ext>
            </a:extLst>
          </p:cNvPr>
          <p:cNvGrpSpPr/>
          <p:nvPr/>
        </p:nvGrpSpPr>
        <p:grpSpPr>
          <a:xfrm>
            <a:off x="8050613" y="2531004"/>
            <a:ext cx="741431" cy="400110"/>
            <a:chOff x="1036619" y="6260292"/>
            <a:chExt cx="741431" cy="400110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AEEBD73-53D7-6B93-D8CD-D413F48F29A0}"/>
                </a:ext>
              </a:extLst>
            </p:cNvPr>
            <p:cNvSpPr txBox="1"/>
            <p:nvPr/>
          </p:nvSpPr>
          <p:spPr>
            <a:xfrm>
              <a:off x="1036619" y="6260292"/>
              <a:ext cx="741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0,1 s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81E3F958-22F9-AB8B-1B88-9F4F7A8E2254}"/>
                </a:ext>
              </a:extLst>
            </p:cNvPr>
            <p:cNvCxnSpPr>
              <a:cxnSpLocks/>
            </p:cNvCxnSpPr>
            <p:nvPr/>
          </p:nvCxnSpPr>
          <p:spPr>
            <a:xfrm>
              <a:off x="1200858" y="6260292"/>
              <a:ext cx="4129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1BDE6B5-B01F-7E1C-97B2-2E94F3878D88}"/>
              </a:ext>
            </a:extLst>
          </p:cNvPr>
          <p:cNvGrpSpPr/>
          <p:nvPr/>
        </p:nvGrpSpPr>
        <p:grpSpPr>
          <a:xfrm>
            <a:off x="8792044" y="2531004"/>
            <a:ext cx="1104124" cy="400110"/>
            <a:chOff x="931822" y="6241235"/>
            <a:chExt cx="1104124" cy="400110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6D71063-A953-DB98-76BC-7F0D3A013AA2}"/>
                </a:ext>
              </a:extLst>
            </p:cNvPr>
            <p:cNvSpPr txBox="1"/>
            <p:nvPr/>
          </p:nvSpPr>
          <p:spPr>
            <a:xfrm>
              <a:off x="1175116" y="6241235"/>
              <a:ext cx="741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0,3 s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90BB904C-CE27-FA41-0C04-8A044193C5E9}"/>
                </a:ext>
              </a:extLst>
            </p:cNvPr>
            <p:cNvCxnSpPr>
              <a:cxnSpLocks/>
            </p:cNvCxnSpPr>
            <p:nvPr/>
          </p:nvCxnSpPr>
          <p:spPr>
            <a:xfrm>
              <a:off x="931822" y="6241235"/>
              <a:ext cx="11041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F5F2F89-65BC-426E-08EF-7E61C696B354}"/>
              </a:ext>
            </a:extLst>
          </p:cNvPr>
          <p:cNvGrpSpPr/>
          <p:nvPr/>
        </p:nvGrpSpPr>
        <p:grpSpPr>
          <a:xfrm>
            <a:off x="7976681" y="2531004"/>
            <a:ext cx="3195222" cy="400110"/>
            <a:chOff x="7976681" y="2531004"/>
            <a:chExt cx="3195222" cy="400110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BDE3BD0-9C47-DBEF-8A9E-DF958DFA0D89}"/>
                </a:ext>
              </a:extLst>
            </p:cNvPr>
            <p:cNvSpPr txBox="1"/>
            <p:nvPr/>
          </p:nvSpPr>
          <p:spPr>
            <a:xfrm>
              <a:off x="10303700" y="2531004"/>
              <a:ext cx="741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0,4 s</a:t>
              </a:r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BD3259AB-7B63-C9A7-D56D-59FA63F86553}"/>
                </a:ext>
              </a:extLst>
            </p:cNvPr>
            <p:cNvGrpSpPr/>
            <p:nvPr/>
          </p:nvGrpSpPr>
          <p:grpSpPr>
            <a:xfrm>
              <a:off x="9896168" y="2531004"/>
              <a:ext cx="1275735" cy="0"/>
              <a:chOff x="9896168" y="2531004"/>
              <a:chExt cx="1275735" cy="0"/>
            </a:xfrm>
          </p:grpSpPr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865BA265-FA26-EF02-4BFC-AF883E1630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96168" y="2531004"/>
                <a:ext cx="89965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CFDC7BD9-98FF-7354-90B0-B709B5F46F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7746" y="2531004"/>
                <a:ext cx="3641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F28991A0-4860-9ED2-BCE6-325862EB0BDF}"/>
                </a:ext>
              </a:extLst>
            </p:cNvPr>
            <p:cNvGrpSpPr/>
            <p:nvPr/>
          </p:nvGrpSpPr>
          <p:grpSpPr>
            <a:xfrm>
              <a:off x="7976681" y="2531004"/>
              <a:ext cx="238171" cy="0"/>
              <a:chOff x="7812442" y="2537576"/>
              <a:chExt cx="238171" cy="0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3F16B8CC-F6A2-B2FC-CF82-C16AD0A66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2442" y="2537576"/>
                <a:ext cx="8531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>
                <a:extLst>
                  <a:ext uri="{FF2B5EF4-FFF2-40B4-BE49-F238E27FC236}">
                    <a16:creationId xmlns:a16="http://schemas.microsoft.com/office/drawing/2014/main" id="{B09CA0E6-6EBF-711C-9434-726F5C504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7761" y="2537576"/>
                <a:ext cx="15285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51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bruits du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5383386" y="1180697"/>
            <a:ext cx="662247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Auscultation 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du thorax au stéthoscope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 bruits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« toc - tac » pause « toc - tac » pause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 sont les valves qui se ferment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fr-FR" sz="2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bruit = toc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Systole ventriculaire  fermeture des valves auriculoventriculaires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Correspond au pouls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fr-FR" sz="2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bruit = tac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Diastole  fermeture des valves de l’aorte et pulmonaire</a:t>
            </a:r>
          </a:p>
        </p:txBody>
      </p:sp>
      <p:pic>
        <p:nvPicPr>
          <p:cNvPr id="20" name="Picture 2" descr="Le cycle cardiaque">
            <a:extLst>
              <a:ext uri="{FF2B5EF4-FFF2-40B4-BE49-F238E27FC236}">
                <a16:creationId xmlns:a16="http://schemas.microsoft.com/office/drawing/2014/main" id="{CF8A3FB5-3419-48C6-AD08-61787623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06" y="4276125"/>
            <a:ext cx="2864269" cy="25818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E33EC86-1819-0162-AA9E-379826E89B37}"/>
              </a:ext>
            </a:extLst>
          </p:cNvPr>
          <p:cNvSpPr txBox="1"/>
          <p:nvPr/>
        </p:nvSpPr>
        <p:spPr>
          <a:xfrm>
            <a:off x="542069" y="5567062"/>
            <a:ext cx="112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bruit</a:t>
            </a:r>
          </a:p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 toc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F39F04-2FCD-D806-6C13-9E1D337DA6FC}"/>
              </a:ext>
            </a:extLst>
          </p:cNvPr>
          <p:cNvSpPr txBox="1"/>
          <p:nvPr/>
        </p:nvSpPr>
        <p:spPr>
          <a:xfrm>
            <a:off x="1681564" y="4348630"/>
            <a:ext cx="105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000" baseline="30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bruit</a:t>
            </a:r>
          </a:p>
          <a:p>
            <a:r>
              <a:rPr lang="fr-F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 tac »</a:t>
            </a:r>
          </a:p>
        </p:txBody>
      </p:sp>
      <p:pic>
        <p:nvPicPr>
          <p:cNvPr id="7" name="Image 6" descr="Une image contenant veine, personne&#10;&#10;Description générée automatiquement">
            <a:extLst>
              <a:ext uri="{FF2B5EF4-FFF2-40B4-BE49-F238E27FC236}">
                <a16:creationId xmlns:a16="http://schemas.microsoft.com/office/drawing/2014/main" id="{9C5CB011-0D7B-E13C-CB5C-684D7ACF9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0" y="999455"/>
            <a:ext cx="4870083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cardiaque : souffles cardiaques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953ED-E24D-9A41-4AC1-BB8D9B2C2B90}"/>
              </a:ext>
            </a:extLst>
          </p:cNvPr>
          <p:cNvSpPr txBox="1"/>
          <p:nvPr/>
        </p:nvSpPr>
        <p:spPr>
          <a:xfrm>
            <a:off x="5292435" y="1087473"/>
            <a:ext cx="63297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Souffle = bruit anormal du cœur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Apparaît lorsque l’écoulement du sang devient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turbulent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vibration audible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Obstacles (dépôts)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 rétrécie (sténose)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 mal fermée (insuffisance valvaire)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ECG</a:t>
            </a: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87397C6-B511-0273-DF92-C9FBD9C3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5" y="1686893"/>
            <a:ext cx="4837296" cy="363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cardionecteur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114300" y="957262"/>
            <a:ext cx="5927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Nœud sinusal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Rythme</a:t>
            </a:r>
          </a:p>
          <a:p>
            <a:r>
              <a:rPr lang="fr-FR" sz="2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Contraction des oreillettes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Nœud auriculoventriculaire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oreillettes &amp; ventricules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Ralentir, synchroniser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Faisceau auriculoventriculaire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interventriculaire</a:t>
            </a:r>
          </a:p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Myofibres de Purkinje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</a:p>
          <a:p>
            <a:r>
              <a:rPr lang="fr-FR" sz="2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Contraction des ventricules</a:t>
            </a:r>
          </a:p>
        </p:txBody>
      </p:sp>
      <p:pic>
        <p:nvPicPr>
          <p:cNvPr id="2" name="Picture 1" descr="le système de conduction du coeur">
            <a:extLst>
              <a:ext uri="{FF2B5EF4-FFF2-40B4-BE49-F238E27FC236}">
                <a16:creationId xmlns:a16="http://schemas.microsoft.com/office/drawing/2014/main" id="{B0705FC8-38C9-5A09-0864-15872637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897" y="1860350"/>
            <a:ext cx="6149803" cy="4040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6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Système nerveux autonome (SNA)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5040683" y="1048315"/>
            <a:ext cx="70569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que le cœur puisse battre de façon autonome, il est également sous l’influence du système nerveux autonome (SNA) :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Nerf parasympathique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Freine le cœur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Nerf sympathique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Accélère le cœur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signaux chimiques et électriques envoyés par ces nerfs permettent de modifier les contractions cardiaques.</a:t>
            </a:r>
          </a:p>
        </p:txBody>
      </p:sp>
      <p:pic>
        <p:nvPicPr>
          <p:cNvPr id="8" name="Image 7" descr="Une image contenant texte, dessin, diagramme&#10;&#10;Description générée automatiquement">
            <a:extLst>
              <a:ext uri="{FF2B5EF4-FFF2-40B4-BE49-F238E27FC236}">
                <a16:creationId xmlns:a16="http://schemas.microsoft.com/office/drawing/2014/main" id="{3A740D16-58AE-CAAD-355D-EDC200A3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" y="914400"/>
            <a:ext cx="4891929" cy="5562892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B4F62B6-FE2B-28A6-9E75-5F98066E8FD1}"/>
              </a:ext>
            </a:extLst>
          </p:cNvPr>
          <p:cNvSpPr/>
          <p:nvPr/>
        </p:nvSpPr>
        <p:spPr>
          <a:xfrm>
            <a:off x="2986088" y="3429000"/>
            <a:ext cx="1914525" cy="3857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E858DC3-77E3-7EB3-D5E0-6D8D61554BC3}"/>
              </a:ext>
            </a:extLst>
          </p:cNvPr>
          <p:cNvSpPr/>
          <p:nvPr/>
        </p:nvSpPr>
        <p:spPr>
          <a:xfrm>
            <a:off x="2085975" y="5707854"/>
            <a:ext cx="1566862" cy="38576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5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323850" y="1025525"/>
            <a:ext cx="11544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courant électrique qui parcourt le cœur peut être détecté par un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électrocardiogramme (ECG) :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tracé des changements électriques enregistrés, qui rend compte de tous les potentiels d’action produits par les myocytes cardiaque à chaque battement.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8928D86-18A1-B936-B2F5-562B95137725}"/>
              </a:ext>
            </a:extLst>
          </p:cNvPr>
          <p:cNvGrpSpPr/>
          <p:nvPr/>
        </p:nvGrpSpPr>
        <p:grpSpPr>
          <a:xfrm>
            <a:off x="366097" y="3529667"/>
            <a:ext cx="4451350" cy="3144976"/>
            <a:chOff x="366097" y="3529667"/>
            <a:chExt cx="4451350" cy="3144976"/>
          </a:xfrm>
        </p:grpSpPr>
        <p:pic>
          <p:nvPicPr>
            <p:cNvPr id="5" name="Image 4" descr="Une image contenant texte, Chair, écriture manuscrite, tatouage&#10;&#10;Description générée automatiquement">
              <a:extLst>
                <a:ext uri="{FF2B5EF4-FFF2-40B4-BE49-F238E27FC236}">
                  <a16:creationId xmlns:a16="http://schemas.microsoft.com/office/drawing/2014/main" id="{1595611C-708C-FE6B-9BED-FE91757DE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869" y="4011950"/>
              <a:ext cx="2013662" cy="2662693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21BE967-6078-B85C-7676-71E1A7365EB9}"/>
                </a:ext>
              </a:extLst>
            </p:cNvPr>
            <p:cNvSpPr txBox="1"/>
            <p:nvPr/>
          </p:nvSpPr>
          <p:spPr>
            <a:xfrm>
              <a:off x="366097" y="3529667"/>
              <a:ext cx="44513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Placement des électrodes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4EB0980-3531-AFBE-0C99-0D7DB13FB050}"/>
              </a:ext>
            </a:extLst>
          </p:cNvPr>
          <p:cNvGrpSpPr/>
          <p:nvPr/>
        </p:nvGrpSpPr>
        <p:grpSpPr>
          <a:xfrm>
            <a:off x="4775200" y="3579544"/>
            <a:ext cx="6797675" cy="3095099"/>
            <a:chOff x="4775200" y="3579544"/>
            <a:chExt cx="6797675" cy="3095099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039D50C6-4638-8D98-4E76-5E5C8D613FE4}"/>
                </a:ext>
              </a:extLst>
            </p:cNvPr>
            <p:cNvGrpSpPr/>
            <p:nvPr/>
          </p:nvGrpSpPr>
          <p:grpSpPr>
            <a:xfrm>
              <a:off x="6329363" y="3579544"/>
              <a:ext cx="5243512" cy="3095099"/>
              <a:chOff x="6329363" y="3579544"/>
              <a:chExt cx="5243512" cy="3095099"/>
            </a:xfrm>
          </p:grpSpPr>
          <p:pic>
            <p:nvPicPr>
              <p:cNvPr id="7" name="Image 6" descr="Une image contenant Rectangle, ligne, carré, motif&#10;&#10;Description générée automatiquement">
                <a:extLst>
                  <a:ext uri="{FF2B5EF4-FFF2-40B4-BE49-F238E27FC236}">
                    <a16:creationId xmlns:a16="http://schemas.microsoft.com/office/drawing/2014/main" id="{5D1C19E7-10C8-8B86-B4F0-2468CCFE6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9363" y="4052887"/>
                <a:ext cx="5243512" cy="2621756"/>
              </a:xfrm>
              <a:prstGeom prst="rect">
                <a:avLst/>
              </a:prstGeom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64447BF-D7C7-F253-0751-037F327744B0}"/>
                  </a:ext>
                </a:extLst>
              </p:cNvPr>
              <p:cNvSpPr txBox="1"/>
              <p:nvPr/>
            </p:nvSpPr>
            <p:spPr>
              <a:xfrm>
                <a:off x="8122841" y="3579544"/>
                <a:ext cx="16565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Résultat</a:t>
                </a:r>
              </a:p>
            </p:txBody>
          </p:sp>
        </p:grpSp>
        <p:sp>
          <p:nvSpPr>
            <p:cNvPr id="13" name="Flèche vers la droite 12">
              <a:extLst>
                <a:ext uri="{FF2B5EF4-FFF2-40B4-BE49-F238E27FC236}">
                  <a16:creationId xmlns:a16="http://schemas.microsoft.com/office/drawing/2014/main" id="{8C102215-4663-D9EF-DCDD-894D66355D00}"/>
                </a:ext>
              </a:extLst>
            </p:cNvPr>
            <p:cNvSpPr/>
            <p:nvPr/>
          </p:nvSpPr>
          <p:spPr>
            <a:xfrm>
              <a:off x="4775200" y="5066277"/>
              <a:ext cx="965200" cy="3429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123745EE-3699-F487-8A40-2DF332E3BDB7}"/>
              </a:ext>
            </a:extLst>
          </p:cNvPr>
          <p:cNvSpPr/>
          <p:nvPr/>
        </p:nvSpPr>
        <p:spPr>
          <a:xfrm>
            <a:off x="9423400" y="5066277"/>
            <a:ext cx="469900" cy="6487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297C9-AD83-7051-1222-93282FB812A0}"/>
              </a:ext>
            </a:extLst>
          </p:cNvPr>
          <p:cNvSpPr txBox="1"/>
          <p:nvPr/>
        </p:nvSpPr>
        <p:spPr>
          <a:xfrm>
            <a:off x="1964553" y="1463127"/>
            <a:ext cx="41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ligne d’ECG normal</a:t>
            </a:r>
          </a:p>
        </p:txBody>
      </p:sp>
      <p:pic>
        <p:nvPicPr>
          <p:cNvPr id="10" name="Image 9" descr="Une image contenant texte, ligne, Police, Tracé&#10;&#10;Description générée automatiquement">
            <a:extLst>
              <a:ext uri="{FF2B5EF4-FFF2-40B4-BE49-F238E27FC236}">
                <a16:creationId xmlns:a16="http://schemas.microsoft.com/office/drawing/2014/main" id="{06BFA1D8-1A2A-761F-94BD-E20D922DA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81" r="33421"/>
          <a:stretch/>
        </p:blipFill>
        <p:spPr>
          <a:xfrm>
            <a:off x="759539" y="1996529"/>
            <a:ext cx="6062889" cy="380726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1E2C59C-E551-3A4A-9C4D-2A4344AC1050}"/>
              </a:ext>
            </a:extLst>
          </p:cNvPr>
          <p:cNvGrpSpPr/>
          <p:nvPr/>
        </p:nvGrpSpPr>
        <p:grpSpPr>
          <a:xfrm>
            <a:off x="773242" y="2613457"/>
            <a:ext cx="3145662" cy="574243"/>
            <a:chOff x="773242" y="2613457"/>
            <a:chExt cx="3145662" cy="574243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BFDC7C9B-10E1-A79C-0B8A-F86FCF163C00}"/>
                </a:ext>
              </a:extLst>
            </p:cNvPr>
            <p:cNvCxnSpPr/>
            <p:nvPr/>
          </p:nvCxnSpPr>
          <p:spPr>
            <a:xfrm>
              <a:off x="1422400" y="3187700"/>
              <a:ext cx="14478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681D20F-5FA8-6AC5-548E-E72FE9B13A69}"/>
                </a:ext>
              </a:extLst>
            </p:cNvPr>
            <p:cNvSpPr txBox="1"/>
            <p:nvPr/>
          </p:nvSpPr>
          <p:spPr>
            <a:xfrm>
              <a:off x="773242" y="2613457"/>
              <a:ext cx="31456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Rythme cardiaque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CDFC960-5726-7542-6EA2-6512E40AE0C6}"/>
              </a:ext>
            </a:extLst>
          </p:cNvPr>
          <p:cNvGrpSpPr/>
          <p:nvPr/>
        </p:nvGrpSpPr>
        <p:grpSpPr>
          <a:xfrm>
            <a:off x="826714" y="5905386"/>
            <a:ext cx="981319" cy="624816"/>
            <a:chOff x="826714" y="5905386"/>
            <a:chExt cx="981319" cy="62481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238EF2D-2BE0-255B-EB54-D794C32E8B45}"/>
                </a:ext>
              </a:extLst>
            </p:cNvPr>
            <p:cNvSpPr txBox="1"/>
            <p:nvPr/>
          </p:nvSpPr>
          <p:spPr>
            <a:xfrm>
              <a:off x="826714" y="6006982"/>
              <a:ext cx="981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latin typeface="Arial" panose="020B0604020202020204" pitchFamily="34" charset="0"/>
                  <a:cs typeface="Arial" panose="020B0604020202020204" pitchFamily="34" charset="0"/>
                </a:rPr>
                <a:t>0,2 s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2BB6C125-0991-3CD3-4F54-0C62902B7CAE}"/>
                </a:ext>
              </a:extLst>
            </p:cNvPr>
            <p:cNvCxnSpPr>
              <a:cxnSpLocks/>
            </p:cNvCxnSpPr>
            <p:nvPr/>
          </p:nvCxnSpPr>
          <p:spPr>
            <a:xfrm>
              <a:off x="1126382" y="5905386"/>
              <a:ext cx="38198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71D2C0DE-A911-3EA4-8D9B-C4989E7F857A}"/>
              </a:ext>
            </a:extLst>
          </p:cNvPr>
          <p:cNvSpPr txBox="1"/>
          <p:nvPr/>
        </p:nvSpPr>
        <p:spPr>
          <a:xfrm>
            <a:off x="7231633" y="1604542"/>
            <a:ext cx="4871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fréquence cardiaque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battement chaque 0,8 s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75 bpm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 zones visibles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Onde 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Complexe QRS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Onde </a:t>
            </a:r>
            <a:r>
              <a:rPr lang="fr-FR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</a:t>
            </a:r>
            <a:endParaRPr lang="fr-FR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4AB7916-7F2E-6096-DE6C-EFE3214E0B1E}"/>
              </a:ext>
            </a:extLst>
          </p:cNvPr>
          <p:cNvSpPr/>
          <p:nvPr/>
        </p:nvSpPr>
        <p:spPr>
          <a:xfrm>
            <a:off x="5535826" y="3900160"/>
            <a:ext cx="247135" cy="70891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506A33C-53D1-6C81-0BAC-73DD57549224}"/>
              </a:ext>
            </a:extLst>
          </p:cNvPr>
          <p:cNvSpPr/>
          <p:nvPr/>
        </p:nvSpPr>
        <p:spPr>
          <a:xfrm>
            <a:off x="5782961" y="3276599"/>
            <a:ext cx="313039" cy="157960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73D382E-73AC-1CEA-47A4-F440F675E433}"/>
              </a:ext>
            </a:extLst>
          </p:cNvPr>
          <p:cNvSpPr/>
          <p:nvPr/>
        </p:nvSpPr>
        <p:spPr>
          <a:xfrm>
            <a:off x="6192166" y="3900160"/>
            <a:ext cx="313039" cy="6712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D5297C9-AD83-7051-1222-93282FB812A0}"/>
                  </a:ext>
                </a:extLst>
              </p:cNvPr>
              <p:cNvSpPr txBox="1"/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Lien cœur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ECG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D5297C9-AD83-7051-1222-93282FB81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blipFill>
                <a:blip r:embed="rId3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238EF2D-2BE0-255B-EB54-D794C32E8B45}"/>
              </a:ext>
            </a:extLst>
          </p:cNvPr>
          <p:cNvSpPr txBox="1"/>
          <p:nvPr/>
        </p:nvSpPr>
        <p:spPr>
          <a:xfrm>
            <a:off x="6197534" y="1907673"/>
            <a:ext cx="5422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Nœud sinusal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oreillettes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Suivi par la contraction des oreillettes peu après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0,08s</a:t>
            </a:r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L'ECG">
            <a:extLst>
              <a:ext uri="{FF2B5EF4-FFF2-40B4-BE49-F238E27FC236}">
                <a16:creationId xmlns:a16="http://schemas.microsoft.com/office/drawing/2014/main" id="{66A4ADAD-4C0F-134A-0873-7036D4F5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6369" y="1734919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566361C-1D28-DCEF-E812-631661C8B54C}"/>
              </a:ext>
            </a:extLst>
          </p:cNvPr>
          <p:cNvSpPr/>
          <p:nvPr/>
        </p:nvSpPr>
        <p:spPr>
          <a:xfrm>
            <a:off x="2162432" y="3347413"/>
            <a:ext cx="543698" cy="85388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1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38EF2D-2BE0-255B-EB54-D794C32E8B45}"/>
              </a:ext>
            </a:extLst>
          </p:cNvPr>
          <p:cNvSpPr txBox="1"/>
          <p:nvPr/>
        </p:nvSpPr>
        <p:spPr>
          <a:xfrm>
            <a:off x="6389766" y="1648790"/>
            <a:ext cx="5111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Nœud auriculoventriculaire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0,08s</a:t>
            </a:r>
          </a:p>
        </p:txBody>
      </p:sp>
      <p:pic>
        <p:nvPicPr>
          <p:cNvPr id="8" name="Picture 2" descr="L'ECG">
            <a:extLst>
              <a:ext uri="{FF2B5EF4-FFF2-40B4-BE49-F238E27FC236}">
                <a16:creationId xmlns:a16="http://schemas.microsoft.com/office/drawing/2014/main" id="{66A4ADAD-4C0F-134A-0873-7036D4F5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369" y="1734919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566361C-1D28-DCEF-E812-631661C8B54C}"/>
              </a:ext>
            </a:extLst>
          </p:cNvPr>
          <p:cNvSpPr/>
          <p:nvPr/>
        </p:nvSpPr>
        <p:spPr>
          <a:xfrm>
            <a:off x="2557848" y="3429000"/>
            <a:ext cx="543698" cy="85388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EAB7FDC-C63B-7263-FA4E-454486E358A6}"/>
                  </a:ext>
                </a:extLst>
              </p:cNvPr>
              <p:cNvSpPr txBox="1"/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Lien cœur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ECG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EAB7FDC-C63B-7263-FA4E-454486E35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blipFill>
                <a:blip r:embed="rId4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5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1E56-62F9-A7B5-9F60-9DD8A8FEB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D9E93-0BA8-A097-E7ED-39AFB906C3F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électrocardiogramme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38EF2D-2BE0-255B-EB54-D794C32E8B45}"/>
              </a:ext>
            </a:extLst>
          </p:cNvPr>
          <p:cNvSpPr txBox="1"/>
          <p:nvPr/>
        </p:nvSpPr>
        <p:spPr>
          <a:xfrm>
            <a:off x="6096000" y="164879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 QRS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Nœud auriculoventriculaire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ventricules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Suivi par la contraction des ventricules peu après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0,12s</a:t>
            </a:r>
          </a:p>
        </p:txBody>
      </p:sp>
      <p:pic>
        <p:nvPicPr>
          <p:cNvPr id="8" name="Picture 2" descr="L'ECG">
            <a:extLst>
              <a:ext uri="{FF2B5EF4-FFF2-40B4-BE49-F238E27FC236}">
                <a16:creationId xmlns:a16="http://schemas.microsoft.com/office/drawing/2014/main" id="{66A4ADAD-4C0F-134A-0873-7036D4F5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369" y="1734919"/>
            <a:ext cx="4515867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566361C-1D28-DCEF-E812-631661C8B54C}"/>
              </a:ext>
            </a:extLst>
          </p:cNvPr>
          <p:cNvSpPr/>
          <p:nvPr/>
        </p:nvSpPr>
        <p:spPr>
          <a:xfrm>
            <a:off x="2879124" y="2042366"/>
            <a:ext cx="716692" cy="276441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44C935C-04A9-EFE9-8DB2-C6E22F9E5AA9}"/>
                  </a:ext>
                </a:extLst>
              </p:cNvPr>
              <p:cNvSpPr txBox="1"/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Lien cœur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↔</m:t>
                    </m:r>
                  </m:oMath>
                </a14:m>
                <a:r>
                  <a:rPr lang="fr-FR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ECG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44C935C-04A9-EFE9-8DB2-C6E22F9E5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50" y="1125570"/>
                <a:ext cx="4273550" cy="523220"/>
              </a:xfrm>
              <a:prstGeom prst="rect">
                <a:avLst/>
              </a:prstGeom>
              <a:blipFill>
                <a:blip r:embed="rId4"/>
                <a:stretch>
                  <a:fillRect l="-2959" t="-11905" b="-309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8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806</Words>
  <Application>Microsoft Macintosh PowerPoint</Application>
  <PresentationFormat>Grand écran</PresentationFormat>
  <Paragraphs>228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397</cp:revision>
  <dcterms:created xsi:type="dcterms:W3CDTF">2024-01-29T13:50:21Z</dcterms:created>
  <dcterms:modified xsi:type="dcterms:W3CDTF">2024-02-27T16:40:26Z</dcterms:modified>
</cp:coreProperties>
</file>