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81" r:id="rId3"/>
    <p:sldId id="278" r:id="rId4"/>
    <p:sldId id="287" r:id="rId5"/>
    <p:sldId id="282" r:id="rId6"/>
    <p:sldId id="283" r:id="rId7"/>
    <p:sldId id="285" r:id="rId8"/>
    <p:sldId id="286" r:id="rId9"/>
    <p:sldId id="284" r:id="rId10"/>
    <p:sldId id="288" r:id="rId11"/>
    <p:sldId id="289" r:id="rId12"/>
    <p:sldId id="291" r:id="rId13"/>
    <p:sldId id="290" r:id="rId14"/>
    <p:sldId id="293" r:id="rId15"/>
    <p:sldId id="292" r:id="rId16"/>
    <p:sldId id="294" r:id="rId17"/>
    <p:sldId id="296" r:id="rId18"/>
    <p:sldId id="29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373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4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0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973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50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1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55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3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0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9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27A4C-7D75-800E-97F5-DEDD2BFC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CE4840-CBAD-5179-BF31-DE24581E9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FA542B-DDAE-340C-3D24-D06B00EA6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548D2-6D31-F028-6A4F-53FBDBA02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4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4B67-98AF-410E-DED4-449E23C2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3BDBAC-FC25-957A-9389-2AC71A970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07D3B6-1F8B-F83D-43A8-0B66B1E3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CCFA7C-E06D-5CD4-92AF-3C57E8D83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2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27A4C-7D75-800E-97F5-DEDD2BFC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CE4840-CBAD-5179-BF31-DE24581E9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FA542B-DDAE-340C-3D24-D06B00EA6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548D2-6D31-F028-6A4F-53FBDBA02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1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A9FBC-A05C-34C2-480D-3B9076C5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93B803-B856-A07D-5412-B95A3010D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2FB1B0-EB38-6315-0786-9F54659A3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CFCA05-E240-1FC3-341B-F78C17A58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13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BFAD2-F342-6F2D-4A4F-3F069D3E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7369EE-0B1D-C752-7BA1-643B93F9E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996669-0FA5-F299-C3B7-E505CD740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Facteurs de risque : nutrition (graisse, sucre), sport, génétique, tabac, obésité, hypertension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65415A-C66C-05D5-E355-2E48FE0BF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0AFE-84E2-475B-E765-23C7DA90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2F589A-32C4-8AAF-36E3-FB3AA8026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58FE4C-B50E-1806-4E4E-1426E82A7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70AEE-0681-C875-F924-19D527041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9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1C5-4C78-0124-2261-50A7383E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52D348-020C-42C3-D586-7C7D74449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50EC6C-A039-2779-D247-832242238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4A323-EAB6-CB97-4FCB-16F2F3AC6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3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UPjnj_zC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wIGiPTSq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41 à 43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179295" y="986284"/>
            <a:ext cx="11618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cellule et chaque région du cœur a son propre rythme de battement.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6538B21E-381A-CDF4-DA5B-299A0831E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5" t="7075" r="32324" b="5493"/>
          <a:stretch/>
        </p:blipFill>
        <p:spPr>
          <a:xfrm>
            <a:off x="394446" y="2112545"/>
            <a:ext cx="2864088" cy="428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A1B782-B2AC-7982-A371-C13BF454B9C6}"/>
              </a:ext>
            </a:extLst>
          </p:cNvPr>
          <p:cNvSpPr txBox="1"/>
          <p:nvPr/>
        </p:nvSpPr>
        <p:spPr>
          <a:xfrm>
            <a:off x="3457790" y="2314575"/>
            <a:ext cx="233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~ 60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min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007A7F-4FFE-A4E9-E4A0-AC9DC14FFE96}"/>
              </a:ext>
            </a:extLst>
          </p:cNvPr>
          <p:cNvCxnSpPr>
            <a:cxnSpLocks/>
          </p:cNvCxnSpPr>
          <p:nvPr/>
        </p:nvCxnSpPr>
        <p:spPr>
          <a:xfrm flipH="1">
            <a:off x="2428875" y="2686050"/>
            <a:ext cx="1042988" cy="1100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745CEA9-BEE2-DB17-1F62-AE67C89887B2}"/>
              </a:ext>
            </a:extLst>
          </p:cNvPr>
          <p:cNvSpPr txBox="1"/>
          <p:nvPr/>
        </p:nvSpPr>
        <p:spPr>
          <a:xfrm>
            <a:off x="3441748" y="5284063"/>
            <a:ext cx="28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~ 20-40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min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B4B112-0AAE-FD14-6352-0091B718668D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5429250"/>
            <a:ext cx="728663" cy="270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C110F0-4431-83ED-8378-402EFF0CE9EF}"/>
              </a:ext>
            </a:extLst>
          </p:cNvPr>
          <p:cNvCxnSpPr>
            <a:cxnSpLocks/>
          </p:cNvCxnSpPr>
          <p:nvPr/>
        </p:nvCxnSpPr>
        <p:spPr>
          <a:xfrm flipH="1">
            <a:off x="1014413" y="2686050"/>
            <a:ext cx="2457450" cy="1343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97C04B0-EAF4-0D0B-159D-1BF91384403A}"/>
              </a:ext>
            </a:extLst>
          </p:cNvPr>
          <p:cNvCxnSpPr>
            <a:cxnSpLocks/>
          </p:cNvCxnSpPr>
          <p:nvPr/>
        </p:nvCxnSpPr>
        <p:spPr>
          <a:xfrm flipH="1" flipV="1">
            <a:off x="1800225" y="5557838"/>
            <a:ext cx="1671638" cy="141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19C4326-2FC9-452D-1DD7-4F2F21E84429}"/>
              </a:ext>
            </a:extLst>
          </p:cNvPr>
          <p:cNvSpPr txBox="1"/>
          <p:nvPr/>
        </p:nvSpPr>
        <p:spPr>
          <a:xfrm>
            <a:off x="6485812" y="2016473"/>
            <a:ext cx="5526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Désordre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Peu efficace</a:t>
            </a: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Comment les battements de toutes les zones du cœur peuvent – elles se synchroniser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Système nerveux autonome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Système cardionecteur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nerveux autonome (SNA)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5040683" y="1048315"/>
            <a:ext cx="70569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que le cœur puisse battre de façon autonome, il est également sous l’influence du système nerveux autonome (SNA) :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Nerf parasympathique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Freine le cœur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Nerf sympathique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Accélère le cœur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signaux chimiques et électriques envoyés par ces nerfs permettent de synchroniser les contractions cardiaques.</a:t>
            </a:r>
          </a:p>
          <a:p>
            <a:r>
              <a:rPr lang="fr-FR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(Détails plus tard)</a:t>
            </a:r>
          </a:p>
        </p:txBody>
      </p:sp>
      <p:pic>
        <p:nvPicPr>
          <p:cNvPr id="8" name="Image 7" descr="Une image contenant texte, dessin, diagramme&#10;&#10;Description générée automatiquement">
            <a:extLst>
              <a:ext uri="{FF2B5EF4-FFF2-40B4-BE49-F238E27FC236}">
                <a16:creationId xmlns:a16="http://schemas.microsoft.com/office/drawing/2014/main" id="{3A740D16-58AE-CAAD-355D-EDC200A3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" y="914400"/>
            <a:ext cx="4891929" cy="5562892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4F62B6-FE2B-28A6-9E75-5F98066E8FD1}"/>
              </a:ext>
            </a:extLst>
          </p:cNvPr>
          <p:cNvSpPr/>
          <p:nvPr/>
        </p:nvSpPr>
        <p:spPr>
          <a:xfrm>
            <a:off x="2986088" y="3429000"/>
            <a:ext cx="1914525" cy="3857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E858DC3-77E3-7EB3-D5E0-6D8D61554BC3}"/>
              </a:ext>
            </a:extLst>
          </p:cNvPr>
          <p:cNvSpPr/>
          <p:nvPr/>
        </p:nvSpPr>
        <p:spPr>
          <a:xfrm>
            <a:off x="2085975" y="5707854"/>
            <a:ext cx="1566862" cy="3857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285751" y="1068644"/>
            <a:ext cx="11687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rythme de base du cœur est donné par le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cardionecteur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 spécialisé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Croisement entre tissu musculaire et tissu nerveux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 transmis dans une seule direction : oreillettes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ventricules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6" y="2917630"/>
            <a:ext cx="5800724" cy="38110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A5926B5-433F-B9E8-3AB6-82E5F87310D7}"/>
              </a:ext>
            </a:extLst>
          </p:cNvPr>
          <p:cNvGrpSpPr/>
          <p:nvPr/>
        </p:nvGrpSpPr>
        <p:grpSpPr>
          <a:xfrm>
            <a:off x="5000625" y="4071938"/>
            <a:ext cx="4999595" cy="1717418"/>
            <a:chOff x="5000625" y="4071938"/>
            <a:chExt cx="4999595" cy="1717418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25EC2115-392E-549E-69AA-8D0F6E59AF07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5" y="4071938"/>
              <a:ext cx="1471613" cy="17174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D62F537-CA94-2661-16FB-EB2B07A49B8F}"/>
                </a:ext>
              </a:extLst>
            </p:cNvPr>
            <p:cNvSpPr txBox="1"/>
            <p:nvPr/>
          </p:nvSpPr>
          <p:spPr>
            <a:xfrm>
              <a:off x="5989699" y="4452657"/>
              <a:ext cx="4010521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Transmission du rythme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7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0" y="914400"/>
            <a:ext cx="4171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cardionecteur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Nœud sinusal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Amas de myocytes dans l’oreillette D (base de veine cave sup.)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 le rythme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(~60-80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min)</a:t>
            </a: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804" y="1288850"/>
            <a:ext cx="7883196" cy="5179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34C0F4-32A7-10B4-621B-FE4A60C1DFC4}"/>
              </a:ext>
            </a:extLst>
          </p:cNvPr>
          <p:cNvSpPr/>
          <p:nvPr/>
        </p:nvSpPr>
        <p:spPr>
          <a:xfrm>
            <a:off x="4529138" y="2427590"/>
            <a:ext cx="1714500" cy="55849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924C89-FE8D-6214-CD71-ABB3F783C16D}"/>
              </a:ext>
            </a:extLst>
          </p:cNvPr>
          <p:cNvSpPr txBox="1"/>
          <p:nvPr/>
        </p:nvSpPr>
        <p:spPr>
          <a:xfrm>
            <a:off x="164306" y="6206458"/>
            <a:ext cx="493633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des oreillettes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EA6C627-7AEE-4F50-21C6-7922942F8305}"/>
              </a:ext>
            </a:extLst>
          </p:cNvPr>
          <p:cNvSpPr/>
          <p:nvPr/>
        </p:nvSpPr>
        <p:spPr>
          <a:xfrm>
            <a:off x="6380492" y="2706839"/>
            <a:ext cx="3165803" cy="9999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93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0" y="1064357"/>
            <a:ext cx="411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cardionecteur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Nœud auriculoventriculaire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Amas de myocytes entre les oreilles et les ventricules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Rallentit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courant avant de l’envoyer vers les ventricules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(synchronisation)</a:t>
            </a: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804" y="1288850"/>
            <a:ext cx="7883196" cy="5179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34C0F4-32A7-10B4-621B-FE4A60C1DFC4}"/>
              </a:ext>
            </a:extLst>
          </p:cNvPr>
          <p:cNvSpPr/>
          <p:nvPr/>
        </p:nvSpPr>
        <p:spPr>
          <a:xfrm>
            <a:off x="4486275" y="3149751"/>
            <a:ext cx="1714500" cy="55849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0" y="1064357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cardionecteur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Faisceau auriculoventriculaire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septum interventriculaire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 en 2 branches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Faisceau de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804" y="1288850"/>
            <a:ext cx="7883196" cy="5179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34C0F4-32A7-10B4-621B-FE4A60C1DFC4}"/>
              </a:ext>
            </a:extLst>
          </p:cNvPr>
          <p:cNvSpPr/>
          <p:nvPr/>
        </p:nvSpPr>
        <p:spPr>
          <a:xfrm>
            <a:off x="9858374" y="3721251"/>
            <a:ext cx="1857375" cy="55849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3E96AC3-D819-CC08-6F1D-C052410CB154}"/>
              </a:ext>
            </a:extLst>
          </p:cNvPr>
          <p:cNvSpPr/>
          <p:nvPr/>
        </p:nvSpPr>
        <p:spPr>
          <a:xfrm>
            <a:off x="4510087" y="4279749"/>
            <a:ext cx="1857375" cy="67801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0" y="1064357"/>
            <a:ext cx="411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cardionecteur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Myofibres de Purkinje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ventricules droite et gauche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des ventricules (apex vers le haut)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Faisceau de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804" y="1288850"/>
            <a:ext cx="7883196" cy="5179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34C0F4-32A7-10B4-621B-FE4A60C1DFC4}"/>
              </a:ext>
            </a:extLst>
          </p:cNvPr>
          <p:cNvSpPr/>
          <p:nvPr/>
        </p:nvSpPr>
        <p:spPr>
          <a:xfrm>
            <a:off x="9858374" y="4449914"/>
            <a:ext cx="2062164" cy="55849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3E96AC3-D819-CC08-6F1D-C052410CB154}"/>
              </a:ext>
            </a:extLst>
          </p:cNvPr>
          <p:cNvSpPr/>
          <p:nvPr/>
        </p:nvSpPr>
        <p:spPr>
          <a:xfrm>
            <a:off x="4495799" y="4905424"/>
            <a:ext cx="2062164" cy="67801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0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114300" y="957262"/>
            <a:ext cx="5927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Nœud sinusal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</a:t>
            </a:r>
          </a:p>
          <a:p>
            <a:r>
              <a:rPr lang="fr-FR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Contraction des oreillettes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Nœud auriculoventriculaire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oreillettes &amp; ventricules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Ralentir, synchroniser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Faisceau auriculoventriculaire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Myofibres de Purkinje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</a:p>
          <a:p>
            <a:r>
              <a:rPr lang="fr-FR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Contraction des ventricules</a:t>
            </a: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897" y="1860350"/>
            <a:ext cx="6149803" cy="4040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6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323850" y="1228725"/>
            <a:ext cx="1154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courant électrique qui parcourt le cœur peut être détecté par un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électrocardiogramme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4CDAF5-DE2A-5A71-D3D8-5F83FF0BB649}"/>
              </a:ext>
            </a:extLst>
          </p:cNvPr>
          <p:cNvSpPr txBox="1"/>
          <p:nvPr/>
        </p:nvSpPr>
        <p:spPr>
          <a:xfrm>
            <a:off x="1313025" y="2443282"/>
            <a:ext cx="9345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Vidéo 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www.youtube.com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watch?v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=OtUPjnj_zC4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9B26DB3-C9DF-E5A1-AE35-86E5DE77B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746" y="3226952"/>
            <a:ext cx="5060507" cy="3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EF0A-A5DC-B5D5-26B9-FF2040CF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73F54-0780-FDFE-4F9C-C0B3EB77CB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rappels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66699E-FDF4-5172-E9DC-79811E80BA0D}"/>
              </a:ext>
            </a:extLst>
          </p:cNvPr>
          <p:cNvSpPr txBox="1"/>
          <p:nvPr/>
        </p:nvSpPr>
        <p:spPr>
          <a:xfrm>
            <a:off x="352425" y="1122928"/>
            <a:ext cx="11487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2 circulations sanguines qui partent du cœur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systémique (grande circulation)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pulmonaire (petite circulation)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Nomme dans l’ordre les différentes structures anatomiques que les globules rouges traversent dans chaque circulation (du cœur jusqu’au cœur)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B822AE-B0FD-4A5D-4D39-8DAAE0CA6F07}"/>
              </a:ext>
            </a:extLst>
          </p:cNvPr>
          <p:cNvSpPr txBox="1"/>
          <p:nvPr/>
        </p:nvSpPr>
        <p:spPr>
          <a:xfrm>
            <a:off x="352425" y="3526512"/>
            <a:ext cx="46346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pulmonaire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 (artère) pulmonaire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Capillaires (sur alvéoles)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Veines pulmonaires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68996-9400-3B76-4795-4CABB018EE19}"/>
              </a:ext>
            </a:extLst>
          </p:cNvPr>
          <p:cNvSpPr txBox="1"/>
          <p:nvPr/>
        </p:nvSpPr>
        <p:spPr>
          <a:xfrm>
            <a:off x="5401358" y="3526512"/>
            <a:ext cx="62279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systémique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Capillaires (dans les tissus)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Veines caves supérieure et inférieure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502CBD-42A9-A7E6-D164-A65EB2937A98}"/>
              </a:ext>
            </a:extLst>
          </p:cNvPr>
          <p:cNvSpPr txBox="1"/>
          <p:nvPr/>
        </p:nvSpPr>
        <p:spPr>
          <a:xfrm>
            <a:off x="352425" y="6057096"/>
            <a:ext cx="1148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rôle de chaque circulation ?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 des élèves</a:t>
            </a:r>
          </a:p>
        </p:txBody>
      </p:sp>
    </p:spTree>
    <p:extLst>
      <p:ext uri="{BB962C8B-B14F-4D97-AF65-F5344CB8AC3E}">
        <p14:creationId xmlns:p14="http://schemas.microsoft.com/office/powerpoint/2010/main" val="7246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8DCB-3AB5-6CD9-0CA1-0275D137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F1DC0-DAFC-71C7-ABBD-2407424D1D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ouverture des valves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96F29-4571-0472-4D6D-5310F358D46E}"/>
              </a:ext>
            </a:extLst>
          </p:cNvPr>
          <p:cNvSpPr txBox="1"/>
          <p:nvPr/>
        </p:nvSpPr>
        <p:spPr>
          <a:xfrm>
            <a:off x="2140578" y="1535013"/>
            <a:ext cx="791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 : la circulation du sang dans le cœur, animation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9070821-3CE2-8A41-EBC5-AEA5EF99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01" y="2160865"/>
            <a:ext cx="5065395" cy="34225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6358F4-A06F-24E1-E7E6-B4AFBC95DE1A}"/>
              </a:ext>
            </a:extLst>
          </p:cNvPr>
          <p:cNvSpPr txBox="1"/>
          <p:nvPr/>
        </p:nvSpPr>
        <p:spPr>
          <a:xfrm>
            <a:off x="1498600" y="5950816"/>
            <a:ext cx="1069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/ fermeture automatique via la pression.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EF0A-A5DC-B5D5-26B9-FF2040CF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73F54-0780-FDFE-4F9C-C0B3EB77CB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circulation coronarienne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66699E-FDF4-5172-E9DC-79811E80BA0D}"/>
              </a:ext>
            </a:extLst>
          </p:cNvPr>
          <p:cNvSpPr txBox="1"/>
          <p:nvPr/>
        </p:nvSpPr>
        <p:spPr>
          <a:xfrm>
            <a:off x="352425" y="1087338"/>
            <a:ext cx="11487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a besoin d’être vascularisé. Pourquoi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60-80 battements par minute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100’000 battements par jour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Respiration cellulaire : O</a:t>
            </a:r>
            <a:r>
              <a:rPr lang="fr-FR" sz="2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glucose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énergie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(+ H</a:t>
            </a:r>
            <a:r>
              <a:rPr lang="fr-FR" sz="2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Nécessité constante d’énergie !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rempli de sang. Pourquoi cela ne suffit pas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n’est pas (peu) alimenté par le sang qui se trouve dans ses cavités (vitesse de déplacement, épaisseur de la paroi)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 cœur a besoin d’artères =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artères coronaires</a:t>
            </a:r>
          </a:p>
        </p:txBody>
      </p:sp>
    </p:spTree>
    <p:extLst>
      <p:ext uri="{BB962C8B-B14F-4D97-AF65-F5344CB8AC3E}">
        <p14:creationId xmlns:p14="http://schemas.microsoft.com/office/powerpoint/2010/main" val="30249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3297-F9CA-0444-592A-404B9F8D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383F4-6E25-A137-C9D3-291D128EEF4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circulation coronarienne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03B20D-6BC0-527A-AF8A-1DBCCBF86608}"/>
              </a:ext>
            </a:extLst>
          </p:cNvPr>
          <p:cNvSpPr txBox="1"/>
          <p:nvPr/>
        </p:nvSpPr>
        <p:spPr>
          <a:xfrm>
            <a:off x="6388100" y="1088555"/>
            <a:ext cx="45751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Artères coronaires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À la base de l’aorte, à la sortie du ventricule gauche.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Forment une « couronne » autour du cœur, à la jonction entre les ventricules et les oreillettes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Maladie ?</a:t>
            </a:r>
          </a:p>
        </p:txBody>
      </p:sp>
      <p:pic>
        <p:nvPicPr>
          <p:cNvPr id="5" name="Image 4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C037E095-6079-3066-BBE7-082B34D61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5" t="7075" r="32324" b="5493"/>
          <a:stretch/>
        </p:blipFill>
        <p:spPr>
          <a:xfrm>
            <a:off x="1787525" y="1060777"/>
            <a:ext cx="1982707" cy="2964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23A0A8-112B-AC60-E295-357F8E0B4CFE}"/>
              </a:ext>
            </a:extLst>
          </p:cNvPr>
          <p:cNvSpPr txBox="1"/>
          <p:nvPr/>
        </p:nvSpPr>
        <p:spPr>
          <a:xfrm>
            <a:off x="4050466" y="2124054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coronaire gauche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E0EC2-1B6E-0752-A164-DB0D5D888F23}"/>
              </a:ext>
            </a:extLst>
          </p:cNvPr>
          <p:cNvSpPr txBox="1"/>
          <p:nvPr/>
        </p:nvSpPr>
        <p:spPr>
          <a:xfrm>
            <a:off x="63500" y="2228671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 coronaire gauche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AB7A84-7A62-56ED-5A03-5E25059E371A}"/>
              </a:ext>
            </a:extLst>
          </p:cNvPr>
          <p:cNvSpPr txBox="1"/>
          <p:nvPr/>
        </p:nvSpPr>
        <p:spPr>
          <a:xfrm>
            <a:off x="532917" y="1492042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81464B-7592-562B-D15E-F7511A973FA0}"/>
              </a:ext>
            </a:extLst>
          </p:cNvPr>
          <p:cNvSpPr txBox="1"/>
          <p:nvPr/>
        </p:nvSpPr>
        <p:spPr>
          <a:xfrm>
            <a:off x="203200" y="977299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FACE</a:t>
            </a:r>
            <a:endParaRPr lang="fr-FR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E6A41E0-3A17-02C5-4111-EFA28C32C035}"/>
              </a:ext>
            </a:extLst>
          </p:cNvPr>
          <p:cNvCxnSpPr>
            <a:cxnSpLocks/>
          </p:cNvCxnSpPr>
          <p:nvPr/>
        </p:nvCxnSpPr>
        <p:spPr>
          <a:xfrm>
            <a:off x="1193800" y="2580553"/>
            <a:ext cx="1168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B3700A3-BF77-C6AF-18CA-915D943638F7}"/>
              </a:ext>
            </a:extLst>
          </p:cNvPr>
          <p:cNvCxnSpPr>
            <a:cxnSpLocks/>
          </p:cNvCxnSpPr>
          <p:nvPr/>
        </p:nvCxnSpPr>
        <p:spPr>
          <a:xfrm flipH="1">
            <a:off x="3102904" y="2517774"/>
            <a:ext cx="9475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0A410C2-0EEC-1AD5-16BB-F23391E3FD1A}"/>
              </a:ext>
            </a:extLst>
          </p:cNvPr>
          <p:cNvCxnSpPr>
            <a:cxnSpLocks/>
          </p:cNvCxnSpPr>
          <p:nvPr/>
        </p:nvCxnSpPr>
        <p:spPr>
          <a:xfrm flipV="1">
            <a:off x="1394929" y="1681833"/>
            <a:ext cx="1209492" cy="4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DE321BB-AB88-26C2-DE41-6EFC2AF6BC19}"/>
              </a:ext>
            </a:extLst>
          </p:cNvPr>
          <p:cNvGrpSpPr/>
          <p:nvPr/>
        </p:nvGrpSpPr>
        <p:grpSpPr>
          <a:xfrm>
            <a:off x="203199" y="3881557"/>
            <a:ext cx="5419374" cy="2890717"/>
            <a:chOff x="203199" y="3881557"/>
            <a:chExt cx="5419374" cy="289071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032A118-CD42-D508-CEEA-943B9BAF8CA1}"/>
                </a:ext>
              </a:extLst>
            </p:cNvPr>
            <p:cNvSpPr txBox="1"/>
            <p:nvPr/>
          </p:nvSpPr>
          <p:spPr>
            <a:xfrm>
              <a:off x="423308" y="4603193"/>
              <a:ext cx="1724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Aorte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ECFFE3D-C6D9-9895-AA58-6F1E351E56D7}"/>
                </a:ext>
              </a:extLst>
            </p:cNvPr>
            <p:cNvGrpSpPr/>
            <p:nvPr/>
          </p:nvGrpSpPr>
          <p:grpSpPr>
            <a:xfrm>
              <a:off x="1394930" y="4171949"/>
              <a:ext cx="3723170" cy="2600325"/>
              <a:chOff x="1394930" y="4171949"/>
              <a:chExt cx="3723170" cy="2600325"/>
            </a:xfrm>
          </p:grpSpPr>
          <p:pic>
            <p:nvPicPr>
              <p:cNvPr id="7" name="Image 6" descr="Une image contenant clipart, texte, dessin humoristique, illustration&#10;&#10;Description générée automatiquement">
                <a:extLst>
                  <a:ext uri="{FF2B5EF4-FFF2-40B4-BE49-F238E27FC236}">
                    <a16:creationId xmlns:a16="http://schemas.microsoft.com/office/drawing/2014/main" id="{5355E847-F74D-CABE-191D-E502B5F93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4930" y="4171949"/>
                <a:ext cx="3517548" cy="2600325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5B0A53-620F-6719-D20A-64EFB3B1B35A}"/>
                  </a:ext>
                </a:extLst>
              </p:cNvPr>
              <p:cNvSpPr/>
              <p:nvPr/>
            </p:nvSpPr>
            <p:spPr>
              <a:xfrm>
                <a:off x="3644900" y="4343222"/>
                <a:ext cx="1473200" cy="3049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4EAD387-BE54-1968-B8DE-E2E4896AC99D}"/>
                  </a:ext>
                </a:extLst>
              </p:cNvPr>
              <p:cNvSpPr/>
              <p:nvPr/>
            </p:nvSpPr>
            <p:spPr>
              <a:xfrm>
                <a:off x="1600197" y="4225027"/>
                <a:ext cx="585235" cy="3049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5EE4051-1D27-0D5D-2BD6-F87CE2A4693F}"/>
                </a:ext>
              </a:extLst>
            </p:cNvPr>
            <p:cNvSpPr txBox="1"/>
            <p:nvPr/>
          </p:nvSpPr>
          <p:spPr>
            <a:xfrm>
              <a:off x="228599" y="5472111"/>
              <a:ext cx="17240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Artère coronaire gauche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4C219B6-53AE-D2C4-B12C-AA5C53FCCE00}"/>
                </a:ext>
              </a:extLst>
            </p:cNvPr>
            <p:cNvSpPr txBox="1"/>
            <p:nvPr/>
          </p:nvSpPr>
          <p:spPr>
            <a:xfrm>
              <a:off x="3898548" y="5270500"/>
              <a:ext cx="17240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Artère coronaire droite</a:t>
              </a:r>
              <a:endPara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7635B8C0-F489-481C-4EAE-ABA8A766FE0E}"/>
                </a:ext>
              </a:extLst>
            </p:cNvPr>
            <p:cNvCxnSpPr>
              <a:cxnSpLocks/>
            </p:cNvCxnSpPr>
            <p:nvPr/>
          </p:nvCxnSpPr>
          <p:spPr>
            <a:xfrm>
              <a:off x="1347232" y="4834025"/>
              <a:ext cx="1431646" cy="1062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6E0D651F-D733-4F46-F4E6-020A62235572}"/>
                </a:ext>
              </a:extLst>
            </p:cNvPr>
            <p:cNvCxnSpPr>
              <a:cxnSpLocks/>
            </p:cNvCxnSpPr>
            <p:nvPr/>
          </p:nvCxnSpPr>
          <p:spPr>
            <a:xfrm>
              <a:off x="1344129" y="5724227"/>
              <a:ext cx="119193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036E47A2-454B-FAC5-ACD0-2324A9B6A0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3704" y="5407173"/>
              <a:ext cx="744844" cy="1554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AE3C803-29E2-5EFD-519D-B444CDECC3CF}"/>
                </a:ext>
              </a:extLst>
            </p:cNvPr>
            <p:cNvSpPr txBox="1"/>
            <p:nvPr/>
          </p:nvSpPr>
          <p:spPr>
            <a:xfrm>
              <a:off x="203199" y="3881557"/>
              <a:ext cx="1724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DOS</a:t>
              </a:r>
              <a:endParaRPr lang="fr-F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8DA6-79FD-2A4B-CAC6-BC4C2F8EA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9A5383-54E5-3AAD-DCD4-8C999FF2268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infarctus du myocarde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748C0C9-0457-E46D-3E7C-EDEACE7E5E5C}"/>
                  </a:ext>
                </a:extLst>
              </p:cNvPr>
              <p:cNvSpPr txBox="1"/>
              <p:nvPr/>
            </p:nvSpPr>
            <p:spPr>
              <a:xfrm>
                <a:off x="7003999" y="2019050"/>
                <a:ext cx="45751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Infarctus du myocarde</a:t>
                </a:r>
              </a:p>
              <a:p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Artère coronaire (partiellement) bouchée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</a:t>
                </a:r>
                <a:r>
                  <a:rPr lang="fr-FR" sz="28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↓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Mort des cellules cardiaques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748C0C9-0457-E46D-3E7C-EDEACE7E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99" y="2019050"/>
                <a:ext cx="4575174" cy="4401205"/>
              </a:xfrm>
              <a:prstGeom prst="rect">
                <a:avLst/>
              </a:prstGeom>
              <a:blipFill>
                <a:blip r:embed="rId3"/>
                <a:stretch>
                  <a:fillRect l="-2770" t="-1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e 43">
            <a:extLst>
              <a:ext uri="{FF2B5EF4-FFF2-40B4-BE49-F238E27FC236}">
                <a16:creationId xmlns:a16="http://schemas.microsoft.com/office/drawing/2014/main" id="{6F3CCD19-A6E1-7531-8997-C60EB9518A55}"/>
              </a:ext>
            </a:extLst>
          </p:cNvPr>
          <p:cNvGrpSpPr/>
          <p:nvPr/>
        </p:nvGrpSpPr>
        <p:grpSpPr>
          <a:xfrm>
            <a:off x="131430" y="2219036"/>
            <a:ext cx="6489532" cy="3175899"/>
            <a:chOff x="149360" y="1501863"/>
            <a:chExt cx="6489532" cy="3175899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27E5891D-4299-076D-13D2-9581B456A3DE}"/>
                </a:ext>
              </a:extLst>
            </p:cNvPr>
            <p:cNvGrpSpPr/>
            <p:nvPr/>
          </p:nvGrpSpPr>
          <p:grpSpPr>
            <a:xfrm>
              <a:off x="149360" y="1501863"/>
              <a:ext cx="6489532" cy="3175899"/>
              <a:chOff x="149360" y="1501863"/>
              <a:chExt cx="6489532" cy="3175899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FB8EFE4-9BF4-B0BF-19F2-5E6101D3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827" y="1501863"/>
                <a:ext cx="6026065" cy="3175899"/>
              </a:xfrm>
              <a:prstGeom prst="rect">
                <a:avLst/>
              </a:prstGeom>
            </p:spPr>
          </p:pic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0CABF91D-23E3-214E-CC38-48E41844A690}"/>
                  </a:ext>
                </a:extLst>
              </p:cNvPr>
              <p:cNvGrpSpPr/>
              <p:nvPr/>
            </p:nvGrpSpPr>
            <p:grpSpPr>
              <a:xfrm>
                <a:off x="149360" y="2844870"/>
                <a:ext cx="2585748" cy="646331"/>
                <a:chOff x="-167616" y="1860261"/>
                <a:chExt cx="2585748" cy="646331"/>
              </a:xfrm>
            </p:grpSpPr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4A05EC75-A175-F615-551C-096E3585FA5E}"/>
                    </a:ext>
                  </a:extLst>
                </p:cNvPr>
                <p:cNvSpPr txBox="1"/>
                <p:nvPr/>
              </p:nvSpPr>
              <p:spPr>
                <a:xfrm>
                  <a:off x="-167616" y="1860261"/>
                  <a:ext cx="1296328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Artères coronaires</a:t>
                  </a:r>
                  <a:endPara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endParaRPr>
                </a:p>
              </p:txBody>
            </p:sp>
            <p:cxnSp>
              <p:nvCxnSpPr>
                <p:cNvPr id="22" name="Connecteur droit avec flèche 21">
                  <a:extLst>
                    <a:ext uri="{FF2B5EF4-FFF2-40B4-BE49-F238E27FC236}">
                      <a16:creationId xmlns:a16="http://schemas.microsoft.com/office/drawing/2014/main" id="{A0BE0CC1-8C3D-66E3-A392-D9854205D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8862" y="1920432"/>
                  <a:ext cx="1359270" cy="27630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6DB91F67-3FE0-5A21-12A5-EF8BB7DE3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3787" y="3273901"/>
                <a:ext cx="565368" cy="15509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52A56E-B9AE-2595-FC3A-B8F8E7C0B8DA}"/>
                </a:ext>
              </a:extLst>
            </p:cNvPr>
            <p:cNvSpPr/>
            <p:nvPr/>
          </p:nvSpPr>
          <p:spPr>
            <a:xfrm>
              <a:off x="3281718" y="3953082"/>
              <a:ext cx="1128918" cy="685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8A252D-3845-1FEE-A682-4CC85A4C17DF}"/>
                </a:ext>
              </a:extLst>
            </p:cNvPr>
            <p:cNvSpPr/>
            <p:nvPr/>
          </p:nvSpPr>
          <p:spPr>
            <a:xfrm>
              <a:off x="4294372" y="3949324"/>
              <a:ext cx="2335278" cy="724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(partiellement) obstrué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2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D464C-545D-6BD9-F73E-160BDA75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29059-171B-43B8-8A5B-FE5DD98EA2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16F0D3-A652-C6A5-5FD8-5946A0C5BEBE}"/>
              </a:ext>
            </a:extLst>
          </p:cNvPr>
          <p:cNvSpPr txBox="1"/>
          <p:nvPr/>
        </p:nvSpPr>
        <p:spPr>
          <a:xfrm>
            <a:off x="394446" y="1158438"/>
            <a:ext cx="11618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contractions du cœur par jour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Hypothèses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70 battements / 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-10 battements / minute la nuit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8h de nuit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Combien de contractions du cœur par année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Et dans une vie (~ 80 ans)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327A865-D91C-5E16-804F-8D91286273A9}"/>
              </a:ext>
            </a:extLst>
          </p:cNvPr>
          <p:cNvGrpSpPr/>
          <p:nvPr/>
        </p:nvGrpSpPr>
        <p:grpSpPr>
          <a:xfrm>
            <a:off x="6096000" y="2097741"/>
            <a:ext cx="4686236" cy="1703294"/>
            <a:chOff x="6096000" y="2097741"/>
            <a:chExt cx="4686236" cy="1703294"/>
          </a:xfrm>
        </p:grpSpPr>
        <p:sp>
          <p:nvSpPr>
            <p:cNvPr id="2" name="Accolade fermante 1">
              <a:extLst>
                <a:ext uri="{FF2B5EF4-FFF2-40B4-BE49-F238E27FC236}">
                  <a16:creationId xmlns:a16="http://schemas.microsoft.com/office/drawing/2014/main" id="{BD146545-76DE-6895-65BA-AD39010CCEDF}"/>
                </a:ext>
              </a:extLst>
            </p:cNvPr>
            <p:cNvSpPr/>
            <p:nvPr/>
          </p:nvSpPr>
          <p:spPr>
            <a:xfrm>
              <a:off x="6096000" y="2097741"/>
              <a:ext cx="304800" cy="1703294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454D495-F8AE-F6B3-1D74-5B5D215CE644}"/>
                </a:ext>
              </a:extLst>
            </p:cNvPr>
            <p:cNvSpPr txBox="1"/>
            <p:nvPr/>
          </p:nvSpPr>
          <p:spPr>
            <a:xfrm>
              <a:off x="6795247" y="2657000"/>
              <a:ext cx="39869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96’000 battements / j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880FED3-3150-EA40-FEE9-B680C0F0CE27}"/>
              </a:ext>
            </a:extLst>
          </p:cNvPr>
          <p:cNvSpPr txBox="1"/>
          <p:nvPr/>
        </p:nvSpPr>
        <p:spPr>
          <a:xfrm>
            <a:off x="8209417" y="4584412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35’040’000 / 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77B2DD-E098-44CA-619D-5009C311D36E}"/>
              </a:ext>
            </a:extLst>
          </p:cNvPr>
          <p:cNvSpPr txBox="1"/>
          <p:nvPr/>
        </p:nvSpPr>
        <p:spPr>
          <a:xfrm>
            <a:off x="5654476" y="5407174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2’803’200’000 / vie</a:t>
            </a:r>
          </a:p>
        </p:txBody>
      </p:sp>
    </p:spTree>
    <p:extLst>
      <p:ext uri="{BB962C8B-B14F-4D97-AF65-F5344CB8AC3E}">
        <p14:creationId xmlns:p14="http://schemas.microsoft.com/office/powerpoint/2010/main" val="34855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E8F2B-F35E-DEBB-B9E4-FE3F0E2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A9423-A5C9-80A2-8F3A-D50B3E566E6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288046-1EE2-ED2B-D7E9-A446580E96DF}"/>
              </a:ext>
            </a:extLst>
          </p:cNvPr>
          <p:cNvSpPr txBox="1"/>
          <p:nvPr/>
        </p:nvSpPr>
        <p:spPr>
          <a:xfrm>
            <a:off x="394446" y="1158438"/>
            <a:ext cx="11618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quantité de sang est pompé chaque jour par le cœur ?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Hypothèses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100’000 battements / jour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80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mL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sang éjectés par battement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Sachant qu’un humain possède ~ 5 L de sang dans son corps 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194D020-7A23-4594-7A1E-A6C91C099521}"/>
              </a:ext>
            </a:extLst>
          </p:cNvPr>
          <p:cNvGrpSpPr/>
          <p:nvPr/>
        </p:nvGrpSpPr>
        <p:grpSpPr>
          <a:xfrm>
            <a:off x="7198889" y="1907452"/>
            <a:ext cx="3631352" cy="1703294"/>
            <a:chOff x="6096000" y="2097741"/>
            <a:chExt cx="3631352" cy="1703294"/>
          </a:xfrm>
        </p:grpSpPr>
        <p:sp>
          <p:nvSpPr>
            <p:cNvPr id="2" name="Accolade fermante 1">
              <a:extLst>
                <a:ext uri="{FF2B5EF4-FFF2-40B4-BE49-F238E27FC236}">
                  <a16:creationId xmlns:a16="http://schemas.microsoft.com/office/drawing/2014/main" id="{9B7078DC-A85A-8888-77BC-8203350FA09A}"/>
                </a:ext>
              </a:extLst>
            </p:cNvPr>
            <p:cNvSpPr/>
            <p:nvPr/>
          </p:nvSpPr>
          <p:spPr>
            <a:xfrm>
              <a:off x="6096000" y="2097741"/>
              <a:ext cx="304800" cy="1703294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0EEED87-079C-2D13-D1BE-576C46EE5123}"/>
                </a:ext>
              </a:extLst>
            </p:cNvPr>
            <p:cNvSpPr txBox="1"/>
            <p:nvPr/>
          </p:nvSpPr>
          <p:spPr>
            <a:xfrm>
              <a:off x="6400800" y="2657000"/>
              <a:ext cx="33265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8’000 Litres / jour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C87FDC0-A630-F8F9-A1A7-81DBA08B39F4}"/>
              </a:ext>
            </a:extLst>
          </p:cNvPr>
          <p:cNvSpPr txBox="1"/>
          <p:nvPr/>
        </p:nvSpPr>
        <p:spPr>
          <a:xfrm>
            <a:off x="118241" y="4919019"/>
            <a:ext cx="11955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quantité de sang du corps passe 1’600x par jour dans le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394446" y="1158438"/>
            <a:ext cx="116182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sont les principales cellules qui composent le cœur ?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musculaires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cardiaques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muscle lisse, ni muscle squelettique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 pas besoin de nerf pour se contracter !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 cellules musculaires cardiaques se contractent de façon spontanée, chacune avec son rythme</a:t>
            </a: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Vidéo :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https://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www.youtube.com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/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watch?v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=STwIGiPTSq8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5" name="Image 4" descr="Une image contenant capture d’écran, texte, film radiographique&#10;&#10;Description générée automatiquement">
            <a:extLst>
              <a:ext uri="{FF2B5EF4-FFF2-40B4-BE49-F238E27FC236}">
                <a16:creationId xmlns:a16="http://schemas.microsoft.com/office/drawing/2014/main" id="{0CA7AAEF-B4CD-F3A7-7A00-4B4A47B2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262" y="4392955"/>
            <a:ext cx="2888516" cy="2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850</Words>
  <Application>Microsoft Macintosh PowerPoint</Application>
  <PresentationFormat>Grand écran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335</cp:revision>
  <dcterms:created xsi:type="dcterms:W3CDTF">2024-01-29T13:50:21Z</dcterms:created>
  <dcterms:modified xsi:type="dcterms:W3CDTF">2024-02-20T15:05:28Z</dcterms:modified>
</cp:coreProperties>
</file>