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292" r:id="rId3"/>
    <p:sldId id="257" r:id="rId4"/>
    <p:sldId id="297" r:id="rId5"/>
    <p:sldId id="294" r:id="rId6"/>
    <p:sldId id="256" r:id="rId7"/>
    <p:sldId id="259" r:id="rId8"/>
    <p:sldId id="302" r:id="rId9"/>
    <p:sldId id="295" r:id="rId10"/>
    <p:sldId id="296" r:id="rId11"/>
    <p:sldId id="310" r:id="rId12"/>
    <p:sldId id="262" r:id="rId13"/>
    <p:sldId id="299" r:id="rId14"/>
    <p:sldId id="298" r:id="rId15"/>
    <p:sldId id="300" r:id="rId16"/>
    <p:sldId id="301" r:id="rId17"/>
    <p:sldId id="271" r:id="rId18"/>
    <p:sldId id="274" r:id="rId19"/>
    <p:sldId id="275" r:id="rId20"/>
    <p:sldId id="276" r:id="rId21"/>
    <p:sldId id="303" r:id="rId22"/>
    <p:sldId id="278" r:id="rId23"/>
    <p:sldId id="304" r:id="rId24"/>
    <p:sldId id="305" r:id="rId25"/>
    <p:sldId id="307" r:id="rId26"/>
    <p:sldId id="306" r:id="rId27"/>
    <p:sldId id="283" r:id="rId28"/>
    <p:sldId id="308" r:id="rId29"/>
    <p:sldId id="284" r:id="rId30"/>
    <p:sldId id="285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DEC8B8-1C88-4CBB-9C24-0F117F626D97}" type="datetimeFigureOut">
              <a:rPr lang="fr-FR" smtClean="0"/>
              <a:pPr/>
              <a:t>10/11/2015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050867A-1B3A-44EF-9C44-AE91559D27B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94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FF83-8364-4D65-9F4E-9A405A949B84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6FED-4B27-46A6-A21F-C297F518014B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25AA-D6EF-4F2B-B83B-AED965088FCA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9B6-0CB1-42C9-BC5C-54670EE7418C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7F4D-57C6-4BA9-8508-99C8CB4084EF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81C3-BC64-4DFA-953A-FA3CC3F76D05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83C5-BE86-451F-A5FF-718C6BC8413A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5FA5-3EB5-437E-854C-3FA659DD0908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513-F95C-48C8-B9A0-A39963914962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1E87-AD18-4D9F-8787-EAD0EBD83304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03D-4C6A-4D8B-B27D-EA0E6693FB3D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7EB4-3598-4142-B045-504510A3FDF8}" type="datetime1">
              <a:rPr lang="fr-FR" smtClean="0"/>
              <a:pPr/>
              <a:t>10/11/2015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D73F-B7C3-46C0-81E6-E11260C76168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2935774"/>
            <a:ext cx="8229600" cy="1573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8000" b="1" dirty="0" smtClean="0">
                <a:latin typeface="Ravie" pitchFamily="82" charset="0"/>
                <a:cs typeface="Times New Roman" pitchFamily="18" charset="0"/>
              </a:rPr>
              <a:t>Les tissus</a:t>
            </a:r>
            <a:endParaRPr lang="fr-CH" sz="8000" dirty="0" smtClean="0">
              <a:latin typeface="Ravie" pitchFamily="82" charset="0"/>
              <a:cs typeface="Times New Roman" pitchFamily="18" charset="0"/>
            </a:endParaRPr>
          </a:p>
          <a:p>
            <a:pPr algn="ctr"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épithélial =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épithélium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495946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Caractéristiques générales: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serrées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(1 ou plusieurs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couche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(s))</a:t>
            </a:r>
          </a:p>
          <a:p>
            <a:pPr lvl="1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 → ↓ matrice extracellulaire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err="1" smtClean="0">
                <a:latin typeface="Times New Roman" pitchFamily="18" charset="0"/>
                <a:cs typeface="Times New Roman" pitchFamily="18" charset="0"/>
              </a:rPr>
              <a:t>Avasculaire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Innervé</a:t>
            </a: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Renouvellement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rapide (division cellulaire)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61568" y="671436"/>
            <a:ext cx="11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épithélial =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épithélium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6496"/>
            <a:ext cx="8229600" cy="466684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Protection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Filtration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Sécrétion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Absorption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Excrétion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L’épithélium de revêtement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590140"/>
          </a:xfrm>
        </p:spPr>
        <p:txBody>
          <a:bodyPr>
            <a:normAutofit/>
          </a:bodyPr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basée sur deux critères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(dans l’ordre suivant):</a:t>
            </a: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-"/>
            </a:pP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nombre de couche 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cellulaire</a:t>
            </a:r>
          </a:p>
          <a:p>
            <a:pPr lvl="2" algn="just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-"/>
            </a:pP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cellules superficielles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L’épithélium de revêtement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071570"/>
          </a:xfrm>
        </p:spPr>
        <p:txBody>
          <a:bodyPr/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basée sur deux critères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(dans l’ordre suivant):</a:t>
            </a: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13</a:t>
            </a:fld>
            <a:endParaRPr lang="fr-CH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5297" name="Picture 1" descr="les tissus épithélia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5929354" cy="36610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L’épithélium de revêtement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basée sur deux critères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(dans l’ordre suivant):</a:t>
            </a: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-"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nombre de couche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cellulaire</a:t>
            </a:r>
          </a:p>
          <a:p>
            <a:pPr lvl="2" algn="just">
              <a:buFontTx/>
              <a:buChar char="-"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-"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 couche = épithélium 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simple </a:t>
            </a:r>
          </a:p>
          <a:p>
            <a:pPr lvl="3" algn="just">
              <a:buNone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200" i="1" dirty="0" smtClean="0">
                <a:latin typeface="Times New Roman" pitchFamily="18" charset="0"/>
                <a:cs typeface="Times New Roman" pitchFamily="18" charset="0"/>
              </a:rPr>
              <a:t>diffusion – filtration – sécrétion – absorption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4" algn="just">
              <a:buFont typeface="Courier New" pitchFamily="49" charset="0"/>
              <a:buChar char="o"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4" algn="just">
              <a:buFont typeface="Courier New" pitchFamily="49" charset="0"/>
              <a:buChar char="o"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 Epithélium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200" b="1" dirty="0" err="1" smtClean="0">
                <a:latin typeface="Times New Roman" pitchFamily="18" charset="0"/>
                <a:cs typeface="Times New Roman" pitchFamily="18" charset="0"/>
              </a:rPr>
              <a:t>pseudostratifié</a:t>
            </a:r>
            <a:endParaRPr lang="fr-CH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None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200" i="1" dirty="0" smtClean="0">
                <a:latin typeface="Times New Roman" pitchFamily="18" charset="0"/>
                <a:cs typeface="Times New Roman" pitchFamily="18" charset="0"/>
              </a:rPr>
              <a:t>sécrétion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 algn="just">
              <a:buFont typeface="Courier New" pitchFamily="49" charset="0"/>
              <a:buChar char="o"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 Plusieurs 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couches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épithélium 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stratifié</a:t>
            </a:r>
          </a:p>
          <a:p>
            <a:pPr lvl="3" algn="just">
              <a:buNone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200" i="1" dirty="0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29520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37-38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365104"/>
            <a:ext cx="1523324" cy="146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L’épithélium de revêtement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basée sur deux critères 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(dans l’ordre suivant):</a:t>
            </a: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Tx/>
              <a:buChar char="-"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cellules superficielles</a:t>
            </a:r>
          </a:p>
          <a:p>
            <a:pPr lvl="2"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En forme de 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dalles = pavimenteuse</a:t>
            </a:r>
          </a:p>
          <a:p>
            <a:pPr lvl="3" algn="just">
              <a:buNone/>
            </a:pP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fr-CH" sz="2200" i="1" dirty="0" smtClean="0">
                <a:latin typeface="Times New Roman" pitchFamily="18" charset="0"/>
                <a:cs typeface="Times New Roman" pitchFamily="18" charset="0"/>
              </a:rPr>
              <a:t>diffusion et filtration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just">
              <a:buFont typeface="Courier New" pitchFamily="49" charset="0"/>
              <a:buChar char="o"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Courier New" pitchFamily="49" charset="0"/>
              <a:buChar char="o"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En forme de 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Cube = cubique</a:t>
            </a:r>
          </a:p>
          <a:p>
            <a:pPr lvl="3" algn="just">
              <a:buNone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200" i="1" dirty="0" smtClean="0">
                <a:latin typeface="Times New Roman" pitchFamily="18" charset="0"/>
                <a:cs typeface="Times New Roman" pitchFamily="18" charset="0"/>
              </a:rPr>
              <a:t>sécrétion et absorption)</a:t>
            </a:r>
          </a:p>
          <a:p>
            <a:pPr lvl="3" algn="just">
              <a:buNone/>
            </a:pPr>
            <a:endParaRPr lang="fr-CH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Courier New" pitchFamily="49" charset="0"/>
              <a:buChar char="o"/>
            </a:pP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En forme de 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cylindre 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prismatique</a:t>
            </a:r>
          </a:p>
          <a:p>
            <a:pPr lvl="3" algn="just">
              <a:buNone/>
            </a:pPr>
            <a:r>
              <a:rPr lang="fr-CH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2200" i="1" dirty="0" smtClean="0">
                <a:latin typeface="Times New Roman" pitchFamily="18" charset="0"/>
                <a:cs typeface="Times New Roman" pitchFamily="18" charset="0"/>
              </a:rPr>
              <a:t>sécrétion et absorption</a:t>
            </a:r>
            <a:r>
              <a:rPr lang="fr-CH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29520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37-38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L’épithélium de revêtement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just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L’épithélium simple</a:t>
            </a: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Pavimenteux (intestin grêle)</a:t>
            </a:r>
          </a:p>
          <a:p>
            <a:pPr lvl="1" algn="just">
              <a:buNone/>
            </a:pPr>
            <a:endParaRPr lang="fr-CH" sz="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Cubique (pancréas)</a:t>
            </a:r>
          </a:p>
          <a:p>
            <a:pPr lvl="1" algn="just">
              <a:buNone/>
            </a:pPr>
            <a:endParaRPr lang="fr-CH" sz="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Prismatique (intestin grêle)</a:t>
            </a:r>
          </a:p>
          <a:p>
            <a:pPr lvl="1" algn="just">
              <a:buNone/>
            </a:pPr>
            <a:endParaRPr lang="fr-CH" sz="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err="1" smtClean="0">
                <a:latin typeface="Times New Roman" pitchFamily="18" charset="0"/>
                <a:cs typeface="Times New Roman" pitchFamily="18" charset="0"/>
              </a:rPr>
              <a:t>Pseudostratifié</a:t>
            </a: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(trachée)</a:t>
            </a:r>
          </a:p>
          <a:p>
            <a:pPr algn="just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L’épithélium stratifié</a:t>
            </a:r>
          </a:p>
          <a:p>
            <a:pPr algn="just">
              <a:buNone/>
            </a:pPr>
            <a:endParaRPr lang="fr-CH" sz="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Pavimenteux (bouche)</a:t>
            </a:r>
          </a:p>
          <a:p>
            <a:pPr lvl="1" algn="just">
              <a:buNone/>
            </a:pPr>
            <a:endParaRPr lang="fr-CH" sz="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Cubique (urètre)</a:t>
            </a:r>
          </a:p>
          <a:p>
            <a:pPr lvl="1" algn="just">
              <a:buNone/>
            </a:pPr>
            <a:endParaRPr lang="fr-CH" sz="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Prismatique (urètre)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16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L’épithélium glandulaire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35079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Sécréter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des substances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Glandes</a:t>
            </a:r>
          </a:p>
          <a:p>
            <a:pPr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Exocrine</a:t>
            </a:r>
          </a:p>
          <a:p>
            <a:pPr lvl="1"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Endocrine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1560" y="1872184"/>
            <a:ext cx="7772400" cy="3429024"/>
          </a:xfrm>
        </p:spPr>
        <p:txBody>
          <a:bodyPr>
            <a:noAutofit/>
          </a:bodyPr>
          <a:lstStyle/>
          <a:p>
            <a:r>
              <a:rPr lang="fr-CH" sz="96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9600" b="1" dirty="0" smtClean="0">
                <a:latin typeface="Times New Roman" pitchFamily="18" charset="0"/>
                <a:cs typeface="Times New Roman" pitchFamily="18" charset="0"/>
              </a:rPr>
              <a:t>conjonctif</a:t>
            </a:r>
            <a:endParaRPr lang="fr-CH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429520" y="6714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39-40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tissus conjonctifs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4065608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Quelques infos: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plus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répandu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plus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abondant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Formes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diverses</a:t>
            </a:r>
          </a:p>
          <a:p>
            <a:endParaRPr lang="fr-CH" dirty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Une cellule = unité fondamentale du vivant.</a:t>
            </a:r>
          </a:p>
          <a:p>
            <a:pPr>
              <a:buNone/>
            </a:pP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	 	</a:t>
            </a:r>
          </a:p>
          <a:p>
            <a:pPr>
              <a:buNone/>
            </a:pP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			organisation interne</a:t>
            </a:r>
          </a:p>
          <a:p>
            <a:pPr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600" b="1" u="sng" dirty="0" smtClean="0">
                <a:latin typeface="Times New Roman" pitchFamily="18" charset="0"/>
                <a:cs typeface="Times New Roman" pitchFamily="18" charset="0"/>
              </a:rPr>
              <a:t>Plusieurs Ȼ = un tissu</a:t>
            </a:r>
          </a:p>
          <a:p>
            <a:pPr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1142976" y="2928934"/>
            <a:ext cx="1071570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tissus conjonctifs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</p:spPr>
        <p:txBody>
          <a:bodyPr>
            <a:normAutofit lnSpcReduction="1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 smtClean="0"/>
              <a:t>:</a:t>
            </a:r>
          </a:p>
          <a:p>
            <a:pPr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Relier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soutenir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renforcer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d’autres tissus.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Protéger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isoler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les organes internes.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Envelopper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compartimenter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structures.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Transporter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substances.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Stocker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l’énergie.</a:t>
            </a:r>
          </a:p>
          <a:p>
            <a:pPr lvl="1">
              <a:buNone/>
            </a:pPr>
            <a:endParaRPr lang="fr-CH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Lieu de la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réponse immunitaire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(défense).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tissus conjonctifs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406674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Caractéristiques générales: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largement séparées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Vascularisés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Innervé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 smtClean="0">
                <a:latin typeface="Times New Roman" pitchFamily="18" charset="0"/>
                <a:cs typeface="Times New Roman" pitchFamily="18" charset="0"/>
              </a:rPr>
              <a:t>exception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9560" y="671436"/>
            <a:ext cx="11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07236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différents tissus conjonctifs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6410"/>
            <a:ext cx="6917639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714488"/>
            <a:ext cx="8229600" cy="3357586"/>
          </a:xfrm>
        </p:spPr>
        <p:txBody>
          <a:bodyPr>
            <a:noAutofit/>
          </a:bodyPr>
          <a:lstStyle/>
          <a:p>
            <a:r>
              <a:rPr lang="fr-CH" sz="96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9600" b="1" dirty="0" smtClean="0">
                <a:latin typeface="Times New Roman" pitchFamily="18" charset="0"/>
                <a:cs typeface="Times New Roman" pitchFamily="18" charset="0"/>
              </a:rPr>
              <a:t>musculaire</a:t>
            </a:r>
            <a:endParaRPr lang="fr-CH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musculaire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3633560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Quelques infos: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Cellules allongées =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fibres musculaires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induite par un influx nerveux (S.N.)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musculaire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425769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Fonctions: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Mouvement</a:t>
            </a:r>
          </a:p>
          <a:p>
            <a:pPr lvl="1">
              <a:buNone/>
            </a:pPr>
            <a:endParaRPr lang="fr-CH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Maintien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 la posture</a:t>
            </a:r>
          </a:p>
          <a:p>
            <a:pPr lvl="1"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Production de chaleur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musculaire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endParaRPr lang="fr-CH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3 types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 tissu musculaire: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Squelettique 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(rattaché aux os)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Cardiaque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 ( paroi du cœur)</a:t>
            </a: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 smtClean="0">
                <a:latin typeface="Times New Roman" pitchFamily="18" charset="0"/>
                <a:cs typeface="Times New Roman" pitchFamily="18" charset="0"/>
              </a:rPr>
              <a:t>Lisse </a:t>
            </a:r>
            <a:r>
              <a:rPr lang="fr-CH" sz="3000" dirty="0" smtClean="0">
                <a:latin typeface="Times New Roman" pitchFamily="18" charset="0"/>
                <a:cs typeface="Times New Roman" pitchFamily="18" charset="0"/>
              </a:rPr>
              <a:t>(paroi des organes internes creux)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429024"/>
          </a:xfrm>
        </p:spPr>
        <p:txBody>
          <a:bodyPr>
            <a:noAutofit/>
          </a:bodyPr>
          <a:lstStyle/>
          <a:p>
            <a:r>
              <a:rPr lang="fr-CH" sz="96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9600" b="1" dirty="0" smtClean="0">
                <a:latin typeface="Times New Roman" pitchFamily="18" charset="0"/>
                <a:cs typeface="Times New Roman" pitchFamily="18" charset="0"/>
              </a:rPr>
              <a:t>nerveux</a:t>
            </a:r>
            <a:endParaRPr lang="fr-CH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nerveux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4"/>
            <a:ext cx="8229600" cy="404337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Quelques infos:</a:t>
            </a: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2 types de cellules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neurones</a:t>
            </a:r>
          </a:p>
          <a:p>
            <a:pPr lvl="2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Les cellules gliales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nerveux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7829576" cy="351870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Fonctions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Percevoir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les stimuli (informations)</a:t>
            </a: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Transmettre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des messages (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influx nerveux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) d’un endroit à l’autre de l’organisme.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 tissu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686188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	Un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agencement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cellules semblables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qui ont une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commune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qui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accomplissement des activités spécialisées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nerveux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SN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000100" y="2357430"/>
            <a:ext cx="6357982" cy="41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85720" y="157161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neurone:</a:t>
            </a: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214414" y="2500306"/>
            <a:ext cx="714380" cy="285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2000232" y="2786058"/>
            <a:ext cx="1000132" cy="285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2500298" y="5000636"/>
            <a:ext cx="714380" cy="35719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 tissu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00266"/>
            <a:ext cx="8472518" cy="428106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Structure générale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4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4800" b="1" dirty="0" smtClean="0">
                <a:latin typeface="Times New Roman" pitchFamily="18" charset="0"/>
                <a:cs typeface="Times New Roman" pitchFamily="18" charset="0"/>
              </a:rPr>
              <a:t>Cellules</a:t>
            </a:r>
            <a:r>
              <a:rPr lang="fr-CH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>
              <a:buNone/>
            </a:pPr>
            <a:r>
              <a:rPr lang="fr-CH" sz="4800" dirty="0" smtClean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lvl="1" algn="ctr">
              <a:buNone/>
            </a:pPr>
            <a:r>
              <a:rPr lang="fr-CH" sz="4800" b="1" dirty="0" smtClean="0">
                <a:latin typeface="Times New Roman" pitchFamily="18" charset="0"/>
                <a:cs typeface="Times New Roman" pitchFamily="18" charset="0"/>
              </a:rPr>
              <a:t>Matrice extracellulaire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Un tissu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3686188"/>
          </a:xfrm>
        </p:spPr>
        <p:txBody>
          <a:bodyPr>
            <a:normAutofit/>
          </a:bodyPr>
          <a:lstStyle/>
          <a:p>
            <a:pPr>
              <a:buNone/>
            </a:pP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CH" sz="4400" dirty="0" smtClean="0">
                <a:latin typeface="Times New Roman" pitchFamily="18" charset="0"/>
                <a:cs typeface="Times New Roman" pitchFamily="18" charset="0"/>
              </a:rPr>
              <a:t>La science qui étudie les tissus?</a:t>
            </a:r>
          </a:p>
          <a:p>
            <a:pPr>
              <a:buNone/>
            </a:pPr>
            <a:endParaRPr lang="fr-CH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400" b="1" dirty="0" smtClean="0">
                <a:latin typeface="Times New Roman" pitchFamily="18" charset="0"/>
                <a:cs typeface="Times New Roman" pitchFamily="18" charset="0"/>
              </a:rPr>
              <a:t>= l’histologie</a:t>
            </a:r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2898785"/>
          </a:xfrm>
        </p:spPr>
        <p:txBody>
          <a:bodyPr>
            <a:noAutofit/>
          </a:bodyPr>
          <a:lstStyle/>
          <a:p>
            <a:r>
              <a:rPr lang="fr-CH" sz="8000" b="1" dirty="0" smtClean="0">
                <a:latin typeface="Ravie" pitchFamily="82" charset="0"/>
                <a:cs typeface="Times New Roman" pitchFamily="18" charset="0"/>
              </a:rPr>
              <a:t>Les tissus animaux</a:t>
            </a:r>
            <a:endParaRPr lang="fr-CH" sz="8000" b="1" dirty="0">
              <a:latin typeface="Ravie" pitchFamily="82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Les tissus animaux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614882"/>
          </a:xfrm>
        </p:spPr>
        <p:txBody>
          <a:bodyPr>
            <a:norm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catégories:</a:t>
            </a:r>
          </a:p>
          <a:p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épithélial</a:t>
            </a:r>
          </a:p>
          <a:p>
            <a:pPr lvl="3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conjonctif</a:t>
            </a:r>
          </a:p>
          <a:p>
            <a:pPr lvl="3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musculaire</a:t>
            </a:r>
          </a:p>
          <a:p>
            <a:pPr lvl="3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nerveux</a:t>
            </a:r>
          </a:p>
          <a:p>
            <a:pPr lvl="3">
              <a:buNone/>
            </a:pPr>
            <a:endParaRPr lang="fr-CH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5286380" y="2857496"/>
            <a:ext cx="500066" cy="30003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5929322" y="371475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Fonctions</a:t>
            </a:r>
          </a:p>
          <a:p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858148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3286147"/>
          </a:xfrm>
        </p:spPr>
        <p:txBody>
          <a:bodyPr>
            <a:noAutofit/>
          </a:bodyPr>
          <a:lstStyle/>
          <a:p>
            <a:r>
              <a:rPr lang="fr-CH" sz="9600" dirty="0" smtClean="0">
                <a:latin typeface="Times New Roman" pitchFamily="18" charset="0"/>
                <a:cs typeface="Times New Roman" pitchFamily="18" charset="0"/>
              </a:rPr>
              <a:t>Le tissu </a:t>
            </a:r>
            <a:r>
              <a:rPr lang="fr-CH" sz="9600" b="1" dirty="0" smtClean="0">
                <a:latin typeface="Times New Roman" pitchFamily="18" charset="0"/>
                <a:cs typeface="Times New Roman" pitchFamily="18" charset="0"/>
              </a:rPr>
              <a:t>épithélial</a:t>
            </a:r>
            <a:endParaRPr lang="fr-CH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00958" y="6714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Pages 36-38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tissu épithélial =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épithélium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4329130"/>
          </a:xfrm>
        </p:spPr>
        <p:txBody>
          <a:bodyPr>
            <a:normAutofit lnSpcReduction="10000"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2 types:</a:t>
            </a: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L’épithélium de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revêtement </a:t>
            </a:r>
          </a:p>
          <a:p>
            <a:pPr lvl="1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Peau</a:t>
            </a:r>
          </a:p>
          <a:p>
            <a:pPr lvl="2">
              <a:buNone/>
            </a:pPr>
            <a:endParaRPr lang="fr-CH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Paroi interne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cavités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,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organes creux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conduits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L’épithélium </a:t>
            </a:r>
            <a:r>
              <a:rPr lang="fr-CH" sz="3200" b="1" dirty="0" smtClean="0">
                <a:latin typeface="Times New Roman" pitchFamily="18" charset="0"/>
                <a:cs typeface="Times New Roman" pitchFamily="18" charset="0"/>
              </a:rPr>
              <a:t>glandulaire </a:t>
            </a:r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endParaRPr lang="fr-CH" sz="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Glandes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D73F-B7C3-46C0-81E6-E11260C76168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532</Words>
  <Application>Microsoft Office PowerPoint</Application>
  <PresentationFormat>Affichage à l'écran (4:3)</PresentationFormat>
  <Paragraphs>312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Un tissu</vt:lpstr>
      <vt:lpstr>Un tissu</vt:lpstr>
      <vt:lpstr>Un tissu</vt:lpstr>
      <vt:lpstr>Les tissus animaux</vt:lpstr>
      <vt:lpstr>Les tissus animaux</vt:lpstr>
      <vt:lpstr>Le tissu épithélial</vt:lpstr>
      <vt:lpstr>Le tissu épithélial = épithélium</vt:lpstr>
      <vt:lpstr>Le tissu épithélial = épithélium</vt:lpstr>
      <vt:lpstr>Le tissu épithélial = épithélium</vt:lpstr>
      <vt:lpstr>L’épithélium de revêtement</vt:lpstr>
      <vt:lpstr>L’épithélium de revêtement</vt:lpstr>
      <vt:lpstr>L’épithélium de revêtement</vt:lpstr>
      <vt:lpstr>L’épithélium de revêtement</vt:lpstr>
      <vt:lpstr>L’épithélium de revêtement</vt:lpstr>
      <vt:lpstr>L’épithélium glandulaire</vt:lpstr>
      <vt:lpstr>Le tissu conjonctif</vt:lpstr>
      <vt:lpstr>Les tissus conjonctifs</vt:lpstr>
      <vt:lpstr>Les tissus conjonctifs</vt:lpstr>
      <vt:lpstr>Les tissus conjonctifs</vt:lpstr>
      <vt:lpstr>Les différents tissus conjonctifs</vt:lpstr>
      <vt:lpstr>Le tissu musculaire</vt:lpstr>
      <vt:lpstr>Le tissu musculaire</vt:lpstr>
      <vt:lpstr>Le tissu musculaire</vt:lpstr>
      <vt:lpstr>Le tissu musculaire</vt:lpstr>
      <vt:lpstr>Le tissu nerveux</vt:lpstr>
      <vt:lpstr>Le tissu nerveux</vt:lpstr>
      <vt:lpstr>Le tissu nerveux</vt:lpstr>
      <vt:lpstr>Le tissu nerveux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tissus animaux</dc:title>
  <dc:creator>HP2730</dc:creator>
  <cp:lastModifiedBy>Julien Dubuis</cp:lastModifiedBy>
  <cp:revision>69</cp:revision>
  <dcterms:created xsi:type="dcterms:W3CDTF">2010-10-14T14:59:37Z</dcterms:created>
  <dcterms:modified xsi:type="dcterms:W3CDTF">2015-11-10T11:05:15Z</dcterms:modified>
</cp:coreProperties>
</file>