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710" r:id="rId2"/>
    <p:sldId id="711" r:id="rId3"/>
    <p:sldId id="712" r:id="rId4"/>
    <p:sldId id="713" r:id="rId5"/>
    <p:sldId id="714" r:id="rId6"/>
    <p:sldId id="720" r:id="rId7"/>
    <p:sldId id="721" r:id="rId8"/>
    <p:sldId id="715" r:id="rId9"/>
    <p:sldId id="716" r:id="rId10"/>
    <p:sldId id="717" r:id="rId11"/>
    <p:sldId id="718" r:id="rId12"/>
    <p:sldId id="722" r:id="rId13"/>
    <p:sldId id="725" r:id="rId14"/>
    <p:sldId id="727" r:id="rId15"/>
    <p:sldId id="719" r:id="rId16"/>
    <p:sldId id="728" r:id="rId17"/>
    <p:sldId id="731" r:id="rId18"/>
    <p:sldId id="732" r:id="rId19"/>
    <p:sldId id="737" r:id="rId20"/>
    <p:sldId id="739" r:id="rId21"/>
    <p:sldId id="740" r:id="rId22"/>
    <p:sldId id="744" r:id="rId23"/>
    <p:sldId id="746" r:id="rId24"/>
    <p:sldId id="747" r:id="rId25"/>
    <p:sldId id="748" r:id="rId26"/>
    <p:sldId id="749" r:id="rId27"/>
    <p:sldId id="753" r:id="rId28"/>
    <p:sldId id="754" r:id="rId29"/>
    <p:sldId id="759" r:id="rId30"/>
    <p:sldId id="760" r:id="rId31"/>
    <p:sldId id="765" r:id="rId32"/>
    <p:sldId id="769" r:id="rId33"/>
    <p:sldId id="772" r:id="rId34"/>
    <p:sldId id="774" r:id="rId35"/>
    <p:sldId id="775" r:id="rId36"/>
    <p:sldId id="777" r:id="rId37"/>
    <p:sldId id="778" r:id="rId38"/>
    <p:sldId id="779" r:id="rId39"/>
    <p:sldId id="780" r:id="rId40"/>
    <p:sldId id="783" r:id="rId41"/>
    <p:sldId id="784" r:id="rId42"/>
    <p:sldId id="782" r:id="rId43"/>
    <p:sldId id="781" r:id="rId44"/>
    <p:sldId id="785" r:id="rId45"/>
    <p:sldId id="786" r:id="rId46"/>
    <p:sldId id="787" r:id="rId47"/>
    <p:sldId id="788" r:id="rId48"/>
    <p:sldId id="789" r:id="rId49"/>
    <p:sldId id="790" r:id="rId50"/>
    <p:sldId id="791" r:id="rId51"/>
    <p:sldId id="792" r:id="rId52"/>
    <p:sldId id="793" r:id="rId53"/>
    <p:sldId id="794" r:id="rId54"/>
    <p:sldId id="796" r:id="rId55"/>
    <p:sldId id="797" r:id="rId56"/>
    <p:sldId id="798" r:id="rId57"/>
    <p:sldId id="799" r:id="rId58"/>
    <p:sldId id="802" r:id="rId59"/>
    <p:sldId id="805" r:id="rId60"/>
    <p:sldId id="806" r:id="rId61"/>
    <p:sldId id="808" r:id="rId62"/>
    <p:sldId id="809" r:id="rId63"/>
    <p:sldId id="810" r:id="rId64"/>
    <p:sldId id="814" r:id="rId65"/>
    <p:sldId id="811" r:id="rId66"/>
    <p:sldId id="812" r:id="rId67"/>
    <p:sldId id="815" r:id="rId68"/>
    <p:sldId id="816" r:id="rId69"/>
    <p:sldId id="819" r:id="rId70"/>
    <p:sldId id="817" r:id="rId71"/>
    <p:sldId id="818" r:id="rId72"/>
    <p:sldId id="820" r:id="rId73"/>
    <p:sldId id="821" r:id="rId74"/>
    <p:sldId id="822" r:id="rId75"/>
    <p:sldId id="823" r:id="rId76"/>
    <p:sldId id="826" r:id="rId77"/>
    <p:sldId id="827" r:id="rId78"/>
    <p:sldId id="828" r:id="rId79"/>
    <p:sldId id="829" r:id="rId80"/>
    <p:sldId id="824" r:id="rId81"/>
    <p:sldId id="830" r:id="rId82"/>
    <p:sldId id="831" r:id="rId83"/>
    <p:sldId id="832" r:id="rId84"/>
    <p:sldId id="833" r:id="rId85"/>
    <p:sldId id="825" r:id="rId86"/>
    <p:sldId id="834" r:id="rId87"/>
    <p:sldId id="835" r:id="rId88"/>
    <p:sldId id="836" r:id="rId89"/>
    <p:sldId id="837" r:id="rId90"/>
    <p:sldId id="838" r:id="rId91"/>
    <p:sldId id="839" r:id="rId92"/>
    <p:sldId id="840" r:id="rId93"/>
    <p:sldId id="841" r:id="rId94"/>
    <p:sldId id="842" r:id="rId95"/>
    <p:sldId id="843" r:id="rId96"/>
    <p:sldId id="844" r:id="rId97"/>
    <p:sldId id="845" r:id="rId98"/>
    <p:sldId id="846" r:id="rId99"/>
    <p:sldId id="847" r:id="rId100"/>
    <p:sldId id="848" r:id="rId101"/>
    <p:sldId id="849" r:id="rId102"/>
    <p:sldId id="850" r:id="rId103"/>
    <p:sldId id="851" r:id="rId104"/>
    <p:sldId id="852" r:id="rId10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8" autoAdjust="0"/>
  </p:normalViewPr>
  <p:slideViewPr>
    <p:cSldViewPr>
      <p:cViewPr varScale="1">
        <p:scale>
          <a:sx n="75" d="100"/>
          <a:sy n="75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6D5D1-533E-4D31-8162-8F5D4124ABA5}" type="datetimeFigureOut">
              <a:rPr lang="fr-FR" smtClean="0"/>
              <a:pPr/>
              <a:t>07/05/2015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81D7-219B-43BF-9472-B0B600461F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25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20E1-1BB5-485A-A586-F7CD35538763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39E5-9E23-40F7-9EA7-7C0D5B1ADB16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2BE9-9303-4148-ACEC-6B4E047C46E8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71F8-F58E-4150-A3AB-70A768752124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F65-BE3A-4D31-AD69-74368BF329C7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B5E4-7D22-42F7-AD9E-DFCAACCFD7FC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EC7E-77D2-4751-8FD1-DD93661DCB68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8C97-68D2-4C14-8D98-1B349EEA7D47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329-DF54-48C3-B852-8B2722BCA1BC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E85-1572-4320-8364-C181BEAD6DE3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4DD4-440C-453E-A519-9F2A938FEAD5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DD9D-4B8B-4223-884D-A9CD0BD2D06A}" type="datetime1">
              <a:rPr lang="fr-FR" smtClean="0"/>
              <a:pPr/>
              <a:t>07/05/2015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50C5-C01C-4CB4-ABD3-55FA47970B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perso.wanadoo.fr/arnoust/cycle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res.multimania.fr/dmouli/metamorfose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insectia.com/beta/images/insectes/img_fourmiatta_gr_01.gif" TargetMode="External"/><Relationship Id="rId4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insectia.com/beta/images/insectes/img_fourmiatta_gr_01.gif" TargetMode="External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insectia.com/beta/images/insectes/img_fourmiatta_gr_01.gif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http://aramel.free.fr/Fourmipotamie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http://perso.orange.fr/denepoux/images/desert/c4-03.jpg" TargetMode="External"/><Relationship Id="rId4" Type="http://schemas.openxmlformats.org/officeDocument/2006/relationships/image" Target="../media/image2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perso.orange.fr/denepoux/images/desert/c4-03.jpg" TargetMode="External"/><Relationship Id="rId4" Type="http://schemas.openxmlformats.org/officeDocument/2006/relationships/image" Target="../media/image2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radicarl.net/wp-content/uploads/photos/insectes/fourmi1.gif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sociétés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Vertébrés</a:t>
            </a:r>
          </a:p>
          <a:p>
            <a:pPr lvl="1"/>
            <a:endParaRPr lang="fr-CH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Mammifères sociaux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Invertébrés</a:t>
            </a:r>
          </a:p>
          <a:p>
            <a:pPr lvl="1"/>
            <a:endParaRPr lang="fr-CH" sz="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guêpes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abeilles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u="sng" dirty="0" smtClean="0">
                <a:latin typeface="Times New Roman" pitchFamily="18" charset="0"/>
                <a:cs typeface="Times New Roman" pitchFamily="18" charset="0"/>
              </a:rPr>
              <a:t>Les fourmis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termites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Les 4 types de castes des four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87271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500826" y="4000504"/>
            <a:ext cx="2428892" cy="1500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42844" y="4000504"/>
            <a:ext cx="4357718" cy="15001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4000504"/>
            <a:ext cx="1857388" cy="150019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colonie: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Castes: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ouvriers nourriciers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soldats défenseurs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u="sng" dirty="0" smtClean="0">
                <a:latin typeface="Times New Roman" pitchFamily="18" charset="0"/>
                <a:cs typeface="Times New Roman" pitchFamily="18" charset="0"/>
              </a:rPr>
              <a:t>Couple reproducteur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 couple reproducteur: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AutoShape 2" descr="data:image/jpeg;base64,/9j/4AAQSkZJRgABAQAAAQABAAD/2wCEAAkGBhQSEBUUEhMWFRUTGB8YFhgYGBwbIBsgHxkgHSMgHyckHCchHR0kGx4YHy8gIycpLS4sGx4yODAqNScrLCoBCQoKDgwOGg8PGiofHyUqKSwsLCksKSkpLCkpLCwpKSksKSkpKSksKSkpKSwpKSwsLCkpLCkpLCwsKSksLCkpKf/AABEIAG4AlAMBIgACEQEDEQH/xAAcAAACAgMBAQAAAAAAAAAAAAAFBgMEAAIHAQj/xAA6EAACAQIEBAQEBQMDBAMAAAABAhEDIQAEEjEFIkFRBmFxgRMykaEjQrHB8FJy0WKS4QcUgvEWJEP/xAAaAQEBAQEBAQEAAAAAAAAAAAADAgEEAAYF/8QAJREAAgICAgICAQUAAAAAAAAAAAECEQMhEjFBYRNRcQQUIjLw/9oADAMBAAIRAxEAPwBaaoDdbdP55eeNGc07nm1DUIIAPnJ6gzIxmVy4qOUVuYG8dATEnfbGVcutVkUqyhAwLahBna02IkH3jH48MZ9NkyJBCiWapTWIWCCWiDBmO1gRzb2jF7/tDUUMQQHVlJCyDCgCOxut8RcMyjsgOoO1LVpMjsGvbqBHlgvmlanUHKxQltjYHSpG19LQ31wySRwzlyZomSDUlIh9U2BizKJ9LqcDTw5/iLpchG0k66sswki3LaDM3/TBOvV+JlKWh/lIHbVFhq7WIther5mugkKdIYlBAI8xMXF598UmQkCuPZVkUrUJb4dTTquTpsbCQI5pt27YucL8T00VlrGsy8ukhV2Wx3YG4/QYvUPCtXNmajfDJExFz0lRIi0YZMv/ANP6SrtqPdrzF/acTOSapou1F3YLy3EErTUpPIC86EDlBHUTfYj1B8sXKNQuTANjAO3eCPX/ADianwQ5digRQXH5BvsVnoRY388V62XKvqLMJMXMAek7bG0Y5Zxp6HhJSRJmyWLaQxHUxtb3ucaZbJ2a0yOu8eX2+mKOb4+BUqKCFVeUFrRAKsRF5kpAid5wtVvGOYgaWChdOplAJJ/a/QCLYpfp5SN+SlSHqkjKYG0Hodz07Hp32xFSUlrSRbVAgAj6+vuMQcE4sMzSRgwLqPxRP5r3jse+1yOmJOOUtVBgpNJ1IZWU3EECJiRM/lI2GDUP5cWa5UrCeWYaSesxpI7Cxn6374howHJF9wd7nf1IgD9MKGQ8U1EA1NrWYMzKgWkGbmblTewEjGn/AMzrh4mmdQKimKXWDvEEN0gTNsP+2mgfliO2saraFLBgoJmY3gHcAb9sbZL/AKea6cioQ0Hl28gesjaRhC4dxyrmM8jsQgpXVVWAABECZNyZN7+wx2Dgma5VLc2oEGP51xcYKLpg5ckkrRynU9Msi1XIRivIzabHpBjGYavEXBEfMMQgUixuVkgm8D2v1xmPcRo5lXQgZPhxAYgwNIjTNma8EnyBv6dsE/DOUMOAAW/pI5pvAN5BtPSYGClThsV6gkaiwJVniU0gysWLDmG2xxayjtRaGOrWCxBUBlIsOYiSCAff64VsFv6CXD8sBrVQYI1KW6ANoIjuIA++CHEaC1EldOqV0kyLhSJA63aI8xiuM3TNeUflYsN7rDaxFpFwQdwffHvEMz8gbUWYSATYnqQBa/XBSlRKXTBb5oLTb8NQ2tpAgKJHb0g4r0VUsJ5oAhD8szcgC0+fYY2zeTeo+0apJjp/N8T8OywpXbmMkfvHuP0OOflKX4OiopX5D9CkrgE2JFyOu364vU6rIIF0a+o7g4EDOqIINu2LVPiAZSs2jCqVOmc8ot/gl4nQD6Qb9j5TPuJJOOZ+K841Wu1xC2XffYmfUEecYe+IZlzRKp+UadQ3FvtbrhHfhRZZ3gDmjc2Ij/HfDLe2ViVARM2UBTTfVIPWYiQenQ28sD8xlzMmNrW84/xhlzPBqh0SOdSA1yWGoEyRtEdZxvluH6qkuqgPT5RcGw63sbHphLFtC1ksswqqdfwySOYTaR9Y3thgrcdqsGRiGBJIZkGtlB6xAiYMASOhMYizdRS/MohzAI3ldotYkTbuRjpHhHweKNMGoAWMm99M3gYltfREpcUct4xkxBCNLBmaW3YHSR06kn/3bAc50pUDydSssrq7X/Ue2O9+LfCmXfLOxUhkEyoGqBBIBIHTvjg3FuHkNqAjUJ3Fp6es+QwqbfYUZKSbRa4XxGpVzaFjuRMCLAfpbHYeAZ2KQAkkXJ36bfrjjvheiFqK7HmDBYMQAQQZvO8Rbvjp/Ac6FY9fLaMc2bvQtXHYY43l0rVA+mrOkBipWCR127RjMD6tRwYC26fiMIGPMRZCgCczTpuA8sjoA4KwpjaxIjvYkdRi5mqimoupgSqkkFY5bEGTY7/4xpWrEq0CPiUzpSNRGoHe4C8147nC/wAY4mV1MGULUUGkIYkFwpZQemk6lg7Se+F2bFWxtLBm1ALymxjt/wAzieouqCTMibGwPby9sLHC+P60B2kTtsev0OPc7xUoARcsRF46Ek+w6Y5OTumX8bDFXOBGsYgyD/Ppj3K5ejWphzV06iRClQRH93YXnscJGc4vV1tEQB9/K0m8DGua4fUOl0GpGO4BMXgiIsRb7YRJvsR40l2FHzekkByw1wG6EAm4t95jF/hVapUqso0BAhYiTraOgGwB/hwt0srUFZTVAOphTlhaBEERbbbBrw01NalRdQVkRw1otKgGZKtePPfCLGuyZS1odchlAaTnWykA77RuGAi9otilXyI+LFps6jYmV+mwnvglwgTTYEkQSvSdlg722jG9dDqVYJ0G1rx0PmLQfTCdHMmwBxHIqoJaCdhOoTBj6XJHthUzNUhkFoKhoGoNOo3J9Vj36xh5z1XVJVp0hlB2IIgwR6R6+2ETiGYaowZRqhag3JvIVR/uIMDqcaNjCPgzIipXGYYDRTP4akTJiJ9v5tjrWTYPTuNM2Hvb1wo+FeFqiU0AkooExaet+t5w7UAdYkDSB9+n74lJ8rOfPJM84zQDZeqtr03n/Yb4+feL04Q6luTE7SIm1rk98dz8VZoUspWYz8um1zLEKNuknHEs3kmFJqTNISrpA6DtHqCMI2b+lWmKz5gqxK2k9PXDtwfPGzGVBiZwi5tSjQehvH+cX+A8Y+G5DfKx+h/5xmWHKNoeEqbizseXroyggNt0UnGYE8P4l+GNh5SceY5eSNePZo/Fgx/DNwYKNAJIFipPKTe4kdrYT/EOVqFzKES+o2iJ+g3nyww5Pg5qVWLUyOcFmsQV2K+pE7byfLDnmMjSFFkdA1IrYdBCkD2AO2GTIbUOjk+WrMtNiog6okC38i840Vajspufykz/ACL2thrq5Jb0yuuTJgSReBqHQ6dNieu+NDlCtRkp/DUTIBuy6QAesed5x7XYyn4RQ4VSZDpcIVcfMC0EECJkCLk++D2X8OMVKg6VnUoDXawMd7yYnuMWODcI+IlROUQCokLIKwIiINlBnuZM74NZCnVpqiaQQFCtICkQdNu5jr5+eMbQUpAypw8NTQEEDTYsQTBE2i8hgB6RgpkfC1P4k1Ddl+GTsIOnpe/KvlPriejkxzTuTI3sSb4v/HBkdZ2++DcmgnJ+CCvl/hOtOowbtKqNrbCzBpBFt5B6Y1zLSHlQeWAesEn0IiZkdonEdfOc4YkNpOmJmBB87WEC25xBm66aQ9t9zqG5v+YfwHCXe0ein5AnFc2mkOWBciG5Y1kiJHWNS38/XCfwV5zT3gWYgGRa4Ex3jDNx3iQ1BJRSx0K479IJ2ET1EWwt8Jy5FWqSGDE6YbcRc/eI8sZJ0jrxpUdI4JmG0gwCDtEffDHl80YJB3wp+G84Vp2HUxa1yY9sMtSupAH0PtiEtXZx5f7VQP8AFtdnybQ1rkwRPLe3vGETM0lNKo8KWfnDaWJ1EBiPIjTJEAbAHDVxiqKlXQFcoENtRAN7gwLzIHpOFqjSNemijQrB7Ki6NQFoBJZgAYBHX2nDRdouCpITPEeRHJUAWGEEARcLv7kfbC9SQcthzfN5f47469neC/Fy6U2UcoXflMgiF230logmcKOa8CaaqkioFbcabgkgC53HeL2w0Jo9KNu0CeG+IHSmFDrA7if3xmGdPAWkfmgkkQmq0kD0NtsZg2ofQnL2dD4tmFCM5FlE2wqHOM+l7spuqa46GQQOvYg7+mKuf8Rl6bMRFOmYKmJJIIDb3AsdMdcBcvmxl6bTVOkEQCASyuDLLI/0jY7kRF8eaUgYQcVsOZRlZi4c80BkcQykmBqE2EdVkcuLuXoM9UELAKAsTAHYxF9R9sAE4jlqxDUarCo0LUUrAIVWhj0mQsiTJPrhn4dmAqAFpMbnqf5OCnoW34D2VpLTEIN7km5J7zvti0cwJ2388A6eeEGduuJlza97DAvYbiy9XzAG5iDhO4rxaq/xHcU3VXYIrLHW0wJ+uL2aziVVNQVPw6ZIP92wPfcj9cV+N5k0yjMq82lZUG9jveDMixm4GFjH7LgqZ7wbM/EBJCyTLgKABKNEdh8txgg2fBp01mEqmbQCp09BvOqbbE4X/DGaiugKwFDJygSwB8t7EH1BxcpKxo1BYspcq2+8N0vAvtMThGtF0rFzjWa/EvJ0QVBMXuCRG0XIv74t+HKD1ZaxJYi3XTaTioMhUrZqoEamggkuwGldQg9CSY6xve2GLwPwN0QnWCpMqR9yPI4PIrjQrkood+F5YLTEwCBcbeXocUKudJqcptsI87YIZquKY0sZEb/588CEymzCTItpiVMzNyJgbjscFJNtI5YeWzyq4QMU5S7EEtLkOOkTyzERI2wH4ZV/FYafiNztzHRqOsGwBJtMnywVdWVh/wDos6iFAUjlYagTbeLEyB3wI4nbM6JYrUEAkAka6Zi4+a433vv26Y0bsNpmiDrYyHALU1jl0qGHnJMx5RtjKtACgSq6mRtcNJBGvqJ3IJiD0xHw4qSmmWHw0MEMs6ZSR7jb7dcXs3l1REqA6SGM30QvzCb+g2648Qylncjzb9B8tht6jGYNUCjAsKhUEzFx7/KdzJnGYiiucv8AI53xPgyLQWnVkDUxViFX5QUKn/VsRNyD3GFvirLSp0zPxYXlM/LzkAN5QGHfbDnnM7Sda1NlkhmZQRedH5ryD0nve+FPjcNTVgYBY2MiDN+u4scPE9brYCfiSLUDmmVhiYA5bk7dY274OZXxHada+V+uFLM1A4kRa0Dod7e2J6FEQuxAIVh2EzPvcY2eJS2zYZt1Q6UfEJJBmZMCJvtP6jEmdzr1KcBuUHS/WQYi/bAfh2UmkNIuvOZYi8gW7GI77DDFW4KWBtPKtTliTLEXuFkEiY6zgPjUR+abrom4S4tS+KgXXMbSP9p/kdsH+JZIVMoArahqGoASY1a5Fr2n9MBqBk61Bps2hxMRFpDA9m6dr4P8NzxWkSzrUcAhoGmFAMDeN+vpjfYU/QpLTFPNOrFpBJMr0IEDvPXb064JUc0GKAFmLlqc9UuZ6bwWN4st8CM7xsV8wS7EfFUaNuUQ0XAkQQB/5HpbEnFqi/D16mp6wylid1tMAcxMgAdCNzfFl1vZHU8MO1TVVKPSAsEtveDYR1OoemHPgdJKVPTBAiwF9P1/YjChlePhEDN8RkqLCuTMaIDSAPljR7zOGDIccSosqysO4P2xzzckyZR5IK5quKitqbToFpvMgj7X+2KH/ZO7QBBBQiTAYQRBExcD7jFnKZfWy6hOuYselyDtHTFo5Io4I+RVgT/cIi9rQfptil7I60VOI5fU6lYWFtJi0Dp3k7dfbALMsi5jUqtMDVpiOUsNv7Y22I9MFuK8RkwVEoY1aSx637CGjv1wI4nmWRxrJ/MIWF1AQ1x1+b6npOEiUrC6VoIYoUYkqyA2uwYwsggww7W74u1M2RRWpPxEIHLpBJnSCUaPm030nqMCqDhQlryvLsxWdJ6wTcwZv2xpksyGoJTqEyoIUxyyGmewbVaezj1G0G0ERx2qu9JX1X3ZSt40sGQkMIvFuo3xmNclxcKsHUYO8zPmZWZJk/sMe4zR7iKvGSaUCnIChg0xIDaWn5pIuObfC3xSixVpVipGtBJIX5Sbz1Fuv2w58cyMvFSCSS0if9IJ8iQYIFrA4H8VycABTAZCNJJIjVBHl674SJtqjmNNeaCRex+uGPw9lRUpVFA5lVipi5IIIGxHQ/w4FcWyQp1bGYJO0bAeffDJ4VzfwpQjV8QBx2uYIj02Iws+iMegnwzJB/hoCDzlrsFtoHKYuGlZieowT8OZLQwIFmp3lpibkRfupv1HniOoHpVhTplSlTVpFRdRQ64sd4gARtgVk86wdauttSSrcqmQPLYi8XvYXxz0dFtoLGoA7gAEg+sCCbd/TF56oFMlLa1YDSsAFDLKet5FiPfFPOUv/tBZkkBGMRIV5BEbHSUB9D3xPSy/4bAmYcwZPSD+jFcTo9LqwLVdabaTTD1BThAPlEHVcz+IxKty3/bFbilJ61NSwIYiCNohhf8AtkH2wO4xRVXUqXAZSWE7FCy2+oPTrg3lc5qWm1yro4IYzYKG97j74u6R5Cxk+GHUBJO4CzYmYI8pE+uOh8ByqrRg0wbzEaQYtsIHXFLL0qRqVRoIAgwDtqM29IwayqwWZwCEEWnowgjzE74mTs8/QayiFSgtrYW1LF76vTlnvjavV0Edy/ODJCyO+0E9fMYiXmkMFMaXBjqZPoLfvjTiKalZUJRqYDBh2UBiPQgRiNBVsC8bdR+UsUaGBNuh73Bk4GZ2mm8bVPmBmzDaTsfI9sGs3RNVebSXYKJj+oWn0geuDnBvD1OiCXAq1JuzC07iB5TvvjYsWUlFC/l+HVFQEzoUjSQpYQbxtMSd9r404dChluSjtC/1TzbH88yLXEC98dCDA0503PXtcAj0vjn1SgupvhSvxbdoIHv/AE774rYUMikmXMjT1BiaJqEsSSdwTBK3I2NtseYXeI5in8QswMuA1gOo633x7jS+J//Z"/>
          <p:cNvSpPr>
            <a:spLocks noChangeAspect="1" noChangeArrowheads="1"/>
          </p:cNvSpPr>
          <p:nvPr/>
        </p:nvSpPr>
        <p:spPr bwMode="auto">
          <a:xfrm>
            <a:off x="63500" y="-515938"/>
            <a:ext cx="140970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5414" name="AutoShape 6" descr="data:image/jpeg;base64,/9j/4AAQSkZJRgABAQAAAQABAAD/2wCEAAkGBhQSERUTExQVFRQUGBgaGBgYFxgaGRoXIBgaGBgZGxoXHCYeGB0jGRcVIC8hIycpLCwsGB4xNTAqNSYrLCkBCQoKDgwOGg8PGiwkHyQsLCwsLCwsLCwsLCwsLCwsLCwsLCwsLCwsLCwsLCwsKSksLCwsLCwsLCwsLCwsLCwsLP/AABEIAK4A6AMBIgACEQEDEQH/xAAbAAACAwEBAQAAAAAAAAAAAAADBAECBQAGB//EAD0QAAIBAwIDBQcCBgEDBAMAAAECEQADIRIxBEFRBSJhcYEGEzKRobHwQsEUI1Ji0eHxB3KiFTOS8kNjgv/EABcBAQEBAQAAAAAAAAAAAAAAAAEAAgP/xAAeEQEBAQEAAgMBAQAAAAAAAAAAAREhAjESQWFxUf/aAAwDAQACEQMRAD8A87f4qTpUbbmrTO5ik7Hh+eNOJaqtQiqBzzVgFG5qiWo8TWf2rf8Ac3Lc7MYJrBa2oU1ZdRsJqtjhgyk9BvRLdryqSdGo5wKaZJhFET86EpCiZ/3T3BcMQCf1H9/9VIfhrekBRsPqaLd4oIrbQv1NWa6qCSfhHzNeUtX/AHvE3tRJtgL5ajistKPxjX9N1yQCSAowIB3J51t2LkjEgVj8R7sYGrHSnOzr+o6cwB1pwNFLRyflJq9+4ZzMDwottYAMfXnUXLk74qwAW7hot0Ygkb8gaiwvewZ9TRXEtE7eJyaqgLFlmIx6kYFP2uCBOwxvvVfcMwIB2jOa1Ba92kRn7nlWbxqEHuFjAOOsjlWdxl+Jk5c/+I/2RTvEOwBBYCefRRuay+CHvGZzkDurvEcvmc1SKtK3cULGoHrEA+WeVWtywgRvGMn0jFF4fgFcnujA645fM00tiDI7oAIxzkeFaZAHCAEu5nkBPoKV7aMW3XcsIGSfCfCJrUCgMq4mASPDOY6TWT2osHUsaiYGeYO8SMRuDU0z7l9Qv8Og7tsqGMiBAnMDoDTv/pahkmO4HaIkwR3SQcDM7+NK8J2YBaLKyHU/enJLBhPOFESc9ByrQ4sBAQhLNc+J23bl0AG+wHKn0zeo4ZQzsQk8iep3j7UdgRLadsYJg+Hj3q7hrBRYkek15b239qm4Ue7SSSAVOIB5yKQ9PauggyCOupsY8K6vn/YfafGOU4gaP4a7d91kgsGOI0g69zv03rqLZPaC4FYUZicmm/f5oHvNgq/8VdUadsU2k1bcjJrD9sXmyDGdW/Stcv4Ut2pYFyw6wPhPOso57Dcc17hjPLuk+MU2sCS0wOtZP/S95s3VPJx9R/qtZ+EL3SCMA4E/Uimr6M9m8MXYO+w2H71qXb41Rzq1q0qpvFZ9y9pVnEZMDqTyiudu1rMR2x2kT3Bjpj61n27WkQBvkmck9aPw3DgSzyzczQW0DlP0zXSQKNdI3QAHnzp/s8AHVP5sPrSNtQ55jxnlzFOi8LaasQp+ZjAHWDTQ1i5kCOpJmqXL0/1QKrZcFQSSCcnOasi85MYxihD8OQMw3y+Q8zUWrwBMqxJPpVb/ABDZAbbfYd7p+dKv2WrOxYsIGwn4uUx50FqW1Ehc4yfPpVeNtHm0dBuSeQxsKhlIEwSfCdzvWTx/Fm2rXGyRCrO5Y+EZrMhZ/bLlpspMOIYgyQOUecTW3wDhEAIjaOXKP9/KsfsbhDHvbmWc8/qfKIAnrXpi4DaZA0gYjExJ+WPlWgmzdheXeNdw95mf+wchieU/P7UYpvEbRjz+VE4UAbrmJMnl+TRVC/D8Kqaiz62ZixO3koHQDArz/aPErcfSowTBiJ1T8EkYHj41re0b+7tBg38wlQi7ksdo686xuz+HFsF2x/cY1c5JJ+GJiP7q1FW0nDoiKZGCYIXCBkJaJ3MDzyNqUW6GYkHH6TjA2x12mfGsLtn2zsKo1ODBLBF5icAk7SBt41n3Pb24wVeEssW094Mg1d4SsMcBIHriKWW57WdrtZ4ZnUrrABBY4Pp5V88s8Td7QU++cnROi3bVdTkLqYksYRVXJZqIbN/iFZOIa5q/RbA0qJbf+7OnHIHrWx7M9gJa4v3dwTbBbUjSYCk6HIBy5M+Anarcakej9jfYy/w3Dz7wOHYsyKwa2ojLNAl30wQsjYAjNdXu+B4ZwEVoiQ2BoEEnSkbkx+bV1MF4+Npc8qYW5Ail7HDrGTmmUtrI3rKDW7RCwnBXbKmjOincDNU4XsayDr93q8yc+hqTvY3s73DXhqRg5VhpOQM7jlXo+DtDWxNJdnhBcOi2iiBLjBnoR4U850ywH5/is2tRTjuLXbkKybIa68jAHwgmI6medGuhrgAkRzjr0ny50xwhKiInz5DlV4zFautmcBcdQZrP4rgiAxIYRttzxmtQk76Vj5ZobcPrENqgcvHrI51tkjadRbOSDPdxHr486N2iqDSMwgBiNyck1o2OCW3BGQOR5k7TP2pTieznuPJ55Yzy6D85UEXhbyuu+Y2j5U27KoBOQJj+5v8AH+KnguzyiYOPrO0+QFXv6i2w0jAx4b+uwqQHDJJC82OMCT4/et1eH92gURgcx9o8azuBIT+Y4AZsKsZ9I5mmL1253DoYMO80gbZgeYxtRepFxSIliCeQkn8/zWT2ta97cS1MlDqM7DGJ9ZPmK0+I4q7pZvdtqCnpAHIk7/ao7C7NIm4clzIxudhM9BtTIrTfCWQp+EQBsTPl6zTdu0AZiW6zzmrNYj+mBkyf1cvQb1W2NIksDvJAHr9aglbROTEAgSBJ65NO2rShe9icmRMD/QFL2uIgapUjaMCNifDf8zXzr289vblq4LVszIyD8IXIjGZn6RVmkx7R9vKeIN4A+7twAYzBGWHOI+9eO9pvaF7gFq02pTnuH4gY7pG+qY+lO9r2/ecJaZGBuXLauEHxQWIuSegwxO+RgDNA9nPZlrPEE3rQvOgtFVViFV2Pd940QFE532pweyXY/YgGvvq1xckhDcAtwNRA0nvajp1EQDzFe3t2rdqwqLbcK/dZm3YgCAFIJkdw5M7U7wBCAMLJDX37zK6h2SQrjT+hdQkTHIxiaPw3De74eLty4Wthn0G5AJD6k92FH8saYmQCSPGr7bkxm3eA76XdAYrMSchTk5MHVsY5R89H2f4RLUOwwplD/wDskd5zHfZZGBAplbACBpd3Kw8jSDI5dCTvI51PE3lJNpFKqqqFV7gLE/EXIU5AOI5wKw23OM7fAgsUYoQoH90S5IkEGI8jXV5tUkEOCGXVLLkaT9Sa6tDjxK8R0FXXiDuYpU3SDuKZ4cTkx6CpyHtlnIkgKPrWjactsBG29JqJgSMeFafBWATJ0wOgjPrQTdixpXeB+Sazu0u09TR+mMRvHWgdo8dqJUfAPHfr6Ut2Zw5JLmeceXWsyfdNrU4Sz3BJIWee5PStFuGYCYHkKz+HuySBsB5/n51o93izsftkVrRhhWmBA9TzqVEc9Od8ZP59qUdhv3pj82+dJ3ONA78MDMD/AEPE1ey323CyTGdt6jh1kgSJMyPDnWDc7VLJpX9RyRO3iRWj2RbI70kzgDOfHpH+KU1rzgDTIBYddh/mhcNw0ncxzyOWw3/M0vxlwaSZ1GTEHc+FLq5BzALE8xsRlvrA9aoK2rVhC2oSWB3G23XkPHpTz9oBQSXG0kwNtpHQUit+2imSSCZJnLNyQBc+E9Kz+3eJCDWGXvgd0LMQTzU5MAAAbSK1gPX+NucQ7Lq02kIXTIBYkA96NgJBA86etcbbWQHHdGF6DYnHrXgfaPtg2uC12SUcsCSywWDT9l0x671n+x3YVpkt331XXdboKl4VWnSjE77zg9Z5UYZuje2PtzctcXPDspTRtupMnfoQa3U4biblhJ4qEdDrMoBqIJHuzAIXBEEHcZzWfxXsxYW9auaUXQ6A6dipwNUTJ8czWlxXF+7ABBUsDC4LCAQYAMINRAEc5q/jU8f9ZfAezd1kcnjHuoLg1W1Vi2ACDqIw3UCMZ50vxfsXZVrhZb10v3gJUONPxgPOxJ3I2G+a9p/FOqo4dkutBZUQgC3ogjI5KoEqMb+TVy0qWXNvhpu3na1bLDVcCsga4+rJVVVZHMwdqRjynsr2E+iwE1KbjNcmStsWUU6wAe84YsBqBHwyJ2rd4rsm1ZF0tc0m2FVdXcVEAZhbAjXduSPjY7n5t8U2l1h+4VUW2lrkCNsjvZ3A6VndrWl98jA3L5AV1RgAQZ0uS3wQSRB38SKzrWCdn3JtniPck3H0i2neS3bCy0tnvEiJO50AYovaVnureKnUzMW1L3W1ZtlZ2Ag4A2g0Dix34i4TBJVoiSBgbjEMJ8aDxNy7dtr+gqCFRdiIhQZ6bkf29KNaxz22ZsOADuTvgSQD5DPoKVVle5b0GNYkahnGJgepmRg032T2WpAuS1y7aQgwO6STLLjEAAZHl41v2g0kkW41ScZgRA8eWfAU4zfIG/2fiQdMDYGNX/d151FNam/VHj69f911b2Rjr5Rb4UjeJpk4zNQRHnU+7PlHlXNHOGtYETJ8KNxPE4CIQQN26+VLpMc9uv0/3VWeMzjPh61FezYLGCBG0c4pniIUYEbCNsbAUDs3mxkySB/r/NS3xkkmREAx06cqKlbbrbXSTnnBxNdw/EEy0HG08z++Mms+8ddwLJMmNs5P1Nat2yS6ooJI7qgf1Hdj9/ICnEixedzAByTJOI2z+eFUvcbLEL8IwCRsBjlkljPpWrxHBLaHupYtHfeDGBJHnygUlb7NLMJMCdoiB1PUkUxItqGKhe6Tudpzt5Z+3StC9fFtdI3IKz/Soyx/b1oX8OVWdQnl0HTHgM/Ksvh+17d+7o1gBdxjZTkEHfOY5mnEd1agSqkwJVZgxzztJH703wfAjS7wO8BDZgLpwM7ENiNseNV7P4rLagEsiMsrY8WZTCgLnxrTXj/5DGwr3EuXNNoBQARmSNWIiSI5A1KMm5dae6nfC95pPeUYVdI3+IfvVezOAd7Vu57pQl7UpQMvdVcSwGYJ2GZ32prg/ZPirpL32WwvK2NLMepZtvTxoPaF6778cPwneK6Ve4RCJjAgbwOQii7G8l6897cpe1KQWUBSAARpJJl5nGgL4RNO+yFq09oTcfWUDfENJdRzXAA5DBMx67fafspaThy3FXXv3QraQxgTvIQQFHnml/Yizbbh2vO6BmYbfFHwlQBzG8xzp7B7rX4Hsa3aE3e/eIQR3dNpT+pTJVZkZyQc+Qf4KyVZkDv7l9JMsPeRpEq2NcQs5HLHOm73aAdW1FWFpAV1MsIGlBCgGSoxBz5RTXE9opZFqyQx1tBLwBL4UxviNUkeFBJ2OH05cxcLGQjFotuDpGCO4fi+I7Dehi170oqs66nMnUWYKMsM4DEQJbrU2uDuDSxuAhVIa0DAAJ/U5iSVwBOJPWszirlwe6tgn3l0ariggC2CSQigHO5zOdz0owxv8X2obduZhbZCqGgHUQwBkjJjUIGYmvPC4OIVYAGmFJByV+PvAbGQog5Eedd2+F0pZTJTD/8AeT3xPgAFB5knpWh2L7PEIFQqiqZiN5MnUTnmc5NWDTidnM5UktJDBciYPh4QYprhezAB35ZQO6Dnwz16zWtZ4dd8ZxgfP0xFHtWiOm8528K3xjaX4a0LK6V0hFHMGdWJJjf/AIpSywaJO8SYz1afM/atK65kgjYasc+g9d/Wl9saTJjYznc+XSjqUMeHKJz4ztyFdRS2DOqev7V1QfIBxD9I9Jo9p2O8/wDx+XlS/uW5nHODtTXD4G7SY69KAnjLzHujJ8MfgrrHZ4aGZgY5eFEtWQZznpnP4ad91pHKRv8A4FBXLhQDK8wAJx+Cs+7cgljOnr6fc0cBsnI8siluJLNuW0jJ7oz0H2qwp4BgoN05dp0g7r1bzAwDWxZsC3w/vTIZ8J13jA6zWbwPZrtDEd0nmCMcsc9p5eNaz3DcuBpkJ3VHL8FKKXeEuBCXJxlv6jOdPqf3qey+1VuqPdlYkhyeX9W/kRnkK0mZLYlmJzAHVo6+OPIV877N7XUdqo62g4LkXExBMkMyiQCQMgHpzrUjOtz2q9owlktZYGW0rEbdcc5BND9gvY97rDiblwL70ToAB1Ickkn4TIGPCmeJ7K7PsG+txVZ7iglZLm3JBlR+hiDufljPq+zmsLZV0DAOoVRnugDYztED96zfLnHTx8e9RxvYFpwyhPiOe80E7ZX4SSN46V38W6gZb3QkKJwIAVWE4ESeWwrO4fj7nEXdPDoWVfiunCAicAxnP9OfLek+1bt1rnuLZ7+7NIhAT4fqPQDas5WtjQ/9aZnNsAE42EnoC3ieS78zFLv2g9u8UVtLXcvAGDA0ljyx08K1ew+x7dsQJLD9ZJkmBknYedL2eF/XP6p1BZlTIEkyYkwOmetakGkb9og/zGdlaQQoy2qFgkgncjAHMU8/YS8Kq8Oo92YVXJGo6SZEFZIZioGROM71s9k8MDJcmSNTAwCFHIiZElhjyo/E9ma2OssdRL3MkGYhEUj+hQvqfCtfFn5PG2+1OI/i24cW193oUs+jvMQDpCt0MkYjmTR+KssxNssdbKjWpAJ0phlWBJ7p1SfHOK9lf4MJaGlV1qpW1sIxk8hPj4CmLXCzaUsgS44XWIBgCJWeawI+dVnV8uPLez3ZRVVtqrsGu3GDFtUKCT3p2liRz59K07/Z5Dl1II0PpUwP5iiFuFhnJIEcq9K3DsVmILnfAhYx9PvWdxHDd9YLALKkCIIgZM9M48asHyYHZfs5hTdksQh07gNkk5yTk5P/AD6G2wUAAAcsxnr55/emUIzAJ8ZzFEtASSVHz/OVAC91ggQWid48quTAODKgTHlgepxXaoPKWM75jkMCuuAs0RCiST5c/WhF7hOvVqPdjbmPXnP2qryCBJPOenP1JNGC4AC4A+mM561zIT+nb0+1agUs2QTk4A+fMz8q6mbNjBJA5+o5fSuoT4lbVdtOPEGm7dxScER0zNAVSSNUwMnPpRrfDicZk48/TpQjaW18QRzkHNSbYgDX6Y+fjS3EYOmNvma6yp3jPiSft1oI624IhvHYwB1OaZ/h9ZCDOo7dR4+HM/IVFu1IIPhqg8+SD9+laHCWBJ32zjAE7DrP5vUjRIELiAYBjBzJbPKhpfAcjadhgY389xt5VHEXQoMlQFEnHIcvua+a+2HbRN9Llm6IiRoMQQYz6CaYrRfbr2gL3Ytt3SsEDcMDkT1JArS7F/6aMS9y5dwLZdGtsBcDwHkoZIEHnBMitb2c9hFtWV4xyHvujsqsnvbY5G5oVZb4hAPifL1nC2xa4dLC2wEFtUOpTqZYXWVQR3jJgnGwit0SJuezyW0Hu1WyoAFy4zB9YVNXeAMMxaGMGnO2OyHPBx7oujAMzBwMEL47ALBHic5rR4Lh1gWtlCrplQICGDpAJAkQMiYzT92+YIke6Y6TzIUjTsdzOKzf1uPmnavtFrZOE4dQCwA5hRI2gfpjxzNbPZ3YtuwCiNqYY1QASYIc7RE7Hw8KNxXZtlrzvakQArNz0gAaTA7oAnA8K2OH4dBIQqxwWzI1TAETgEH0g9apDbCB4RnTSV0xuJO5OAeg0iTPVaOvZ4tySZXPd07mcAmdpHLkDTywrFRyYlif1O2WY+Qj5jpXKZJc5E46k7KPWJrbnpcnQXecSCQwAhyMLjcRk9Jotm0AwD6mMycfExyYHr5b0X3RlRjBJO2WO58gMD1py4TAG2oQNp8T1ECjNWhaFJyMLgD6n659KONMGcEmIj5eeM+tVVcYkAY3odyJAmOeTzPShLXizYLnTsYG/XIoNqyJO5JO53+mwAoxtqo06skdeW/1MfKhXG6Mc7eWPlUliQSAF2zsfz/irMDJCggc/Hx+dWUwIyTmi2WmAN286CAOGJILH/60S6jRpGNUluo6D5Uyz5M7bgdQPtS97vZ9DsPlSg7SNPgc/wCBRWnPSQBNDCemCd/lRrXCTknpzJzRFUjiO4zEeAHhyFdVX1HaCBn16CurQfE7XEgxCD1NOJxQXMQRIH/dy84/N6EFC41KZOOg23686o4LuOgwBn5+ZNCDNvOSSSfU/PatPs9GiZ8p/OVI3eGwRsYwY/f83pDhfaw62sm07Mo2RSxgZOBn12oT1ltMRI2n0nceLEkDzpXtr2pt8KAWAYtkARsDBEeGK8jd9rHYOBZI0fEWIUKNh8UZyMb7ms2z2Zcv3wt8sQzNpS2e+TpkFQ4jRMAknkelKF47t3ieLvH+GV9J1AKgmRGZ9K9VwH/T42rCrdW013iGQadMshUltKEGDIUTHVh4jW7G4Uo11bhczoYmWS2zFCLlyQAs9woAojANaHC8CQ5t22cNoOFbKKzwgDHYQOWwU8jRrU8TfHcEEHDrbuCyQfcW01Q+lsEFQY5k/wD8+lafD8GFhLa3bT6ZQ5Ue7mNLnOokJ8MYgE1PZPZhVkZyqsgICqVnlksAO93pMRnnTXDo4sjT383NRZmDHvEFyDkz4Hkd6N04dYIkMZURy+IzgKM9ZzWbx/G20RrMtnUSTDd4sInEiAD6mlO1u3hYtMGZdSEa2OQqaSZgfCdwB1IPLKa9nF5uwUVRLOw7zmNRIBjyE0xHuB4ZbFv3kQpiCJLTsRpnvSCoxuZmtGzw6q2pEQOwJY4ku20kclH3xilTxx1BgANI1Kp2GIBaBsBqNWsXwRlp/W52J6DPWZ+laZMWLJ+GPMk+pJPiftRgYiMhMCQe8+ZI8BO9KPfOoCSC+T4Cdj8s1y3ZiMCCFG2OpPMnerYMPWbbLJ3HjtPXxqG4nJMYOEEQSOsnagAkwJgsPkJyflj1oV+Qw6emwOf8Uo7acEiT3Fyc48s9evnXC2uXMyZY/tn5CkrjfpAGnrO56GOnOjBoBU5JiY+YFFxCgzEsJY5x8hPhRUeTJmBt08486W4cSPE/anLdsiN/DFBU99LEAYiJmJjf0piyROkSGgE+Aq6WABJ+ED8FTatEiYGpzGenM48KQi8P5ZIOWwPLwqv8PBAPr60zeTviBhB9fCgwQPOqpQWpPMAV3EL3SonOPU7/AEolu1iJ/OlCutqbBjejFoiJgCcD9q6qFDvOORrqC+H8V2gluJIknf6YqG7fS3sZgGZOR4x868be4TiboCshGlPeTt3TsTnE4jnWpwfsQX92Lj3BcuMBp0SdM53M6to6ZnakK9se1JuC21jUpRu9gx0WeUGtj2f7Cv2rq8W19EZ9QuKssyzkK2mRpYAbeVO9n9lLw7FbXCe81FiuvXjSoDM/RArnlJJMeGxb4Dh003H95d0AJAB0ku3dJiAgC7AZA3oMg4sC8PfG1qCy6nSANQ7q4IjCtqwM6d8TU2nAa3cZ30swLago/lgyltEzpQkbky2Dsa0bOgpquIk3JKKWPPuhMnPdIJP91SvCm9bttcUQmhiE3LA4ACwDInJwBO9W4TH8Nauguc2ltmFXUE/qWAADcwQAep2pyy5gSgtPeURplmGSQjHqM7gbmp4fSJZ7oBBMAfpWNpGAAOsbbU3c7YwBJQxMwDiJBMbYjPjR7KnZvDOFJYgtClSYVt+8sHfCzq8aF2h2swIUEg69Q0NDd0gwxG64bzxSQ7Te5KCdBcnUcPG5LEDA+eIonD2QGMRpAyT0HXzirFaDxPDC7NsL/MvyzyZVUO/0ERWlxoLnTJIWNb7d0cvCTyoS3dIxi5c68kjAPnM+sV19iITBgy87M3JfGN6vQ0r2sGPdTAJl85AzpT7MRROBtGVnMco+J9ztuFEzRrfDuSdQgk6iSIzzY+kUZbgCs/QaVk8pzHn9hT+BCgGZO8ajziMD1/N6MEiWaIQamz9BXcLbgYIxkzzO04/MUe+wJK8hpLcp/pX9zTg0tZUxJMMxBMcpEADyrjw7MRzMwIj1/ajuREAR+feojTEbnCidvGacTrFoKCxwqghd95/c0uxPWGbJI5mc0zfydIMgDB6tO5nyolvh5G0dfLpQheGXSJ64A+5p2y/UCR86FbsD6fIf5NNcNbGosYAAk/tTiEdphB0k+XIVNl4BbkuAPHn9aCL0AtPifM4AofvST/YonzblWsAjEgR0yfM0N2g5/SM+dUfiN+q5PnyFdaukkTGRJqQ1u4BuZ5+tDtJvnJ+9TqBmNx9ajh7ZGfGikUg6ZO21dVvemMbV1GJ8X4VpKal0ozST4BTCqHGlRt4gb0w7E3GcsLcBRbClcCSpOobEDkvU5pBODuXABKy2ogkkk6THdWdKgwfkK1ewezRDPcEs0lVBJIAJBB1YBLdJNE9tGLaqfdsGuqndyzd5iAQqqCMKSSx6wKuOKc2wSXklUXCAGcFzpGyqRmOuc04gKhNU6T3Rg7ydTEkkx3t8dKu9kB9TOxDKq7HQACWnoBtM84q+wJ2F2emm4UCXG1kT3SRBzkZWcHxqnY95EttZbN1h/wC2N13hGbGkYjJk0K127asAgAMpO0y5zgxtvSt32hck6QlpWbUBHeM7sT4EHfrzoaelv8QltZbTHxEEjvMTtEZEQOgisLiePumbkAe9Uj9UBdXdAzEnE/6rIt22v6ihlSe+2TAGCJHMnlkxXoLba294V/l24Cg4BI6j9qqBbHCMLeomCYlRtpGc43YxTesQQ3wpm50JjafPHpQ0ksAADuT0BP8Agfeq8SVZxb//AB2u8xBxq/JrNqEtcQc3CO8TCT16x0A51RyRInP1mZ36k1BvCNcHaFHhyH3NAS6Vhhkn4cfNj6VI7qM6CYxLZwABOalr+xIgEd0YkLO58WiltEFbQJLTqvN9VQ/MEjoBRVYMxJPc5n/EfKtQH+FvDEDUzA6FHNox6Tz6UW3bKiCQzDLN1f8AUfLl6VHD2QlvVM3XEj+xJ/PWgLdwEE/3RuByHrWsGiWrRLSD5n70a7OcbYH7kfb1qA4CjTtOeePD85VL8RqfltgdOf8AzViXWFAA5R50bh8+U/M0BCDgeprStIIxy+9QdceBAG8T+1dxAxpEmCGYVe0sd4xUOgwWPebNKBbh+uJMwPpV7zidM4XJjryqzXQN8kCR+wpHgreDMyxk/sKdSC7E6d858TVdWn/uPXpV27rkk4G9VNwu0xgc60jdvYdedMOIXpNKKck7gHlVr3GLcYKDIFYpMssLM/FUVS7fBgdKmjU+UcBwCkorQSQYALBQAJKz02+cVbjuN0aXV5YEqdJEKuJCrsBE9486yrvaR0W9JIYhpJC45YPpS/BJqVydhMcvE7bnG5o1p6J+2LZIugsUTInAXwAiGnG+N6RHb8NqOkqW1aIwTHxY6GPDFYl/iCqgT8QkgDETgUHibwOlhILfQf5xUmsnGguWDQF70kc+Q84zS1241wyhLGM8tM4VQevP60O5dzoHdCiTiTOx/OVeh7G7MRSB6k7kn15QAKyh+zEKWFtKpUCN4BLAQdtwN/E1sm1r0AiNOwPPG5jnvSttJm4fQDkAY+tMWm0g3TPkOQ/BWdRi7cFsaV/91xvvHj6ZoaWFRNIIgCWJ3658eZpfhJgOT33x4Ach8+ddxTkMtpTuCzE/q72kf+WT4AVYk+9940k91M9InYeZ8dhU8JeJ/mfpUQgPM5gx58ulKkah7v8ASDL/ANxn/IrQLaRqidAwPHGftShlSEKTlst5cz4ljijWRp0giFHTP4cgAVS3ZOoCZYxqPiTy8AKaW+NbADYm2k8jHebz3itQLX+LLNIP/OwEc4M+pNXtqcwIkQfE7Upwy62MYC4H+a0OzbmpoXfmT5xincAAQgwT3UEnp1A9N/lV+HM97GdhzjlPnvQhdDlt41nHgN58zTFgCY8f+aNOHeFs92eZpgWzq0jb96gtAPQVDXcgdc1pk0LGogThc+tc1vWxB8J8F8POqWrkdetGsXIz13rUFKHg1N0rqyRJ/YCn+E4GJ5jlQ7zAEMABJziuftgATpNbs4Ae1bShGBTc4jrSHDRbTeCBnzq68S1x8nAzFV4y3qyeZ2rNrUjhxoS2Qdzt51XhLMJrPxHelb1nW6r0NH7bulEVVxWLe4Yq3EAvPQV1KcPaZV1T8VRWdh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1554" name="AutoShape 2" descr="data:image/jpeg;base64,/9j/4AAQSkZJRgABAQAAAQABAAD/2wCEAAkGBhISEBQUExQUFRUVGBYZGRUXFxkVGhcVHxcaHBUYFRQXJyYfFxokHBoXHy8gIycpLCwsFR8xNTAqNSYrLCkBCQoKDgwOGg8PGi4fHyQsKSkpLCw1MiwzKSwsKSwsKSksLiksLCwpLCwpLSkpLCwpLCwqLCksLCksKSwpLCwpKf/AABEIAEgAsAMBIgACEQEDEQH/xAAbAAABBQEBAAAAAAAAAAAAAAACAAEDBAUGB//EADgQAAEDAgQDBQcDAwUBAAAAAAEAAhEDIQQSMVEFQWEGE3GBoSJCUpGxwfBiktEUMuEWIzNDcgf/xAAaAQADAQEBAQAAAAAAAAAAAAAAAgMBBAUG/8QAJhEAAgICAgEDBAMAAAAAAAAAAAECEQMSITFBBBMiFDJCUSOBkf/aAAwDAQACEQMRAD8A65r/AFuOo5FNKKBPy8bTAnkLqEZpjXQbXO3Sy+ReNP7D09q7DaUyFuIbvE72+qNJq0baEUJTymJS0AwSASCdpWpAOEGa4EiTmtzAHMjzR5lWxTi2HDQa20nn1CtCuUxWWbpKFtR0aAg7WR0qs8jrF99lji6Cwi1A8xdSKuaLqjQ8xkzERzdHM9EQxub4NckivXr+yXQSBED4ieZ6dFPTpBjQAIGvmdZUeNeXVGN5SCfLRWSQsm06S6GSoAJinc/838lEa2oIIINwRB+SRQk+UjHJEhSIUX9RPI+iGs9wtlObY2QsbM2JkSCiDAnX6KXKloaySpQBvJB3BVCrxPI/I453fCwF743LGyYV6qHFrg0wSDB1gxYrlafYKg0OdVqVnuddzjULJO5yx6ldGJQ/N/4LK64L9Ttdg9HvyHT22PZbmJcApG8bwrrsxNL948rbdFzPEuymHykUa1VpEw1xdUb6+0PJckKNWi91Jx/vF4Mhw5T/AJXoY8OPIvjJ/wBk2pLweoVe0bWj2XCrPNvpJFt1X/1JU+BvzK57hlKGDf6LreF4zDCn/uUQ940M69COi5njhtr0d/txhBNq2VG8dq/Cz1UjeP1BqxvkSrdfiVH3MO0eLjKruxrD/wBYH51SOEF1JE+H+IdLjw5sI8DKu0+JU3CJid1kOqNPuwox0UX2K4J9cG3RcKZy+47Q7dFOKmWRyJzRynQ+ig4I0yAHC97iS28SJ6K9xCiA6O8z+Wn2XfhxNLc48kldET321socA4hmh0iY5HW6vcQYAAO8zDYNAsqlIN7sEvIMkZQLaqsPTPG2kxXksrUqDxUL3Aht4J9PRWKocALa6XCHu25GkuJcZtGnmgqFmRsTJZed1P6SC7HeVslw7nMJNsx960gdPh8dUD6gnXz19UFZ4BEfpSe8Zxa0mypLGmtb4FUq5IqzC4xmAbuLE/PRTMygQIgKMOGb5pmuF9ZgKL9PCjfcZYBHJGCqsgCRyn6qSlU5c9/suXJg15THjOy0XgX5Ks/FUjBL2R/6ERurBK5biXYei55fTcaRJMgBrmydYa4W8lPEoP7nRV34LfEO0OGacrR3zzbLTg3/AFPs1vmVxXaXGP7y7aTIuGscKhadDLx9PVblP/5xRFzXeRsA1oQY3sjgwP8AlqTsMv0AXp4ZYMfVt/sm9mRcNfNMFatGIAGv3VGjwzuaWYEhgiO8gOM7AahWcPjqcRmbPjH1XJlg220j0PdjKCLKLu01Os3k5vzCma4fEPmFBRZFzAFNO1imOIpAe1UYNfeCp4vj1Bmji8/oFv3GyvHDJ+CbnZrYF0Ext9VOX69QuTwnFsTVqTSaA0a5hIjqd1t4vEvbSzvgAQLCMztgPyFXSaaSOaS+RovMwdgog60dZXL0uOYgQJaZvoDF9B0WxiOIVBh84a3MACZnzhPtP9mPG06ZfGnzTO0jpCwmdp3QJpSeZzfQK5huOtdbLB8beSVymM4NdmjVEoXG4KoY3izqYnunEfEHSPPbzVOp2lJPs0tNZd/CT+QFFtcG0NUTdVjs489120xbqSnPGKxMgNaegm3RZ8vIaM2Q0wduZ5eaBuKbIykHW4WR3NSp/e4xOnL9qv4PCZYCSbVDKNG0o6pEX9UzXOJPui9+vgeSHuRIPP8Ax97rn0rmTHsqVcC2poCBaT0M3AOuiOjwqmyCG+2Pe2I5hWS8NH59EDS46DKNzr8lT3dVUQq+zNx2BaXS67vw2HJZeI4OCZ5rqWYcDx3KF1AFCzNGnG1OCX6+CjdwgiLfL+F2hwoQnCjkFT6mQWcrT7KPdfQblaFLsq0D2r+nyW3TpuIscoFgDsiL3DVs+B/la/UWJ8gcHUZTp5BTBva2WfE7LDx7H1q3tXgaAQ1jdmgW5LYrPJEAEIsFgAwdTzWS9TLWmCik7MmlweCLWsVpV6Q7lzYMkOAHKI0nkZhaGVRVqM9Oo5JMedxlbCSs5jC4GREbK23hbdtPzVaPdAPuWh3KTAd4Hfop2gaIm5LldFNrM8NLWkQCD0m20nl0VL+gpSIpX5lxkT4Bb5phMMPeQkXqJeRdUjMpYVxjQD4QAArDcHpZXsicJHkb7CiCnhRGinbQARtCKElmiUVVhOhhOktAFlADx3KlTJIAIlRkJ0kAC0IgEkkGChPlTJIAKEiEyS3waPKTgmSSmkGJwwqCHAFR4fCZLAkjY/bZJJNbqgostKRSSUwGlO1OkgAgE6SS1gf/2Q=="/>
          <p:cNvSpPr>
            <a:spLocks noChangeAspect="1" noChangeArrowheads="1"/>
          </p:cNvSpPr>
          <p:nvPr/>
        </p:nvSpPr>
        <p:spPr bwMode="auto">
          <a:xfrm>
            <a:off x="63500" y="-339725"/>
            <a:ext cx="16764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3602" name="AutoShape 2" descr="data:image/jpeg;base64,/9j/4AAQSkZJRgABAQAAAQABAAD/2wCEAAkGBhQSEBQUExQUFRUVGBYXFBUXFhgXFxYYFRgaFBQUFRUXHCYgFxwjHBQVHy8gJicpLCwsFx8xNzAqNSYsLCkBCQoKDgwOGg8PGiwlHyQtLCkpKS0sLCwpLCk2KSkpKSwpKSwsLSwpKTQpKSw1KSwpKSksNSksLCksNSkpLCwpLP/AABEIAG0AsgMBIgACEQEDEQH/xAAcAAABBQEBAQAAAAAAAAAAAAABAAIDBAUGBwj/xAA4EAACAQIEBQIDBgUEAwAAAAABAhEAAwQSITEFBkFRYSJxEzKBQpGhscHwB1JikvEUFSPRJHLh/8QAGgEAAwEBAQEAAAAAAAAAAAAAAAECAwQFBv/EACYRAAICAQQCAQQDAAAAAAAAAAABAhEDBBIhQTFREzKBkfAFIuH/2gAMAwEAAhEDEQA/AOuYUwxRNR18ckelYZFAxQigRRQDhRmmUiaAHCjUdI0vA7JRFE1GKU0x2SGhP7/ChNImRTAM0iaBqqxNyRqF79W7gdhtrTSEwvfLMVQbfMx2AMjTuRG1WLdvKNyepJ7/AKUAANANP3NANrA+/tSb6QyXNRFRqtGlQD81Imm04UDCDQikxpUgFmpU2KNOwHRUZFSGoy1SiBppMKOakfNUA0CmsafNMc0wADSYxTZqHF5svpOo6dxvHjaigLFOFZmJ44lpA945FJVQ24JbyPYnUDarz4lQ2UsoOmmYT40mr2OrCw4y7lWREmd9tASfyp1o+gR2/Hr+tcvztzAbL2basqljnZiJAVWCx9ZMnoAawecedkuIbOFdsjMxd4KnL0RZgwdTPaunHpZz2uvPZLmkdRxLnPCoShvANmytAJj+bYVr4DHLfUtYZGUbENP5bdq8a/3QLZ+EiIAQM7EAuxGu5HpHtWhyJjriY/DqpMMxVhtKspLT32B+ldubQxjC4vxyZxyO+T1wyTlG/U9u9ShI0FBBTya8WzoBNGgTSU0wDSFKhNAx1EGm0qljH0KZNKkIdNNaKJFMoRIDQpTQLVSQhM37/Kq97GKBqdegGp+6pGE79apFVtAnQL3O4PYd6uMW3wS2jP49zR/pQjGzcZWmWmAkbBtNzVngXMFnFoWtMZWMyNow7HqCPIqnc5jt3My2srEb6gx7rXBYvmHELfYgnKjx8PZSqnYjz4716OPTKcaqn7M3OjQ5t5hZ7lzDlFyLczKQzAnTQgjuGNY2IxaXi168VzkgQF1OVVVYHTQDXxW/zNwO3ftLjrLMLbJ6raiWVl0j+kbzvt5rlrtxCiMqicuR11JzDUXV9xv5FenhUVFJEXYmDj4blfSfVbzepWVWgjU6rIII060MZfDu5AADHMoA2nZfCjb6VCLJjMTC9t9+376Vp4Hgt+QRb3EgPA8gkE6fUfStpSjFAotlfA8Cu3SAoAkTLHKI7612HKvAlsXTcJzsoIDa5dRrA38Sd60uFcMbIfiFSxgxPygLBGYKM2snbSY1rVw1gBoAM/T8T0ryNRq9ycEbRgk7LltAVjUdo3/e9SqI+Vz7HUdqdZtwe37/AMVM0V5W40ogDXp0yNtvpp12qbDXWM51ykdjINI2xSyeT99K7CicmmxQBpZqaGOmjTQaRpMYaNMnzSqaANNmkzVHNC5IDNNZutUuKcUWypJ1bU5R0A79q4LCc8HEXwt0BUYwhnRSflDdNdq7cemlNX6M3P0dNzDzlbw0KPUx7a//AD61StlsfZb4bEsysqg7yRERsD1qDj/LdpzZu3rht2fVbuXAAfhsVzW8wnYkASf5q53kzj3wb+ScquRBOmVx8hJ6Tt7xXpwwKMFJGN2UjZOEaxeW5bZmBYopOZMpyvbuCNNZA++tznXEZ1S9aMWMQFd1AELeC5GYdVkRPQx4qjzvw6LpvKPTcMvGwc9fAMeNal5Ob41q5h7gm3GZfEmGHjUgj3NdEsi2/JH7gl7ByRxkqxsE/McyTsSN1PvEjzVrmDlAljdw+UZiM1omCk7vPQdadgeH4fCvcdWN17QJI3Cb7x9rfzvVvgt1cOtzH37hc3IUKgIgk/KA0ZhGg/8AUmueU6nvj+PbHt7KPDuXkBSQzFDmJOgYjWMv8sxpv3rp8NaEgsd9J21J/DfeuUPF8TiviPYa1Yt2yDDOqs0nT5tW21A081LwvngyyYoDaVuW11DLqAygkGYiR3GlRmw5pLc/wbLJHwjsrGKUsEVlDmYUkSY3Kj7W06VpWcNl0+s968645zdauXbF2yHDIyFg6QwKOGGVpI1DMseRXo/FeM4ewf8AlvW7fYFhm/t3/CvOz4Zx20nz0VGadhu4sLsCxmIXXXtVbCcTBZ1drYZdQimWA3kgantXK8q8wIljHEsgyZWUzHxSc6lwCZJaFmtH+HmFIsNjL2WbkpbjcAMS5PdmaB7KPanPT7FJvqvuClZ0CY8ErCsQTA0ifv6DqatRQsYc6swOcjb+UdFH608r0rjb6LGg0s1HJQy07GINSL0MtOipbGKaVLN4oUrADVx/OXNT2bX/AAbk5S+8TO3/AHVnn/ixt4drVtouOpOm4RSPiQemhiuU5aFvE4O7hrlwByC9juCkEq3vMjwCOleppNMtvyP9RzTlzRpcmXXxWZLoloLK2wdYlhOxKyCRvlrn+Y8GuFY2VTWXm6CCLltiCoCkekqREg6iKzMLxW/hrgysyNbfMBJgOvpkj2JHsa669ZTiGHDJ6WG3dHG6+36V6bccTtLhmStjuXuMjE4ZrNzU5Qrg/aX7NwedInv71yXE+BXLNzLlZlJ9JAJkefNb/KnLl5MRndYCg9QZ3EQN5kHWNq6TFcRVXKqA7D+1T5PU1k5vHL+v0lJW6ohw+G/8VTiIjLDZgNR0BH80RIFU84W0y4W0EJ67EgmN9hpVkYVr7Z7pYgEZVGygnoNh/jxWnh8EqjYAxG0nXx5g/dXJLMo3t/w22peTP4Twwer0gKx1G4AHpVA0eqBMkjUknrT+csCL2EYAMbiepAus5QR6h2yyOkaVs2sMxO2UdI1nXt0FWPhKq++56n3PWub5nvUwq1R4Uvn6EipLBltdPeYj99q9GxXLtpXlLaqNfKmf6Tp1rNv8FtlSMgEEknQH+7t4r1lrIMlYWcpisa9wrmYnLAUncKvygdqODxFsN6xMzLbt7md4rSu4NHb4dpCCvzXGkAdZKxJ9j/1VbGW7tj5kXKdnC6eNtjtXQpp8dkODXJWxLIbhKj06ZdPGpg661JYwzsrMtyAgLAZiOo+WOpLfnVZHWDK666yfyGlMXatKRDNEJiLZ9Ny4M8zluNJyHXNB8jeruH5ux1kAC9cKqdnCuDB1BLCT99YYunuaccS2UrJg7jpUSxwl5QrZ3nDv4ssCf9TYUjobJIYHyHMEfWuu4TzVhMTlFu8qu21pyFuA9oOhPsTNeMXMWWiQDGm0fs1FpHncVxZP4/FL6eC1kkj6DewRUZWvOOR+e3tXEsYhjctXGCq7ElrROg1MkqSRodpmvUrtmK8TPhlglUjpjPcin99Kpvh0qxsZ5/8AxJsPbuYfEqMyJmS4OkMQYbwQCPciuCxdv4Lrcssfhsc1phup6of6htB/WvdMZhw6kMAQZkHUexFcle5Us2ywW0sNuv2SJ7V6+l1cYR2y6MnCzmv9sXiFkXli3dHpfSVYr/n8a2OXeFrhLbAtndzJCgxp6QAOnua0cPwgBQqqAOgGg36AVoYfh3YRTlqOK69C2IzDhLlw6mFP2RoPY9T1q5heFQdoHStazhQKmyVyTytllVcCNI08fUET16U8hV7dNt6sRQVQOlYWFEAzHYR5O/3U+3hgPJ861PSApWNFW/hc01QxXBQykSR5G4gyCJkaEVtRQIqlNrlFHItwfLmB98x3adWLeetZnHeGm4AkNDglI2zyMvxD9lQJbzAru72EDRIqDF4HMmXSfs+42/Kt8eocXuY3yqPPOM8GQW2cWxKoYIkbDQkDes2xy8XScxVwSrqRIEbRHWIP1r0ccNkepQZmR01GoisrD8D+AbhGZ85Uwx2AXKFB6wNPoK7seqqNXyRKKb8HDXuA3VJAAYdCDE/Q61UbAON0aNiYO/avTDwkOJgidRO+h6VG/BWmB+/atlrPZDxxZ5m1kjUipLWCdiAFYyJ0EwPMbV6YnBc2+3np7VZs8JAgRt+9aHrUuhfEjkOWuSnuXEe9CWwQcu7NBkCPsgx7xXrl3EVj4PClf1rQrydTleV2+jSMVHwHPSoZaVcgxNVdkk1YNRGhOhDUtgdBTskdKeBQIq7YDQKFOUUDQxDSaNBqIpWMVIb0iaKb0DQaIpNSJpFCpBaVPUUMBht9xUTYYHpU8UqtMGVUwYUHuY/D/NSfAHapgKSim5MmiI2BR+HUtNJp2xhGlOmmUGas2yqJPpSqMUqkD//Z"/>
          <p:cNvSpPr>
            <a:spLocks noChangeAspect="1" noChangeArrowheads="1"/>
          </p:cNvSpPr>
          <p:nvPr/>
        </p:nvSpPr>
        <p:spPr bwMode="auto">
          <a:xfrm>
            <a:off x="63500" y="-508000"/>
            <a:ext cx="16954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53604" name="Picture 4" descr="http://diag-immobilier.wifeo.com/images/termite-roi-et-re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882" y="3214686"/>
            <a:ext cx="50001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colonie: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Castes: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ouvriers nourriciers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soldats défenseurs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Couple reproducteur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u="sng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endParaRPr lang="fr-CH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Reproducteurs secondaires → fonder une nouvelle colonie</a:t>
            </a:r>
          </a:p>
          <a:p>
            <a:pPr lvl="1"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0" name="AutoShape 2" descr="data:image/jpeg;base64,/9j/4AAQSkZJRgABAQAAAQABAAD/2wCEAAkGBhQSERUUExQWFRUVFxgXFRQXFRQYFxcXFxQWFBcXFRYXHCYeGBokGhQXHy8gIycpLCwsFR4xNTAqNSYsLCkBCQoKDgwOGg8PGiokHCQpLCkpLCwsLCwsLCwsLCwsKSwpLCksLCwsKSwpLCwsLCkpLCksKSwsLCwsLCwpKSwpLP/AABEIAIAAyAMBIgACEQEDEQH/xAAcAAABBQEBAQAAAAAAAAAAAAAEAAECAwUGBwj/xAA6EAABAwIEAwUGBgEDBQAAAAABAAIRAyEEEjFBBVFhBiJxgZETFUJSobEHMsHR4fAUM4LxFyNTYrL/xAAZAQADAQEBAAAAAAAAAAAAAAAAAQIDBAX/xAAhEQEBAAIDAQACAwEAAAAAAAAAAQIREiExA0FRE0JxBP/aAAwDAQACEQMRAD8A9Y920wPyj+eSsp8Npn4R6IgQQArApc4Q8PpggZdd45KXuun8o9AiBPkpyhQVvDafyj0UvddP5R6K8aqcpnAo4VT+UJncMpDUBGpkzBnhlPXIPRRp8OYQCWQTtayOAShMAvddP5Qn910/lCLTwmnsF7rp/KEhwqn8o9EbCaEAH7qp/KEw4VT+UeiNhMWqaAfuun8oUPddP5R6BGEKJ/v7JJBVOFs+UeiHdw2mRp9EfWNrqj2e/wDfBTQD900/lHio1OG0/l+y0I6eioeOf0U2kzqvDaYH5QqDw6nGi0CJt1VT3BusdJUG4viNCn/mtZleTld8MMn2MwTm74h7TGUAHeRBS0q9Cs/GCpmf7AMc3VpZmALSLP5gkmJlwBHdSTy/1T0FrbDl91KFCm63opNetSWAJQqyTIIiN9fp1Ttf4f3mp2uRYmYyFHMmGIBJAIm0ibidJHki5Q1oCQCinzKpkE1FwSapEKtnpjcH4bXY+o+vX9qXnuMDQ1lNsmAOZvc9FrhRqMkESRO4N0iDltrFp59Up0SYTFNTNr67xz6JyqKnUSFKUzkqNIEITFYUl7HNeW5HSREhwIggo1Qc5Te52nxU9tlVCuNQafp+qgB0KmlpWHamP4Q+KzZDkAzbByJcVSXKaAz22+6rdTkSf74Iio1UuSk0Vc9hsLTdWqVWOeagLw+3s2hpNWkJaxsVu9RcAXkkZCQRN0hy+gzHFjaDW1Hd41gKQMupucRA75YZM1NA4lqSq6/K47UVbDyuoHGht3ENF7kgLD4zx0MblZBcdz9xzhcdxGlUqkmo4nnfQHkNFzZ/bV6bY/Lrdd5iO1FFp/1B5An0QJ7Y0QTDnHxHLoSuGqcNk6dA4k39TZQbwoHQifssP5Mmkwjv6fbCkdz/AHzVjO01IumbmJMXMaSdbSuCdwOLSJGotPj4JDg7hfbpOvWCj+Snwj0xvaSmdHDpdF0eLtP76+S8nfhqrSe8fLqNVGnXxA0M2Ou3W2qufWp4PY2cQadD6XVwxAXj9PtFiGaybC9wDbVE0u27we+DHitcfsjjXqDOJNLy3cCSdvDxRjXLyvAdtqbLd4E6zJN910NDttTy5swAdpNr72Wnz+l/sWU/Ts3OSlclT7a0ZY0ulz3FrRIMwCZMaWC06fHmnfwMreZys7ttKJchBxBvOPNPUxrQNQnaWxAeOfS2yi4rFpcSYKr2yGkwQJHe6jmtNuIBH9+iyxy2rKJllp2+qgG81N1b+FEVLFVUIuE/3+yqizVSc66hO+33S0FdTRVkx+6uqvtKEzn5YHOdfJImDVZkxxHfPtIcAalQtj2MGpTbPsw0FuTJGYkl0wbMqKwNPGF3ssQ5rozVIL2jNTiR3IbTbZpGYGQTBF0lVigVXh/tKjarp7hORosL2vzsrK9K0XPTSP4XQY/AZBmG9yT+yw8RWB0GnPl05rzcuuq7Z33GPxCnGURJOxN/9p0KuotAF8s8yCQrHUs2wkAmTt+gQ7RAgCQZkxHpKzuSuK1zxyBtOhNvHdVsxwAMCDee84b7iIUHdIgRzCc0iYif/mfEFLatJ060g5ZgiIBEz5/oq3l1i1xnnAFx05p3u2gHxgnyISNK3Lp4XRstKq+dpMEEa6DcSUNmc4XAI28eRRFRgjXU6clW4RoDPPb1nRaYougxoNi7SDtB1voI0IWbjcMAJD+YIMzzBjrMK/G4rvCDBm0OMzvAhZtaq4klp1uBqeUW38YXThKwyqmobi7QdBfp9lNvHMRTjI919BZ4PLqEPUrGO8AYM96GnqBcys11Qi4DQfG5vYnQyumRz3JpcR7e1/ZljhLvm74IIO7QtHgP4mEUmtr1DnbbPEhzdr7HbyXK4mo4d51i4kTmJB+qzcQ4ZQC2wJ72YeYBhXPnDmVr2DDdrcPXaBnZmHxZod5Tsteh2uFIDNWaQXBskiZPML55q04i0TcTuOihmhTflN7azetPqA9prwYnnt5IscfDRL3NaL/mIHpK+ZsD2nxFL8tV0cnHMPqiMH2srNqB9Q+070kO+sctk9dI4vo6p2tw5A/7jddZmVDB8ce+oRklnw1GgwBF82bedgvDv+pzw+RQpRtMz5xZdBwr8SKFSm01muFUOtTaSGRs6ToOizymapMfa9rYARrKz8bxym05GzVqf+OmM1+p0aFzXB+LsxzM/ts9Of8ATa7KB0cPzHzXSYRzWiKbWsA2aI9Sqxu/Gd69A1uE1a4JxLstPUYemZmNqj/iPgkt0UJElJVflL6nkzMRVNSJs06LOxeFbMCBHW3qq8E57Hua+S3a0pV6utjzP/C8u9+vRk14AfhTtp9FRkIMn1/haDngxY+nqEi8dfQrOxcrPBm8idiYsPDmkTrrbVx1KKNFp531sZUjhBOp/aUj2y203EzsTby5DbxUnUY523gk/wC2VoVcI4QJEDrz2sqHAjl0idExoG+jHM+O3iVB1J3Tpz8loU3GbA+QlRECZBHLorlTY5rHYN0zAd1i/hayzq+HdpMHppHIrrKuLp7x4WWZW4tQEjU8gJuujHO/phlhHPOwdt766CB9yVUcBB7maYnmZ3udFp4ri9obTcb/AHWJj+M1ho3L4m/8roxtrDLGROpw+bOO9hrMHQ7rPrtZqQGtiNjGujVp4XsdjKzQ8hzA4TqBPUq6l+GVd7o9oAPEn7LWWT8s7ja5WrjGtLZZ7UAzDswYRGlr6311CzHDMToCdALDwW5xfshVp44YNh9pUOXLPdnM3NubLoML+EOJLQ5z6bHbtu6PMCCruUaYzUefFkao48NDWgvdlzZYgZgQ65uLAgQYXX8X7EnAGnWqU/8AIoaV7EFs2kRoOR5rawv4cYPFU3VsPUe5jhDQLZHR8bdQdyCjlIe3nOJ4ITVqsw2bEsp39pTpvgs2eWwS0bXWeaZBggzpEXnlC6nE9mOIYCrnpe0BExWoOdcf7bjwKowPZ/E16zX1G1c9R0y9rw57hcw5w1SuUk3VTt134a06TYeGlr3SM+Z3e5tLTax0XpeFrXsuU7NdmK1GmGvIa3NmLSAXkm/eOgPQLqqGHv1WPzt72zzdHQqS0dAkh8NIH1/4Trfnpn4E4pwiIl2UDR8Eg8gVz+LxL6ZAcAZtI09V6U54De8REAX0vYBB4jglN02AnaAR6Lgz/wCe+4u7H6ft54/iH/qD56KDeKjlfnOy66t2LpONss9JH2KEqfh8w6n0JXPwya8o5mpxQXABPWfVUe9eTCecLp3fh5SJuCZ6u/dF4XsVTpiAz1JRwpc44t+PqHSmB4kKDa2Ice41vkCT6r0Oh2caIhjW+QRTODwNvSE5gm5vMsFgsXUJgubBMksLR4SdUfS7FVHXqVTfYElekU+GgXsrqeEAvC2x+aLk8+w/4eUviDnLSw/Ymk2zaQ8T05rtmUYTupBbz5o5OOq9lhHdY3TQDy1XnPFajsPxBuamQ0ODGsLB3gbEttud17t7ELD7U9k6eMouY4AOjuPgksMgnLBm6WeHXR43VAs4e0gSNefL9ISpY3DMIAJedwxpJkdVpYXhDoDHRlDQCQTLoAHkFoUsAGulsBsXaAInWZ1lTvO+Qaxnrz7E9jf8nilHG5TTZSDZzCC9zA4C3murq8NBdLRut32ITilC1kvtRdeRlv4Wx7cr2gtcCHNNwQdQQdQueodhRhH5sIYa6zqLzLY2DXaiNpmF3GVRcxO47mqU6efcSr+zY97mummJc0C/lsVp4XBCtRaHAjM0OafiaToQea6d2GB1AP6+Kp/xeXp+ynjRbPw53CuyvFGuAHwcj/hqgbjk7mEccCByV3EOGNqMLH23Dhqx2zm9UFw3HODzh69qg/I/4azRuCfiA1Ce+PvibN/6vIER/CdW4ihaUlV0mY7bIphwEid7jcaFTI5KqrULWEgZiBYc4Cjw/EmpTDiMpOreRV3W9NJ5tUcKc4Iy2k2tr+qMAKnCQCznzkVtHKoE7KyEiEXGBRTxDHOc0OBcyMzQbtkSJG1lYBJQ1PBspuc5jGh1RwLzu4xEk7mAiwFGvwZAKUJinWuM0koSTykqBJoTpFPQRLUoSlOEtAoSTkpI0DQkQnSTCEKBCtIVbxopsILVpSSSsvinCxVaGklpF2Pb+ZjpmQeu63XMBQ9TDSCOfLX12UVPjD4fxVzi6jWgV2Dazajfnpyb9UkdxPhLKrWk5g6mZY8HviNRO4O4KZZXnPJtc1fWwzRTaFBmgU5XZUw8JFKVF55Kao8p0Phg4ge0Dc0/DMDlE7oiUp2DEJQnSS0CTppWZx7jP+NRdVyPqRADGCXOc4wBHiU7ZPQNxWIFNpcZgCTAk+Q3VwKF4bXdUpMdUZkc5oLmEzlJ2RUonfYOkUklQDnC9/PmdpGSe74xzV4TpJaBiEgnSTBJKLig+HcSFUOgEZTlMj7HdTcpLqnq+jSmBlOUwATIzgh3O5IlwVNVqmxNVOfb6JJPbv5JKaJH/9k="/>
          <p:cNvSpPr>
            <a:spLocks noChangeAspect="1" noChangeArrowheads="1"/>
          </p:cNvSpPr>
          <p:nvPr/>
        </p:nvSpPr>
        <p:spPr bwMode="auto">
          <a:xfrm>
            <a:off x="63500" y="-592138"/>
            <a:ext cx="19050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55654" name="Picture 6" descr="http://www.dowagro.com/sentritech/images/a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934781"/>
            <a:ext cx="3786214" cy="242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Cycle biologique des termites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104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0" name="AutoShape 2" descr="data:image/jpeg;base64,/9j/4AAQSkZJRgABAQAAAQABAAD/2wCEAAkGBhQSERUUExQWFRUVFxgXFRQXFRQYFxcXFxQWFBcXFRYXHCYeGBokGhQXHy8gIycpLCwsFR4xNTAqNSYsLCkBCQoKDgwOGg8PGiokHCQpLCkpLCwsLCwsLCwsLCwsKSwpLCksLCwsKSwpLCwsLCkpLCksKSwsLCwsLCwpKSwpLP/AABEIAIAAyAMBIgACEQEDEQH/xAAcAAABBQEBAQAAAAAAAAAAAAAEAAECAwUGBwj/xAA6EAABAwIEAwUGBgEDBQAAAAABAAIRAyEEEjFBBVFhBiJxgZETFUJSobEHMsHR4fAUM4LxFyNTYrL/xAAZAQADAQEBAAAAAAAAAAAAAAAAAQIDBAX/xAAhEQEBAAIDAQACAwEAAAAAAAAAAQIREiExA0FRE0JxBP/aAAwDAQACEQMRAD8A9Y920wPyj+eSsp8Npn4R6IgQQArApc4Q8PpggZdd45KXuun8o9AiBPkpyhQVvDafyj0UvddP5R6K8aqcpnAo4VT+UJncMpDUBGpkzBnhlPXIPRRp8OYQCWQTtayOAShMAvddP5Qn910/lCLTwmnsF7rp/KEhwqn8o9EbCaEAH7qp/KEw4VT+UeiNhMWqaAfuun8oUPddP5R6BGEKJ/v7JJBVOFs+UeiHdw2mRp9EfWNrqj2e/wDfBTQD900/lHio1OG0/l+y0I6eioeOf0U2kzqvDaYH5QqDw6nGi0CJt1VT3BusdJUG4viNCn/mtZleTld8MMn2MwTm74h7TGUAHeRBS0q9Cs/GCpmf7AMc3VpZmALSLP5gkmJlwBHdSTy/1T0FrbDl91KFCm63opNetSWAJQqyTIIiN9fp1Ttf4f3mp2uRYmYyFHMmGIBJAIm0ibidJHki5Q1oCQCinzKpkE1FwSapEKtnpjcH4bXY+o+vX9qXnuMDQ1lNsmAOZvc9FrhRqMkESRO4N0iDltrFp59Up0SYTFNTNr67xz6JyqKnUSFKUzkqNIEITFYUl7HNeW5HSREhwIggo1Qc5Te52nxU9tlVCuNQafp+qgB0KmlpWHamP4Q+KzZDkAzbByJcVSXKaAz22+6rdTkSf74Iio1UuSk0Vc9hsLTdWqVWOeagLw+3s2hpNWkJaxsVu9RcAXkkZCQRN0hy+gzHFjaDW1Hd41gKQMupucRA75YZM1NA4lqSq6/K47UVbDyuoHGht3ENF7kgLD4zx0MblZBcdz9xzhcdxGlUqkmo4nnfQHkNFzZ/bV6bY/Lrdd5iO1FFp/1B5An0QJ7Y0QTDnHxHLoSuGqcNk6dA4k39TZQbwoHQifssP5Mmkwjv6fbCkdz/AHzVjO01IumbmJMXMaSdbSuCdwOLSJGotPj4JDg7hfbpOvWCj+Snwj0xvaSmdHDpdF0eLtP76+S8nfhqrSe8fLqNVGnXxA0M2Ou3W2qufWp4PY2cQadD6XVwxAXj9PtFiGaybC9wDbVE0u27we+DHitcfsjjXqDOJNLy3cCSdvDxRjXLyvAdtqbLd4E6zJN910NDttTy5swAdpNr72Wnz+l/sWU/Ts3OSlclT7a0ZY0ulz3FrRIMwCZMaWC06fHmnfwMreZys7ttKJchBxBvOPNPUxrQNQnaWxAeOfS2yi4rFpcSYKr2yGkwQJHe6jmtNuIBH9+iyxy2rKJllp2+qgG81N1b+FEVLFVUIuE/3+yqizVSc66hO+33S0FdTRVkx+6uqvtKEzn5YHOdfJImDVZkxxHfPtIcAalQtj2MGpTbPsw0FuTJGYkl0wbMqKwNPGF3ssQ5rozVIL2jNTiR3IbTbZpGYGQTBF0lVigVXh/tKjarp7hORosL2vzsrK9K0XPTSP4XQY/AZBmG9yT+yw8RWB0GnPl05rzcuuq7Z33GPxCnGURJOxN/9p0KuotAF8s8yCQrHUs2wkAmTt+gQ7RAgCQZkxHpKzuSuK1zxyBtOhNvHdVsxwAMCDee84b7iIUHdIgRzCc0iYif/mfEFLatJ060g5ZgiIBEz5/oq3l1i1xnnAFx05p3u2gHxgnyISNK3Lp4XRstKq+dpMEEa6DcSUNmc4XAI28eRRFRgjXU6clW4RoDPPb1nRaYougxoNi7SDtB1voI0IWbjcMAJD+YIMzzBjrMK/G4rvCDBm0OMzvAhZtaq4klp1uBqeUW38YXThKwyqmobi7QdBfp9lNvHMRTjI919BZ4PLqEPUrGO8AYM96GnqBcys11Qi4DQfG5vYnQyumRz3JpcR7e1/ZljhLvm74IIO7QtHgP4mEUmtr1DnbbPEhzdr7HbyXK4mo4d51i4kTmJB+qzcQ4ZQC2wJ72YeYBhXPnDmVr2DDdrcPXaBnZmHxZod5Tsteh2uFIDNWaQXBskiZPML55q04i0TcTuOihmhTflN7azetPqA9prwYnnt5IscfDRL3NaL/mIHpK+ZsD2nxFL8tV0cnHMPqiMH2srNqB9Q+070kO+sctk9dI4vo6p2tw5A/7jddZmVDB8ce+oRklnw1GgwBF82bedgvDv+pzw+RQpRtMz5xZdBwr8SKFSm01muFUOtTaSGRs6ToOizymapMfa9rYARrKz8bxym05GzVqf+OmM1+p0aFzXB+LsxzM/ts9Of8ATa7KB0cPzHzXSYRzWiKbWsA2aI9Sqxu/Gd69A1uE1a4JxLstPUYemZmNqj/iPgkt0UJElJVflL6nkzMRVNSJs06LOxeFbMCBHW3qq8E57Hua+S3a0pV6utjzP/C8u9+vRk14AfhTtp9FRkIMn1/haDngxY+nqEi8dfQrOxcrPBm8idiYsPDmkTrrbVx1KKNFp531sZUjhBOp/aUj2y203EzsTby5DbxUnUY523gk/wC2VoVcI4QJEDrz2sqHAjl0idExoG+jHM+O3iVB1J3Tpz8loU3GbA+QlRECZBHLorlTY5rHYN0zAd1i/hayzq+HdpMHppHIrrKuLp7x4WWZW4tQEjU8gJuujHO/phlhHPOwdt766CB9yVUcBB7maYnmZ3udFp4ri9obTcb/AHWJj+M1ho3L4m/8roxtrDLGROpw+bOO9hrMHQ7rPrtZqQGtiNjGujVp4XsdjKzQ8hzA4TqBPUq6l+GVd7o9oAPEn7LWWT8s7ja5WrjGtLZZ7UAzDswYRGlr6311CzHDMToCdALDwW5xfshVp44YNh9pUOXLPdnM3NubLoML+EOJLQ5z6bHbtu6PMCCruUaYzUefFkao48NDWgvdlzZYgZgQ65uLAgQYXX8X7EnAGnWqU/8AIoaV7EFs2kRoOR5rawv4cYPFU3VsPUe5jhDQLZHR8bdQdyCjlIe3nOJ4ITVqsw2bEsp39pTpvgs2eWwS0bXWeaZBggzpEXnlC6nE9mOIYCrnpe0BExWoOdcf7bjwKowPZ/E16zX1G1c9R0y9rw57hcw5w1SuUk3VTt134a06TYeGlr3SM+Z3e5tLTax0XpeFrXsuU7NdmK1GmGvIa3NmLSAXkm/eOgPQLqqGHv1WPzt72zzdHQqS0dAkh8NIH1/4Trfnpn4E4pwiIl2UDR8Eg8gVz+LxL6ZAcAZtI09V6U54De8REAX0vYBB4jglN02AnaAR6Lgz/wCe+4u7H6ft54/iH/qD56KDeKjlfnOy66t2LpONss9JH2KEqfh8w6n0JXPwya8o5mpxQXABPWfVUe9eTCecLp3fh5SJuCZ6u/dF4XsVTpiAz1JRwpc44t+PqHSmB4kKDa2Ice41vkCT6r0Oh2caIhjW+QRTODwNvSE5gm5vMsFgsXUJgubBMksLR4SdUfS7FVHXqVTfYElekU+GgXsrqeEAvC2x+aLk8+w/4eUviDnLSw/Ymk2zaQ8T05rtmUYTupBbz5o5OOq9lhHdY3TQDy1XnPFajsPxBuamQ0ODGsLB3gbEttud17t7ELD7U9k6eMouY4AOjuPgksMgnLBm6WeHXR43VAs4e0gSNefL9ISpY3DMIAJedwxpJkdVpYXhDoDHRlDQCQTLoAHkFoUsAGulsBsXaAInWZ1lTvO+Qaxnrz7E9jf8nilHG5TTZSDZzCC9zA4C3murq8NBdLRut32ITilC1kvtRdeRlv4Wx7cr2gtcCHNNwQdQQdQueodhRhH5sIYa6zqLzLY2DXaiNpmF3GVRcxO47mqU6efcSr+zY97mummJc0C/lsVp4XBCtRaHAjM0OafiaToQea6d2GB1AP6+Kp/xeXp+ynjRbPw53CuyvFGuAHwcj/hqgbjk7mEccCByV3EOGNqMLH23Dhqx2zm9UFw3HODzh69qg/I/4azRuCfiA1Ce+PvibN/6vIER/CdW4ihaUlV0mY7bIphwEid7jcaFTI5KqrULWEgZiBYc4Cjw/EmpTDiMpOreRV3W9NJ5tUcKc4Iy2k2tr+qMAKnCQCznzkVtHKoE7KyEiEXGBRTxDHOc0OBcyMzQbtkSJG1lYBJQ1PBspuc5jGh1RwLzu4xEk7mAiwFGvwZAKUJinWuM0koSTykqBJoTpFPQRLUoSlOEtAoSTkpI0DQkQnSTCEKBCtIVbxopsILVpSSSsvinCxVaGklpF2Pb+ZjpmQeu63XMBQ9TDSCOfLX12UVPjD4fxVzi6jWgV2Dazajfnpyb9UkdxPhLKrWk5g6mZY8HviNRO4O4KZZXnPJtc1fWwzRTaFBmgU5XZUw8JFKVF55Kao8p0Phg4ge0Dc0/DMDlE7oiUp2DEJQnSS0CTppWZx7jP+NRdVyPqRADGCXOc4wBHiU7ZPQNxWIFNpcZgCTAk+Q3VwKF4bXdUpMdUZkc5oLmEzlJ2RUonfYOkUklQDnC9/PmdpGSe74xzV4TpJaBiEgnSTBJKLig+HcSFUOgEZTlMj7HdTcpLqnq+jSmBlOUwATIzgh3O5IlwVNVqmxNVOfb6JJPbv5JKaJH/9k="/>
          <p:cNvSpPr>
            <a:spLocks noChangeAspect="1" noChangeArrowheads="1"/>
          </p:cNvSpPr>
          <p:nvPr/>
        </p:nvSpPr>
        <p:spPr bwMode="auto">
          <a:xfrm>
            <a:off x="63500" y="-592138"/>
            <a:ext cx="19050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57698" name="Picture 2" descr="http://perso.wanadoo.fr/arnoust/cyc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596" y="2357430"/>
            <a:ext cx="773806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dirty="0" smtClean="0">
                <a:latin typeface="Times New Roman"/>
                <a:cs typeface="Times New Roman"/>
              </a:rPr>
              <a:t>♂ </a:t>
            </a:r>
            <a:r>
              <a:rPr lang="fr-CH" sz="3200" dirty="0" smtClean="0">
                <a:latin typeface="Times New Roman"/>
                <a:cs typeface="Times New Roman"/>
              </a:rPr>
              <a:t>et</a:t>
            </a:r>
            <a:r>
              <a:rPr lang="fr-CH" sz="3200" b="1" dirty="0" smtClean="0">
                <a:latin typeface="Times New Roman"/>
                <a:cs typeface="Times New Roman"/>
              </a:rPr>
              <a:t> ♀ ailés)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Les 4 types de castes des four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87271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500826" y="4000504"/>
            <a:ext cx="2428892" cy="1500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Une par colonie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err="1" smtClean="0">
                <a:latin typeface="Times New Roman" pitchFamily="18" charset="0"/>
                <a:cs typeface="Times New Roman" pitchFamily="18" charset="0"/>
              </a:rPr>
              <a:t>monogynie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Vit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recluse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taille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grande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utura-sciences.com/uploads/RTEmagicC_FS11_txdam25973_d1b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1996570" cy="1557325"/>
          </a:xfrm>
          <a:prstGeom prst="rect">
            <a:avLst/>
          </a:prstGeom>
          <a:noFill/>
        </p:spPr>
      </p:pic>
      <p:pic>
        <p:nvPicPr>
          <p:cNvPr id="112642" name="Picture 2" descr="http://membres.multimania.fr/dmouli/reinelar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643446"/>
            <a:ext cx="2633166" cy="1809736"/>
          </a:xfrm>
          <a:prstGeom prst="rect">
            <a:avLst/>
          </a:prstGeom>
          <a:noFill/>
        </p:spPr>
      </p:pic>
      <p:sp>
        <p:nvSpPr>
          <p:cNvPr id="9" name="Flèche vers le bas 8"/>
          <p:cNvSpPr/>
          <p:nvPr/>
        </p:nvSpPr>
        <p:spPr>
          <a:xfrm>
            <a:off x="6715140" y="3929066"/>
            <a:ext cx="500066" cy="64294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Une par colonie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err="1" smtClean="0">
                <a:latin typeface="Times New Roman" pitchFamily="18" charset="0"/>
                <a:cs typeface="Times New Roman" pitchFamily="18" charset="0"/>
              </a:rPr>
              <a:t>monogynie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Vit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recluse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taille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grande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: pondre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œufs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50 œufs / jour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Durée de vie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: 10 à 15 ans</a:t>
            </a: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</a:t>
            </a:r>
            <a:r>
              <a:rPr lang="fr-CH" sz="3200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  <a:endParaRPr lang="fr-CH" sz="3200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</a:t>
            </a:r>
            <a:r>
              <a:rPr lang="fr-CH" sz="3200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  <a:endParaRPr lang="fr-CH" sz="3200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Les 4 types de castes des four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87271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4572000" y="4000504"/>
            <a:ext cx="1857388" cy="150019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</a:t>
            </a:r>
            <a:r>
              <a:rPr lang="fr-CH" sz="3200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Apparaissent </a:t>
            </a:r>
            <a:r>
              <a:rPr lang="fr-CH" sz="2800" b="1" u="sng" dirty="0" smtClean="0">
                <a:latin typeface="Times New Roman"/>
                <a:cs typeface="Times New Roman"/>
              </a:rPr>
              <a:t>une</a:t>
            </a:r>
            <a:r>
              <a:rPr lang="fr-CH" sz="2800" b="1" dirty="0" smtClean="0">
                <a:latin typeface="Times New Roman"/>
                <a:cs typeface="Times New Roman"/>
              </a:rPr>
              <a:t> </a:t>
            </a:r>
            <a:r>
              <a:rPr lang="fr-CH" sz="2800" dirty="0" smtClean="0">
                <a:latin typeface="Times New Roman"/>
                <a:cs typeface="Times New Roman"/>
              </a:rPr>
              <a:t>ou deux </a:t>
            </a:r>
            <a:r>
              <a:rPr lang="fr-CH" sz="2800" b="1" dirty="0" smtClean="0">
                <a:latin typeface="Times New Roman"/>
                <a:cs typeface="Times New Roman"/>
              </a:rPr>
              <a:t>fois / année </a:t>
            </a:r>
            <a:r>
              <a:rPr lang="fr-CH" sz="2800" dirty="0" smtClean="0">
                <a:latin typeface="Times New Roman"/>
                <a:cs typeface="Times New Roman"/>
              </a:rPr>
              <a:t>avant</a:t>
            </a:r>
            <a:r>
              <a:rPr lang="fr-CH" sz="2800" b="1" dirty="0" smtClean="0">
                <a:latin typeface="Times New Roman"/>
                <a:cs typeface="Times New Roman"/>
              </a:rPr>
              <a:t> le vol nuptial.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Parasites </a:t>
            </a:r>
            <a:r>
              <a:rPr lang="fr-CH" sz="2800" dirty="0" smtClean="0">
                <a:latin typeface="Times New Roman"/>
                <a:cs typeface="Times New Roman"/>
              </a:rPr>
              <a:t>(jus sucrés)</a:t>
            </a: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Vol nuptial</a:t>
            </a:r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♂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fr-CH" sz="3200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Vol nuptial</a:t>
            </a:r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http://4.bp.blogspot.com/_KKEAd9fCHnw/SrjkH6a6AMI/AAAAAAAAA9o/1HstAZP9o-Y/s320/chateau_paillas_fourmi-v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2143125" cy="2857500"/>
          </a:xfrm>
          <a:prstGeom prst="rect">
            <a:avLst/>
          </a:prstGeom>
          <a:noFill/>
        </p:spPr>
      </p:pic>
      <p:pic>
        <p:nvPicPr>
          <p:cNvPr id="115716" name="Picture 4" descr="http://www.konig-photo.com/images/2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352" y="3948139"/>
            <a:ext cx="3761672" cy="24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ailés)</a:t>
            </a: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Avant </a:t>
            </a:r>
            <a:r>
              <a:rPr lang="fr-CH" sz="2800" dirty="0" smtClean="0">
                <a:latin typeface="Times New Roman"/>
                <a:cs typeface="Times New Roman"/>
              </a:rPr>
              <a:t>le</a:t>
            </a:r>
            <a:r>
              <a:rPr lang="fr-CH" sz="2800" b="1" dirty="0" smtClean="0">
                <a:latin typeface="Times New Roman"/>
                <a:cs typeface="Times New Roman"/>
              </a:rPr>
              <a:t> vol nuptial → fond </a:t>
            </a:r>
            <a:r>
              <a:rPr lang="fr-CH" sz="2800" dirty="0" smtClean="0">
                <a:latin typeface="Times New Roman"/>
                <a:cs typeface="Times New Roman"/>
              </a:rPr>
              <a:t>de la </a:t>
            </a:r>
            <a:r>
              <a:rPr lang="fr-CH" sz="2800" b="1" dirty="0" smtClean="0">
                <a:latin typeface="Times New Roman"/>
                <a:cs typeface="Times New Roman"/>
              </a:rPr>
              <a:t>fourmilière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Vol nuptial</a:t>
            </a:r>
            <a:r>
              <a:rPr lang="fr-CH" sz="2800" dirty="0" smtClean="0">
                <a:latin typeface="Times New Roman"/>
                <a:cs typeface="Times New Roman"/>
              </a:rPr>
              <a:t> (printemps – automne)</a:t>
            </a: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u="sng" dirty="0" smtClean="0">
                <a:latin typeface="Times New Roman"/>
                <a:cs typeface="Times New Roman"/>
              </a:rPr>
              <a:t>Rôle</a:t>
            </a:r>
            <a:r>
              <a:rPr lang="fr-CH" sz="2800" dirty="0" smtClean="0">
                <a:latin typeface="Times New Roman"/>
                <a:cs typeface="Times New Roman"/>
              </a:rPr>
              <a:t>: </a:t>
            </a:r>
            <a:r>
              <a:rPr lang="fr-CH" sz="2800" b="1" dirty="0" smtClean="0">
                <a:latin typeface="Times New Roman"/>
                <a:cs typeface="Times New Roman"/>
              </a:rPr>
              <a:t>féconder</a:t>
            </a:r>
            <a:r>
              <a:rPr lang="fr-CH" sz="2800" dirty="0" smtClean="0">
                <a:latin typeface="Times New Roman"/>
                <a:cs typeface="Times New Roman"/>
              </a:rPr>
              <a:t> les femelles ailées</a:t>
            </a: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u="sng" dirty="0" smtClean="0">
                <a:latin typeface="Times New Roman"/>
                <a:cs typeface="Times New Roman"/>
              </a:rPr>
              <a:t>Durée de vie</a:t>
            </a:r>
            <a:r>
              <a:rPr lang="fr-CH" sz="2800" dirty="0" smtClean="0">
                <a:latin typeface="Times New Roman"/>
                <a:cs typeface="Times New Roman"/>
              </a:rPr>
              <a:t>: </a:t>
            </a:r>
            <a:r>
              <a:rPr lang="fr-CH" sz="2800" b="1" dirty="0" err="1" smtClean="0">
                <a:latin typeface="Times New Roman"/>
                <a:cs typeface="Times New Roman"/>
              </a:rPr>
              <a:t>qq</a:t>
            </a:r>
            <a:r>
              <a:rPr lang="fr-CH" sz="2800" b="1" dirty="0" smtClean="0">
                <a:latin typeface="Times New Roman"/>
                <a:cs typeface="Times New Roman"/>
              </a:rPr>
              <a:t> jours </a:t>
            </a:r>
            <a:r>
              <a:rPr lang="fr-CH" sz="2800" dirty="0" smtClean="0">
                <a:latin typeface="Times New Roman"/>
                <a:cs typeface="Times New Roman"/>
              </a:rPr>
              <a:t>après le vol nuptial</a:t>
            </a: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/ 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Milliers d’espèces → 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toute la surface de la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Terre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♀ ailés)</a:t>
            </a: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Vol nuptial</a:t>
            </a:r>
            <a:r>
              <a:rPr lang="fr-CH" sz="2800" dirty="0" smtClean="0">
                <a:latin typeface="Times New Roman"/>
                <a:cs typeface="Times New Roman"/>
              </a:rPr>
              <a:t> (printemps – automne)</a:t>
            </a: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 algn="just"/>
            <a:r>
              <a:rPr lang="fr-CH" sz="2800" b="1" u="sng" dirty="0" smtClean="0">
                <a:latin typeface="Times New Roman"/>
                <a:cs typeface="Times New Roman"/>
              </a:rPr>
              <a:t>Rôle</a:t>
            </a:r>
            <a:r>
              <a:rPr lang="fr-CH" sz="2800" dirty="0" smtClean="0">
                <a:latin typeface="Times New Roman"/>
                <a:cs typeface="Times New Roman"/>
              </a:rPr>
              <a:t>: </a:t>
            </a:r>
            <a:r>
              <a:rPr lang="fr-CH" sz="2800" b="1" dirty="0" smtClean="0">
                <a:latin typeface="Times New Roman"/>
                <a:cs typeface="Times New Roman"/>
              </a:rPr>
              <a:t>recueillir </a:t>
            </a:r>
            <a:r>
              <a:rPr lang="fr-CH" sz="2800" dirty="0" smtClean="0">
                <a:latin typeface="Times New Roman"/>
                <a:cs typeface="Times New Roman"/>
              </a:rPr>
              <a:t>les</a:t>
            </a:r>
            <a:r>
              <a:rPr lang="fr-CH" sz="2800" b="1" dirty="0" smtClean="0">
                <a:latin typeface="Times New Roman"/>
                <a:cs typeface="Times New Roman"/>
              </a:rPr>
              <a:t> spermatozoïdes </a:t>
            </a:r>
            <a:r>
              <a:rPr lang="fr-CH" sz="2800" dirty="0" smtClean="0">
                <a:latin typeface="Times New Roman"/>
                <a:cs typeface="Times New Roman"/>
              </a:rPr>
              <a:t>de</a:t>
            </a:r>
            <a:r>
              <a:rPr lang="fr-CH" sz="2800" b="1" dirty="0" smtClean="0">
                <a:latin typeface="Times New Roman"/>
                <a:cs typeface="Times New Roman"/>
              </a:rPr>
              <a:t> plusieurs    	  partenaires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A la fin du vol nuptial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3"/>
            <a:r>
              <a:rPr lang="fr-CH" sz="2400" b="1" dirty="0" smtClean="0">
                <a:latin typeface="Times New Roman"/>
                <a:cs typeface="Times New Roman"/>
              </a:rPr>
              <a:t>Rentrer </a:t>
            </a:r>
            <a:r>
              <a:rPr lang="fr-CH" sz="2400" dirty="0" smtClean="0">
                <a:latin typeface="Times New Roman"/>
                <a:cs typeface="Times New Roman"/>
              </a:rPr>
              <a:t>à la fourmilière </a:t>
            </a:r>
            <a:r>
              <a:rPr lang="fr-CH" sz="2400" b="1" dirty="0" smtClean="0">
                <a:latin typeface="Times New Roman"/>
                <a:cs typeface="Times New Roman"/>
              </a:rPr>
              <a:t>natale</a:t>
            </a:r>
          </a:p>
          <a:p>
            <a:pPr lvl="3"/>
            <a:endParaRPr lang="fr-CH" sz="800" b="1" dirty="0" smtClean="0">
              <a:latin typeface="Times New Roman"/>
              <a:cs typeface="Times New Roman"/>
            </a:endParaRPr>
          </a:p>
          <a:p>
            <a:pPr lvl="3"/>
            <a:r>
              <a:rPr lang="fr-CH" sz="2400" b="1" dirty="0" smtClean="0">
                <a:latin typeface="Times New Roman"/>
                <a:cs typeface="Times New Roman"/>
              </a:rPr>
              <a:t>Fonder </a:t>
            </a:r>
            <a:r>
              <a:rPr lang="fr-CH" sz="2400" dirty="0" smtClean="0">
                <a:latin typeface="Times New Roman"/>
                <a:cs typeface="Times New Roman"/>
              </a:rPr>
              <a:t>une</a:t>
            </a:r>
            <a:r>
              <a:rPr lang="fr-CH" sz="2400" b="1" dirty="0" smtClean="0">
                <a:latin typeface="Times New Roman"/>
                <a:cs typeface="Times New Roman"/>
              </a:rPr>
              <a:t> nouvelle colonie</a:t>
            </a: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u="sng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♀ ailés)</a:t>
            </a: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1"/>
            <a:endParaRPr lang="fr-CH" sz="800" u="sng" dirty="0" smtClean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Vol nuptial</a:t>
            </a:r>
            <a:r>
              <a:rPr lang="fr-CH" sz="2800" dirty="0" smtClean="0">
                <a:latin typeface="Times New Roman"/>
                <a:cs typeface="Times New Roman"/>
              </a:rPr>
              <a:t> (printemps – automne)</a:t>
            </a: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 algn="just"/>
            <a:r>
              <a:rPr lang="fr-CH" sz="2800" b="1" u="sng" dirty="0" smtClean="0">
                <a:latin typeface="Times New Roman"/>
                <a:cs typeface="Times New Roman"/>
              </a:rPr>
              <a:t>Rôle</a:t>
            </a:r>
            <a:r>
              <a:rPr lang="fr-CH" sz="2800" dirty="0" smtClean="0">
                <a:latin typeface="Times New Roman"/>
                <a:cs typeface="Times New Roman"/>
              </a:rPr>
              <a:t>: </a:t>
            </a:r>
            <a:r>
              <a:rPr lang="fr-CH" sz="2800" b="1" dirty="0" smtClean="0">
                <a:latin typeface="Times New Roman"/>
                <a:cs typeface="Times New Roman"/>
              </a:rPr>
              <a:t>recueillir </a:t>
            </a:r>
            <a:r>
              <a:rPr lang="fr-CH" sz="2800" dirty="0" smtClean="0">
                <a:latin typeface="Times New Roman"/>
                <a:cs typeface="Times New Roman"/>
              </a:rPr>
              <a:t>les</a:t>
            </a:r>
            <a:r>
              <a:rPr lang="fr-CH" sz="2800" b="1" dirty="0" smtClean="0">
                <a:latin typeface="Times New Roman"/>
                <a:cs typeface="Times New Roman"/>
              </a:rPr>
              <a:t> spermatozoïdes </a:t>
            </a:r>
            <a:r>
              <a:rPr lang="fr-CH" sz="2800" dirty="0" smtClean="0">
                <a:latin typeface="Times New Roman"/>
                <a:cs typeface="Times New Roman"/>
              </a:rPr>
              <a:t>de</a:t>
            </a:r>
            <a:r>
              <a:rPr lang="fr-CH" sz="2800" b="1" dirty="0" smtClean="0">
                <a:latin typeface="Times New Roman"/>
                <a:cs typeface="Times New Roman"/>
              </a:rPr>
              <a:t> plusieurs    	  partenaires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2"/>
            <a:r>
              <a:rPr lang="fr-CH" sz="2800" b="1" dirty="0" smtClean="0">
                <a:latin typeface="Times New Roman"/>
                <a:cs typeface="Times New Roman"/>
              </a:rPr>
              <a:t>A la fin du vol nuptial</a:t>
            </a:r>
          </a:p>
          <a:p>
            <a:pPr lvl="2"/>
            <a:endParaRPr lang="fr-CH" sz="800" b="1" dirty="0" smtClean="0">
              <a:latin typeface="Times New Roman"/>
              <a:cs typeface="Times New Roman"/>
            </a:endParaRPr>
          </a:p>
          <a:p>
            <a:pPr lvl="3"/>
            <a:r>
              <a:rPr lang="fr-CH" sz="2400" b="1" dirty="0" smtClean="0">
                <a:latin typeface="Times New Roman"/>
                <a:cs typeface="Times New Roman"/>
              </a:rPr>
              <a:t>Rentrer </a:t>
            </a:r>
            <a:r>
              <a:rPr lang="fr-CH" sz="2400" dirty="0" smtClean="0">
                <a:latin typeface="Times New Roman"/>
                <a:cs typeface="Times New Roman"/>
              </a:rPr>
              <a:t>à la fourmilière </a:t>
            </a:r>
            <a:r>
              <a:rPr lang="fr-CH" sz="2400" b="1" dirty="0" smtClean="0">
                <a:latin typeface="Times New Roman"/>
                <a:cs typeface="Times New Roman"/>
              </a:rPr>
              <a:t>natale</a:t>
            </a:r>
          </a:p>
          <a:p>
            <a:pPr lvl="3"/>
            <a:endParaRPr lang="fr-CH" sz="800" b="1" dirty="0" smtClean="0">
              <a:latin typeface="Times New Roman"/>
              <a:cs typeface="Times New Roman"/>
            </a:endParaRPr>
          </a:p>
          <a:p>
            <a:pPr lvl="3"/>
            <a:r>
              <a:rPr lang="fr-CH" sz="2400" b="1" u="sng" dirty="0" smtClean="0">
                <a:latin typeface="Times New Roman"/>
                <a:cs typeface="Times New Roman"/>
              </a:rPr>
              <a:t>Fonder </a:t>
            </a:r>
            <a:r>
              <a:rPr lang="fr-CH" sz="2400" u="sng" dirty="0" smtClean="0">
                <a:latin typeface="Times New Roman"/>
                <a:cs typeface="Times New Roman"/>
              </a:rPr>
              <a:t>une</a:t>
            </a:r>
            <a:r>
              <a:rPr lang="fr-CH" sz="2400" b="1" u="sng" dirty="0" smtClean="0">
                <a:latin typeface="Times New Roman"/>
                <a:cs typeface="Times New Roman"/>
              </a:rPr>
              <a:t> nouvelle colonie</a:t>
            </a: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Fondation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d’une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nouvelle fourmilière: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Reine fondatrice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est totalement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isolée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Sectionne ses ailes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Réserves du </a:t>
            </a:r>
            <a:r>
              <a:rPr lang="fr-CH" sz="2600" b="1" u="sng" dirty="0" smtClean="0">
                <a:latin typeface="Times New Roman" pitchFamily="18" charset="0"/>
                <a:cs typeface="Times New Roman" pitchFamily="18" charset="0"/>
              </a:rPr>
              <a:t>jabot</a:t>
            </a:r>
          </a:p>
          <a:p>
            <a:pPr lvl="2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6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elphiki.free.fr/fourmis/langage_fichier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520" y="3292303"/>
            <a:ext cx="4262760" cy="292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Fondation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d’une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nouvelle fourmilière: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Reine fondatrice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est totalement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isolée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Sectionne ses ailes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Réserves du </a:t>
            </a:r>
            <a:r>
              <a:rPr lang="fr-CH" sz="2600" b="1" u="sng" dirty="0" smtClean="0">
                <a:latin typeface="Times New Roman" pitchFamily="18" charset="0"/>
                <a:cs typeface="Times New Roman" pitchFamily="18" charset="0"/>
              </a:rPr>
              <a:t>jabot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Creuser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logette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ponte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Premières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ouvrières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6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071538" y="5786454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Fondation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d’une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nouvelle fourmilière: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Reine fondatrice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est totalement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isolée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Sectionne ses ailes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Réserves du </a:t>
            </a:r>
            <a:r>
              <a:rPr lang="fr-CH" sz="2600" b="1" u="sng" dirty="0" smtClean="0">
                <a:latin typeface="Times New Roman" pitchFamily="18" charset="0"/>
                <a:cs typeface="Times New Roman" pitchFamily="18" charset="0"/>
              </a:rPr>
              <a:t>jabot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Creuser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logette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ponte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Premières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ouvrières	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construction de la fourmilière</a:t>
            </a:r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6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dirty="0" smtClean="0">
              <a:latin typeface="Times New Roman"/>
              <a:cs typeface="Times New Roman"/>
            </a:endParaRPr>
          </a:p>
          <a:p>
            <a:pPr lvl="2"/>
            <a:endParaRPr lang="fr-CH" sz="800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/>
              <a:cs typeface="Times New Roman"/>
            </a:endParaRPr>
          </a:p>
          <a:p>
            <a:pPr lvl="2"/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 / </a:t>
            </a:r>
            <a:r>
              <a:rPr lang="fr-CH" sz="2000" b="1" u="sng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071538" y="5786454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>
            <a:off x="4286248" y="5786454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dirty="0" smtClean="0">
                <a:latin typeface="Times New Roman"/>
                <a:cs typeface="Times New Roman"/>
              </a:rPr>
              <a:t>♂ </a:t>
            </a:r>
            <a:r>
              <a:rPr lang="fr-CH" sz="3200" dirty="0" smtClean="0">
                <a:latin typeface="Times New Roman"/>
                <a:cs typeface="Times New Roman"/>
              </a:rPr>
              <a:t>et</a:t>
            </a:r>
            <a:r>
              <a:rPr lang="fr-CH" sz="3200" b="1" dirty="0" smtClean="0">
                <a:latin typeface="Times New Roman"/>
                <a:cs typeface="Times New Roman"/>
              </a:rPr>
              <a:t> ♀ ailés)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28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Les 4 types de castes des four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87271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42844" y="4000504"/>
            <a:ext cx="4357718" cy="15001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Majorité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l’effectif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Stériles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sans ailes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groupes</a:t>
            </a:r>
          </a:p>
          <a:p>
            <a:pPr lvl="2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Majors</a:t>
            </a:r>
          </a:p>
          <a:p>
            <a:pPr lvl="3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Minors</a:t>
            </a:r>
            <a:endParaRPr lang="fr-CH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Majorité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l’effectif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Stériles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sans ailes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groupes</a:t>
            </a:r>
          </a:p>
          <a:p>
            <a:pPr lvl="2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Majors</a:t>
            </a:r>
          </a:p>
          <a:p>
            <a:pPr lvl="3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Minors</a:t>
            </a:r>
            <a:endParaRPr lang="fr-CH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Deux groupes / ouvrières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Majors</a:t>
            </a:r>
            <a:endParaRPr lang="fr-CH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soldats à tête carrée 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(mandibules) 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combat</a:t>
            </a:r>
          </a:p>
          <a:p>
            <a:pPr lvl="2"/>
            <a:endParaRPr lang="fr-CH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lvl="2">
              <a:buNone/>
            </a:pP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- Protection du nid</a:t>
            </a:r>
          </a:p>
          <a:p>
            <a:pPr lvl="2"/>
            <a:endParaRPr lang="fr-CH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FontTx/>
              <a:buChar char="-"/>
            </a:pP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Tâches domestiques</a:t>
            </a:r>
          </a:p>
          <a:p>
            <a:pPr lvl="6">
              <a:buNone/>
            </a:pPr>
            <a:r>
              <a:rPr lang="fr-CH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7">
              <a:buFontTx/>
              <a:buChar char="-"/>
            </a:pPr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Broyer </a:t>
            </a:r>
            <a:r>
              <a:rPr lang="fr-CH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graines</a:t>
            </a:r>
          </a:p>
          <a:p>
            <a:pPr lvl="7">
              <a:buFontTx/>
              <a:buChar char="-"/>
            </a:pPr>
            <a:endParaRPr lang="fr-CH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>
              <a:buFontTx/>
              <a:buChar char="-"/>
            </a:pPr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Transporter </a:t>
            </a:r>
            <a:r>
              <a:rPr lang="fr-CH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plus </a:t>
            </a:r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grosses  brindilles</a:t>
            </a:r>
          </a:p>
          <a:p>
            <a:pPr lvl="6">
              <a:buFontTx/>
              <a:buChar char="-"/>
            </a:pPr>
            <a:endParaRPr lang="fr-CH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1447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Milliers d’espèces → 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toute la surface de la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Terre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8728" y="4209170"/>
            <a:ext cx="650085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Toutes les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espèces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organisées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sociétés fortement structurées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Majorité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l’effectif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Stériles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sans ailes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groupes</a:t>
            </a:r>
          </a:p>
          <a:p>
            <a:pPr lvl="2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Majors</a:t>
            </a:r>
          </a:p>
          <a:p>
            <a:pPr lvl="3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Minors</a:t>
            </a:r>
            <a:endParaRPr lang="fr-CH" sz="2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Deux groupes / ouvrières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Minors</a:t>
            </a:r>
            <a:endParaRPr lang="fr-CH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Petite taille</a:t>
            </a:r>
          </a:p>
          <a:p>
            <a:pPr lvl="2"/>
            <a:endParaRPr lang="fr-CH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Rôles:	</a:t>
            </a:r>
          </a:p>
          <a:p>
            <a:pPr lvl="2">
              <a:buNone/>
            </a:pP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- exploratrices 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(découvrir terrain)</a:t>
            </a:r>
          </a:p>
          <a:p>
            <a:pPr lvl="2"/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nourrices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(couvain)</a:t>
            </a:r>
          </a:p>
          <a:p>
            <a:pPr lvl="4">
              <a:buNone/>
            </a:pPr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transporteuses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(nourriture)</a:t>
            </a:r>
          </a:p>
          <a:p>
            <a:pPr lvl="4">
              <a:buNone/>
            </a:pPr>
            <a:endParaRPr lang="fr-CH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maçonnes</a:t>
            </a:r>
            <a:r>
              <a:rPr lang="fr-CH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(construction du nid)</a:t>
            </a:r>
          </a:p>
          <a:p>
            <a:pPr lvl="4"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6749706" y="4419647"/>
            <a:ext cx="32861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Répartition / âge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97" y="2071678"/>
            <a:ext cx="1819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 rot="612016">
            <a:off x="420903" y="4365634"/>
            <a:ext cx="82153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Assurent le fonctionnement de la colonie</a:t>
            </a:r>
            <a:endParaRPr lang="fr-CH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 se passe-t-il si la fourmilière a besoin de plus de soldats ?</a:t>
            </a:r>
          </a:p>
          <a:p>
            <a:pPr algn="just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643174" y="4701613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Larves</a:t>
            </a:r>
            <a:r>
              <a:rPr lang="fr-CH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(ouvrières)</a:t>
            </a:r>
            <a:endParaRPr lang="fr-CH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0100" y="357187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Plus de nourriture</a:t>
            </a:r>
            <a:endParaRPr lang="fr-CH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2928926" y="4143380"/>
            <a:ext cx="428628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4214810" y="6058935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Soldats</a:t>
            </a:r>
            <a:endParaRPr lang="fr-CH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429124" y="5357826"/>
            <a:ext cx="1000132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espèces où ↑↑ ouvrières →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coopération</a:t>
            </a:r>
          </a:p>
          <a:p>
            <a:pPr algn="just"/>
            <a:endParaRPr lang="fr-CH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la nourriture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Chasse en groupe</a:t>
            </a:r>
          </a:p>
          <a:p>
            <a:pPr lvl="2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lvl="2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Culture des champignons microscopiques</a:t>
            </a:r>
          </a:p>
          <a:p>
            <a:pPr lvl="2" algn="just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Grand succès écologique 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(10 à 15% biomasse 	animale)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000100" y="5143512"/>
            <a:ext cx="928694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286124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286124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minuscule, blanc ou jaunâtre</a:t>
            </a:r>
          </a:p>
          <a:p>
            <a:pPr lvl="3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éclosion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: 2 à 6 semaines après leur ponte </a:t>
            </a:r>
          </a:p>
          <a:p>
            <a:pPr lvl="3" algn="just">
              <a:buNone/>
            </a:pP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3" algn="just">
              <a:buNone/>
            </a:pP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blanche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071570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000232" y="5214950"/>
            <a:ext cx="785818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50" name="Picture 2" descr="oe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371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286124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600" dirty="0" err="1" smtClean="0">
                <a:latin typeface="Times New Roman" pitchFamily="18" charset="0"/>
                <a:cs typeface="Times New Roman" pitchFamily="18" charset="0"/>
              </a:rPr>
              <a:t>Qqs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semaines à plusieurs mois</a:t>
            </a:r>
          </a:p>
          <a:p>
            <a:pPr lvl="3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None/>
            </a:pP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Nymphe 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071670" y="4643446"/>
            <a:ext cx="785818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286124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Différentes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tailles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morphologies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3714744" y="3429000"/>
            <a:ext cx="1428760" cy="10001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571604" y="3516815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r-CH" sz="4400" dirty="0" smtClean="0">
                <a:latin typeface="Times New Roman" pitchFamily="18" charset="0"/>
                <a:cs typeface="Times New Roman" pitchFamily="18" charset="0"/>
              </a:rPr>
              <a:t> mm</a:t>
            </a:r>
            <a:endParaRPr lang="fr-CH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43570" y="350043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sz="4400" dirty="0" smtClean="0">
                <a:latin typeface="Times New Roman" pitchFamily="18" charset="0"/>
                <a:cs typeface="Times New Roman" pitchFamily="18" charset="0"/>
              </a:rPr>
              <a:t> cm</a:t>
            </a:r>
            <a:endParaRPr lang="fr-CH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2.ac-poitiers.fr/math/IMG/png/re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00616"/>
            <a:ext cx="5927783" cy="184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42918"/>
            <a:ext cx="1071570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o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965" y="2071678"/>
            <a:ext cx="28934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nymph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844" y="4500570"/>
            <a:ext cx="28118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643834" y="671513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larves%20de%20fourmis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3128992" y="3357562"/>
            <a:ext cx="5729288" cy="2435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286124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 rot="1458639">
            <a:off x="3991014" y="4128206"/>
            <a:ext cx="464347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Nourrie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nettoyée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protégée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par les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ouvrières adultes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 d’une fourmi: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 stades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successifs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Œuf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Larve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Cocon</a:t>
            </a:r>
          </a:p>
          <a:p>
            <a:pPr lvl="2" algn="just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u="sng" dirty="0" smtClean="0">
                <a:latin typeface="Times New Roman" pitchFamily="18" charset="0"/>
                <a:cs typeface="Times New Roman" pitchFamily="18" charset="0"/>
              </a:rPr>
              <a:t>Nymphe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mbres.multimania.fr/dmouli/metamorfos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078992" y="2643182"/>
            <a:ext cx="4636412" cy="26432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9124" y="5786454"/>
            <a:ext cx="45005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Stade adulte (= imago)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857488" y="5786454"/>
            <a:ext cx="1428760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5122" name="Picture 2" descr="http://www.linternaute.com/voyage/afrique/photo/madagascar-l-ile-de-la-tentation/image/fourmiliere-355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3964808" cy="2643206"/>
          </a:xfrm>
          <a:prstGeom prst="rect">
            <a:avLst/>
          </a:prstGeom>
          <a:noFill/>
        </p:spPr>
      </p:pic>
      <p:pic>
        <p:nvPicPr>
          <p:cNvPr id="5124" name="Picture 4" descr="http://arbrealettres.files.wordpress.com/2011/03/fourmili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3182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4143404" cy="5072098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12" y="1643050"/>
            <a:ext cx="3525550" cy="50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4572000" y="3500438"/>
            <a:ext cx="3429024" cy="31432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14348" y="3143248"/>
            <a:ext cx="364333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Partie souterraine</a:t>
            </a:r>
          </a:p>
          <a:p>
            <a:endParaRPr lang="fr-CH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Une ou plusieurs entrée(s)</a:t>
            </a:r>
          </a:p>
          <a:p>
            <a:endParaRPr lang="fr-CH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Réseau de galeries</a:t>
            </a:r>
          </a:p>
          <a:p>
            <a:pPr>
              <a:buFontTx/>
              <a:buChar char="-"/>
            </a:pPr>
            <a:endParaRPr lang="fr-CH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Plusieurs chambres</a:t>
            </a:r>
            <a:endParaRPr lang="fr-CH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3929090" cy="5072098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lvl="2" algn="just"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12" y="1643050"/>
            <a:ext cx="3525550" cy="50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14282" y="3851980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Nombreux étages / fonction spécifique</a:t>
            </a:r>
            <a:endParaRPr lang="fr-CH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3500438"/>
            <a:ext cx="3429024" cy="31432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5715040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Dépotoir = 5</a:t>
            </a: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Magasin </a:t>
            </a: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Grenier = 9 / 10</a:t>
            </a: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Salle commune = 12</a:t>
            </a: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Pouponnière à œuf = 14</a:t>
            </a: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- Pouponnière à larve et nymphe = 11</a:t>
            </a:r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232" y="1714488"/>
            <a:ext cx="3425486" cy="48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24059"/>
            <a:ext cx="3425486" cy="48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928794" y="2143116"/>
            <a:ext cx="1500198" cy="164307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929190" y="235743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Dôme</a:t>
            </a:r>
            <a:endParaRPr lang="fr-CH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24059"/>
            <a:ext cx="3425486" cy="48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928794" y="2143116"/>
            <a:ext cx="1500198" cy="164307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929190" y="2357430"/>
            <a:ext cx="38576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Dôme</a:t>
            </a:r>
          </a:p>
          <a:p>
            <a:endParaRPr lang="fr-CH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CH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Matériaux de déblai</a:t>
            </a:r>
            <a:endParaRPr lang="fr-CH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Différentes tailles et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morphologies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3571868" y="3929066"/>
            <a:ext cx="1428760" cy="10001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0354" name="Picture 2" descr="http://robot.gmc.ulaval.ca/images/themes/hexapode/illu_corps_four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2357454" cy="2357454"/>
          </a:xfrm>
          <a:prstGeom prst="rect">
            <a:avLst/>
          </a:prstGeom>
          <a:noFill/>
        </p:spPr>
      </p:pic>
      <p:pic>
        <p:nvPicPr>
          <p:cNvPr id="100356" name="Picture 4" descr="http://t1.gstatic.com/images?q=tbn:ANd9GcTv_M0B2bO3k0rqPAWzDghSld0nWi2fvQ6V6Hh9z0AzLjLaei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43182"/>
            <a:ext cx="2203517" cy="1447799"/>
          </a:xfrm>
          <a:prstGeom prst="rect">
            <a:avLst/>
          </a:prstGeom>
          <a:noFill/>
        </p:spPr>
      </p:pic>
      <p:pic>
        <p:nvPicPr>
          <p:cNvPr id="100358" name="Picture 6" descr="http://www.inra.fr/opie-insectes/images/fcl-3fourmi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019" y="4238656"/>
            <a:ext cx="3199633" cy="219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24059"/>
            <a:ext cx="3425486" cy="48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928794" y="2143116"/>
            <a:ext cx="1500198" cy="164307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929190" y="2357430"/>
            <a:ext cx="38576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Dôme</a:t>
            </a:r>
          </a:p>
          <a:p>
            <a:endParaRPr lang="fr-CH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Matériaux de déblai</a:t>
            </a:r>
          </a:p>
          <a:p>
            <a:pPr>
              <a:buFontTx/>
              <a:buChar char="-"/>
            </a:pPr>
            <a:endParaRPr lang="fr-CH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CH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aiguilles de pins</a:t>
            </a:r>
          </a:p>
          <a:p>
            <a:pPr lvl="1">
              <a:buFontTx/>
              <a:buChar char="-"/>
            </a:pPr>
            <a:endParaRPr lang="fr-CH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CH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branchettes d’arbres</a:t>
            </a:r>
            <a:endParaRPr lang="fr-CH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702" y="3357562"/>
            <a:ext cx="22514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e bas 10"/>
          <p:cNvSpPr/>
          <p:nvPr/>
        </p:nvSpPr>
        <p:spPr>
          <a:xfrm>
            <a:off x="4143372" y="2643182"/>
            <a:ext cx="428628" cy="9286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000364" y="2000240"/>
            <a:ext cx="28575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Pluie, neige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702" y="3357562"/>
            <a:ext cx="22514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e bas 10"/>
          <p:cNvSpPr/>
          <p:nvPr/>
        </p:nvSpPr>
        <p:spPr>
          <a:xfrm>
            <a:off x="4143372" y="2643182"/>
            <a:ext cx="428628" cy="9286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000364" y="2000240"/>
            <a:ext cx="28575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Pluie, neige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572000" y="3571876"/>
            <a:ext cx="714380" cy="64294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3474235" y="3598071"/>
            <a:ext cx="776294" cy="581028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702" y="3357562"/>
            <a:ext cx="22514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e bas 10"/>
          <p:cNvSpPr/>
          <p:nvPr/>
        </p:nvSpPr>
        <p:spPr>
          <a:xfrm>
            <a:off x="4143372" y="2643182"/>
            <a:ext cx="428628" cy="9286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000364" y="2000240"/>
            <a:ext cx="28575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Pluie, neige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572000" y="3571876"/>
            <a:ext cx="714380" cy="64294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3474235" y="3598071"/>
            <a:ext cx="776294" cy="581028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857620" y="4643446"/>
            <a:ext cx="10715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SEC</a:t>
            </a:r>
            <a:endParaRPr lang="fr-CH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30519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714744" y="4429132"/>
            <a:ext cx="14287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Chaleur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4143373" y="3000371"/>
            <a:ext cx="500066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30519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714744" y="4429132"/>
            <a:ext cx="14287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Chaleur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4214810" y="3000371"/>
            <a:ext cx="500066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4321967" y="3321843"/>
            <a:ext cx="1357322" cy="7143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3071802" y="3286124"/>
            <a:ext cx="1500198" cy="7858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6215106" cy="64294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d’une fourmilière: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 / 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3058" name="Picture 2" descr="fourmiliere%20s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30519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714744" y="4429132"/>
            <a:ext cx="14287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Chaleur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4214810" y="3000371"/>
            <a:ext cx="500066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4321967" y="3321843"/>
            <a:ext cx="1357322" cy="7143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3071802" y="3286124"/>
            <a:ext cx="1500198" cy="7858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857488" y="5357826"/>
            <a:ext cx="3357586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Température &gt; 20°C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71490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82273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643182"/>
            <a:ext cx="4052904" cy="35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71490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Omnivores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régime alimentaire varié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Régime alimentaire / ressources du milieu</a:t>
            </a:r>
          </a:p>
          <a:p>
            <a:pPr lvl="1"/>
            <a:endParaRPr lang="fr-CH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Sucré: nectar, baies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Graines, riz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Insectes (mord et tue (</a:t>
            </a:r>
            <a:r>
              <a:rPr lang="fr-CH" sz="2600" b="1" i="1" dirty="0" smtClean="0">
                <a:latin typeface="Times New Roman" pitchFamily="18" charset="0"/>
                <a:cs typeface="Times New Roman" pitchFamily="18" charset="0"/>
              </a:rPr>
              <a:t>acide formique 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(aiguillon))</a:t>
            </a:r>
          </a:p>
          <a:p>
            <a:pPr lvl="2">
              <a:buNone/>
            </a:pP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	→ fourmilière</a:t>
            </a:r>
            <a:endParaRPr lang="fr-CH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714488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857224" y="3929066"/>
            <a:ext cx="74295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Une colonie peut manger, en un jour, un poids équivalent à celui d’une vache</a:t>
            </a:r>
            <a:endParaRPr lang="fr-CH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5736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Organisation d’une société classique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5736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nourrir ses compagnes + larves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4082" name="Picture 2" descr="http://berkut.toile-libre.org/wp-content/uploads/2009/12/orga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50518"/>
            <a:ext cx="3609961" cy="3193192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3714744" y="3714752"/>
            <a:ext cx="428628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3000364" y="6143644"/>
            <a:ext cx="428628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143504" y="3794659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estomacs: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Jabot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 =  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réservoir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 nourriture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Gésier</a:t>
            </a:r>
          </a:p>
          <a:p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/>
          </a:p>
        </p:txBody>
      </p:sp>
      <p:pic>
        <p:nvPicPr>
          <p:cNvPr id="13" name="Picture 1" descr="four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563" y="121442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nourrir ses compagnes + larves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74082" name="Picture 2" descr="http://berkut.toile-libre.org/wp-content/uploads/2009/12/orga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50518"/>
            <a:ext cx="3609961" cy="3193192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3714744" y="3714752"/>
            <a:ext cx="428628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3000364" y="6143644"/>
            <a:ext cx="428628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143504" y="3794659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estomacs: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Jabot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 =  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réservoir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 nourriture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Gésier</a:t>
            </a:r>
          </a:p>
          <a:p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0694" y="4572008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Régurgitation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3714744" y="4857760"/>
            <a:ext cx="428628" cy="71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3750463" y="4964917"/>
            <a:ext cx="285752" cy="21431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2214546" y="4929198"/>
            <a:ext cx="1500198" cy="71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1714480" y="5286388"/>
            <a:ext cx="714380" cy="1428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four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21442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ses compagnes + larves</a:t>
            </a: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+ acte social</a:t>
            </a: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63" y="118110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ses compagnes + larves</a:t>
            </a: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+ acte social → stimulations chimiques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63" y="121442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ses compagnes + larves</a:t>
            </a: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+ acte social → stimulations chimiques → complaisance sociale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63" y="118110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= bouche à bouche →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ses compagnes + larves</a:t>
            </a: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+ acte social → stimulations chimiques → complaisance sociale → resserrer les liens sociaux.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63" y="121442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 / 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95482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moissonneuses: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94562" name="Picture 2" descr="http://www.fourmix.ch/images/fourmis_moissonne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143248"/>
            <a:ext cx="4488249" cy="2857520"/>
          </a:xfrm>
          <a:prstGeom prst="rect">
            <a:avLst/>
          </a:prstGeom>
          <a:noFill/>
        </p:spPr>
      </p:pic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85736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 → greniers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69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Organisation d’une société classique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		Fourmilière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714480" y="3071810"/>
            <a:ext cx="1071570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402" name="Picture 2" descr="http://echel.pagesperso-orange.fr/lison_brun/la_fourmili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47" y="3911427"/>
            <a:ext cx="3500435" cy="262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soldats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000232" y="3357562"/>
            <a:ext cx="1071570" cy="107157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2976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couper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soldats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000232" y="3357562"/>
            <a:ext cx="1071570" cy="107157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2976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couper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3679025" y="3464719"/>
            <a:ext cx="1000132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86182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morceaux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soldats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000232" y="3357562"/>
            <a:ext cx="1071570" cy="107157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2976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couper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3679025" y="3464719"/>
            <a:ext cx="1000132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86182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morceaux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 flipH="1" flipV="1">
            <a:off x="3786182" y="5000636"/>
            <a:ext cx="785818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14546" y="590617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ouvrières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57422" y="51203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mastiquer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soldats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000232" y="3357562"/>
            <a:ext cx="1071570" cy="107157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2976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couper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3679025" y="3464719"/>
            <a:ext cx="1000132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86182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morceaux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 flipH="1" flipV="1">
            <a:off x="3786182" y="5000636"/>
            <a:ext cx="785818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14546" y="590617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ouvrières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57422" y="51203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mastiquer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072066" y="5072074"/>
            <a:ext cx="928694" cy="71438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643570" y="592933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Boulettes farineuses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 (ouvrières):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Récoltent les graines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prairies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soldats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000232" y="3357562"/>
            <a:ext cx="1071570" cy="107157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2976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couper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3679025" y="3464719"/>
            <a:ext cx="1000132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86182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morceaux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 flipH="1" flipV="1">
            <a:off x="3786182" y="5000636"/>
            <a:ext cx="785818" cy="78581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14546" y="590617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ouvrières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57422" y="51203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mastiquer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072066" y="5072074"/>
            <a:ext cx="928694" cy="71438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643570" y="592933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Boulettes farineuses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57884" y="3929066"/>
            <a:ext cx="321471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Nourriture pour la colonie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 rot="10800000">
            <a:off x="7215206" y="5000636"/>
            <a:ext cx="571504" cy="9286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 / 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5736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Cultiver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champignons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leur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fourmilière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Cultiver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champignons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leur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fourmilière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8" name="Picture 2" descr="http://www.insectia.com/beta/images/insectes/img_fourmiatta_gr_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3714752"/>
            <a:ext cx="2449513" cy="1843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3286116" y="3857628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4429124" y="376303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Fourmilière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Cultiver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champignons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leur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fourmilière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8" name="Picture 2" descr="http://www.insectia.com/beta/images/insectes/img_fourmiatta_gr_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3714752"/>
            <a:ext cx="2449513" cy="1843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3286116" y="3857628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4429124" y="37630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Fourmilière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890259">
            <a:off x="5396101" y="4444543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6429388" y="500063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Compost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champignonnistes: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Cultiver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champignons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leur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fourmilière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79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8" name="Picture 2" descr="http://www.insectia.com/beta/images/insectes/img_fourmiatta_gr_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3714752"/>
            <a:ext cx="2449513" cy="1843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3286116" y="3857628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4429124" y="37630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Fourmilière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890259">
            <a:off x="5396101" y="4444543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5429256" y="5000636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Compost</a:t>
            </a:r>
          </a:p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milieu de culture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</a:t>
            </a:r>
            <a:r>
              <a:rPr lang="fr-CH" sz="32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  <a:endParaRPr lang="fr-CH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 / 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 (= « réservoirs »)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Réserves vivantes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emmagasiner le miellat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erso.orange.fr/denepoux/images/desert/c4-03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3571876"/>
            <a:ext cx="4237341" cy="271464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 descr="http://aramel.free.fr/Fourmipotamiel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929322" y="3429000"/>
            <a:ext cx="1857388" cy="318032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 (= « réservoirs »)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Réserves vivantes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emmagasiner le miellat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résister aux périodes de sécheresse</a:t>
            </a: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1142976" y="3500438"/>
            <a:ext cx="857256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 (= « réservoirs »)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Réserves vivantes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emmagasiner le miellat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	 résister aux périodes de sécheresse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Incapable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bouger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1214414" y="3429000"/>
            <a:ext cx="857256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perso.orange.fr/denepoux/images/desert/c4-03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29256" y="4286256"/>
            <a:ext cx="2880019" cy="18450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 (= « réservoirs »)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Réserves vivantes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emmagasiner le miellat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	 résister aux périodes de sécheresse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Incapable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bouger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Dégorgent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gouttelettes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d’aliments selon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demande </a:t>
            </a:r>
          </a:p>
          <a:p>
            <a:pPr lvl="2"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1214414" y="3500438"/>
            <a:ext cx="857256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 des fourmis: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trophallaxie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Particularités de l’alimentation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moissonneuses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champignonnistes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 à miel</a:t>
            </a:r>
          </a:p>
          <a:p>
            <a:pPr lvl="2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Elevage des pucerons</a:t>
            </a: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358082" y="671513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 / 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 pucerons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aste.versailles.inra.fr/inapg/aphidsmania/images/dessins/tra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714620"/>
            <a:ext cx="4786346" cy="3537734"/>
          </a:xfrm>
          <a:prstGeom prst="rect">
            <a:avLst/>
          </a:prstGeom>
          <a:noFill/>
        </p:spPr>
      </p:pic>
      <p:pic>
        <p:nvPicPr>
          <p:cNvPr id="1026" name="Picture 2" descr="http://radicarl.net/wp-content/uploads/photos/insectes/fourmi1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57158" y="3480779"/>
            <a:ext cx="3000396" cy="201992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 pucerons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Avantages: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Pucerons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Fourmis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Elevage de pucerons 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Avantages: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Pucerons : 	- protection contre coccinelles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		-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bichonner, laver, soin des œufs</a:t>
            </a:r>
          </a:p>
          <a:p>
            <a:pPr lvl="2"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abriter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Fourmis : 		- nourriture sucrée → larves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480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0" name="Picture 1" descr="fou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1504717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sociétés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Vertébrés</a:t>
            </a:r>
          </a:p>
          <a:p>
            <a:pPr lvl="1"/>
            <a:endParaRPr lang="fr-CH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Mammifères sociaux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Invertébrés</a:t>
            </a:r>
          </a:p>
          <a:p>
            <a:pPr lvl="1"/>
            <a:endParaRPr lang="fr-CH" sz="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guêpes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abeilles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Les fourmis</a:t>
            </a:r>
          </a:p>
          <a:p>
            <a:pPr lvl="2"/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u="sng" dirty="0" smtClean="0">
                <a:latin typeface="Times New Roman" pitchFamily="18" charset="0"/>
                <a:cs typeface="Times New Roman" pitchFamily="18" charset="0"/>
              </a:rPr>
              <a:t>Les termites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89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072098"/>
          </a:xfrm>
        </p:spPr>
        <p:txBody>
          <a:bodyPr>
            <a:norm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L’organisation sociale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chez les fourmis:</a:t>
            </a:r>
          </a:p>
          <a:p>
            <a:endParaRPr lang="fr-CH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Trois castes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Royale (reine)</a:t>
            </a:r>
            <a:endParaRPr lang="fr-CH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Sexués (</a:t>
            </a:r>
            <a:r>
              <a:rPr lang="fr-CH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♂ </a:t>
            </a:r>
            <a:r>
              <a:rPr lang="fr-CH" sz="32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lang="fr-CH" sz="32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♀ ailés)</a:t>
            </a:r>
            <a:endParaRPr lang="fr-CH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Ouvrières</a:t>
            </a:r>
            <a:endParaRPr lang="fr-CH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15272" y="671513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5429256" y="3643314"/>
            <a:ext cx="571504" cy="257176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43636" y="3475871"/>
            <a:ext cx="27860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Différences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anatomiques</a:t>
            </a: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physiologiques</a:t>
            </a:r>
          </a:p>
          <a:p>
            <a:pPr>
              <a:buFontTx/>
              <a:buChar char="-"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i="1" dirty="0" smtClean="0">
                <a:latin typeface="Times New Roman" pitchFamily="18" charset="0"/>
                <a:cs typeface="Times New Roman" pitchFamily="18" charset="0"/>
              </a:rPr>
              <a:t>morphologiques</a:t>
            </a:r>
          </a:p>
          <a:p>
            <a:pPr>
              <a:buFontTx/>
              <a:buChar char="-"/>
            </a:pPr>
            <a:endParaRPr lang="fr-CH" sz="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i="1" dirty="0" smtClean="0">
                <a:latin typeface="Times New Roman" pitchFamily="18" charset="0"/>
                <a:cs typeface="Times New Roman" pitchFamily="18" charset="0"/>
              </a:rPr>
              <a:t>fonctionnelles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termites: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Petits insectes: longueur = millimètres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90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rancehumidite.com/images/cycle-vie-term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98" y="3819945"/>
            <a:ext cx="3595676" cy="275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termites: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Petits insectes: longueur = millimètres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strike="sngStrike" dirty="0" smtClean="0">
                <a:latin typeface="Times New Roman" pitchFamily="18" charset="0"/>
                <a:cs typeface="Times New Roman" pitchFamily="18" charset="0"/>
              </a:rPr>
              <a:t>Lumière</a:t>
            </a:r>
          </a:p>
          <a:p>
            <a:pPr lvl="1">
              <a:buNone/>
            </a:pPr>
            <a:endParaRPr lang="fr-CH" sz="1000" strike="sngStrike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Humidité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			Nids fermés, ↑ humidité et obscurité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785786" y="5357826"/>
            <a:ext cx="1071570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3362" name="Picture 2" descr="http://t3.gstatic.com/images?q=tbn:ANd9GcSb_yjwV_aVcGykfqb00zAk7ghVfUoBjnFbjYDp3CmELxP3eE8g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52"/>
            <a:ext cx="202882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Termitières: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Formes et structures très variées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92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6" name="Picture 2" descr="http://t3.gstatic.com/images?q=tbn:ANd9GcRga_Qs1BofCR4SCwwypqgL8A3plUz1reAv1TlCzXQCOCJYCRj1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00504"/>
            <a:ext cx="1875247" cy="250033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929190" y="4214818"/>
            <a:ext cx="33575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Composition:</a:t>
            </a:r>
          </a:p>
          <a:p>
            <a:pPr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- Mélange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terre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salive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cuit par le soleil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L’intérieur d’une termitière: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Nombreuses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chambres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Réseau complexe de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galeries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Centre: loge royale c </a:t>
            </a:r>
            <a:r>
              <a:rPr lang="fr-CH" sz="3200" b="1" smtClean="0">
                <a:latin typeface="Times New Roman" pitchFamily="18" charset="0"/>
                <a:cs typeface="Times New Roman" pitchFamily="18" charset="0"/>
              </a:rPr>
              <a:t>couple royal</a:t>
            </a:r>
            <a:endParaRPr lang="fr-CH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Autour: larves et les meules à champignons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Recherchée la nuit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La cellulose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Digérée à l’aide d’enzymes ou de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symbiotes 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Bactéries</a:t>
            </a:r>
          </a:p>
          <a:p>
            <a:pPr lvl="3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Champignons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94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colonie: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Castes: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ouvriers nourriciers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soldats défenseurs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Couple reproducteur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colonie: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Castes: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u="sng" dirty="0" smtClean="0">
                <a:latin typeface="Times New Roman" pitchFamily="18" charset="0"/>
                <a:cs typeface="Times New Roman" pitchFamily="18" charset="0"/>
              </a:rPr>
              <a:t>Termites ouvriers nourriciers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soldats défenseurs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Couple reproducteur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termites ouvriers nourriciers: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Individus blancs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plus nombreux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Déplacement rapide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Cherche la nourriture (cellulose / bois)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		Consommer + digérer 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97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AutoShape 2" descr="data:image/jpeg;base64,/9j/4AAQSkZJRgABAQAAAQABAAD/2wCEAAkGBhQSEBUUEhMWFRUTGB8YFhgYGBwbIBsgHxkgHSMgHyckHCchHR0kGx4YHy8gIycpLS4sGx4yODAqNScrLCoBCQoKDgwOGg8PGiofHyUqKSwsLCksKSkpLCkpLCwpKSksKSkpKSksKSkpKSwpKSwsLCkpLCkpLCwsKSksLCkpKf/AABEIAG4AlAMBIgACEQEDEQH/xAAcAAACAgMBAQAAAAAAAAAAAAAFBgMEAAIHAQj/xAA6EAACAQIEBAQEBQMDBAMAAAABAhEDIQAEEjEFIkFRBmFxgRMykaEjQrHB8FJy0WKS4QcUgvEWJEP/xAAaAQEBAQEBAQEAAAAAAAAAAAADAgEEAAYF/8QAJREAAgICAgICAQUAAAAAAAAAAAECEQMhEjFBYRNRcQQUIjLw/9oADAMBAAIRAxEAPwBaaoDdbdP55eeNGc07nm1DUIIAPnJ6gzIxmVy4qOUVuYG8dATEnfbGVcutVkUqyhAwLahBna02IkH3jH48MZ9NkyJBCiWapTWIWCCWiDBmO1gRzb2jF7/tDUUMQQHVlJCyDCgCOxut8RcMyjsgOoO1LVpMjsGvbqBHlgvmlanUHKxQltjYHSpG19LQ31wySRwzlyZomSDUlIh9U2BizKJ9LqcDTw5/iLpchG0k66sswki3LaDM3/TBOvV+JlKWh/lIHbVFhq7WIther5mugkKdIYlBAI8xMXF598UmQkCuPZVkUrUJb4dTTquTpsbCQI5pt27YucL8T00VlrGsy8ukhV2Wx3YG4/QYvUPCtXNmajfDJExFz0lRIi0YZMv/ANP6SrtqPdrzF/acTOSapou1F3YLy3EErTUpPIC86EDlBHUTfYj1B8sXKNQuTANjAO3eCPX/ADianwQ5digRQXH5BvsVnoRY388V62XKvqLMJMXMAek7bG0Y5Zxp6HhJSRJmyWLaQxHUxtb3ucaZbJ2a0yOu8eX2+mKOb4+BUqKCFVeUFrRAKsRF5kpAid5wtVvGOYgaWChdOplAJJ/a/QCLYpfp5SN+SlSHqkjKYG0Hodz07Hp32xFSUlrSRbVAgAj6+vuMQcE4sMzSRgwLqPxRP5r3jse+1yOmJOOUtVBgpNJ1IZWU3EECJiRM/lI2GDUP5cWa5UrCeWYaSesxpI7Cxn6374howHJF9wd7nf1IgD9MKGQ8U1EA1NrWYMzKgWkGbmblTewEjGn/AMzrh4mmdQKimKXWDvEEN0gTNsP+2mgfliO2saraFLBgoJmY3gHcAb9sbZL/AKea6cioQ0Hl28gesjaRhC4dxyrmM8jsQgpXVVWAABECZNyZN7+wx2Dgma5VLc2oEGP51xcYKLpg5ckkrRynU9Msi1XIRivIzabHpBjGYavEXBEfMMQgUixuVkgm8D2v1xmPcRo5lXQgZPhxAYgwNIjTNma8EnyBv6dsE/DOUMOAAW/pI5pvAN5BtPSYGClThsV6gkaiwJVniU0gysWLDmG2xxayjtRaGOrWCxBUBlIsOYiSCAff64VsFv6CXD8sBrVQYI1KW6ANoIjuIA++CHEaC1EldOqV0kyLhSJA63aI8xiuM3TNeUflYsN7rDaxFpFwQdwffHvEMz8gbUWYSATYnqQBa/XBSlRKXTBb5oLTb8NQ2tpAgKJHb0g4r0VUsJ5oAhD8szcgC0+fYY2zeTeo+0apJjp/N8T8OywpXbmMkfvHuP0OOflKX4OiopX5D9CkrgE2JFyOu364vU6rIIF0a+o7g4EDOqIINu2LVPiAZSs2jCqVOmc8ot/gl4nQD6Qb9j5TPuJJOOZ+K841Wu1xC2XffYmfUEecYe+IZlzRKp+UadQ3FvtbrhHfhRZZ3gDmjc2Ij/HfDLe2ViVARM2UBTTfVIPWYiQenQ28sD8xlzMmNrW84/xhlzPBqh0SOdSA1yWGoEyRtEdZxvluH6qkuqgPT5RcGw63sbHphLFtC1ksswqqdfwySOYTaR9Y3thgrcdqsGRiGBJIZkGtlB6xAiYMASOhMYizdRS/MohzAI3ldotYkTbuRjpHhHweKNMGoAWMm99M3gYltfREpcUct4xkxBCNLBmaW3YHSR06kn/3bAc50pUDydSssrq7X/Ue2O9+LfCmXfLOxUhkEyoGqBBIBIHTvjg3FuHkNqAjUJ3Fp6es+QwqbfYUZKSbRa4XxGpVzaFjuRMCLAfpbHYeAZ2KQAkkXJ36bfrjjvheiFqK7HmDBYMQAQQZvO8Rbvjp/Ac6FY9fLaMc2bvQtXHYY43l0rVA+mrOkBipWCR127RjMD6tRwYC26fiMIGPMRZCgCczTpuA8sjoA4KwpjaxIjvYkdRi5mqimoupgSqkkFY5bEGTY7/4xpWrEq0CPiUzpSNRGoHe4C8147nC/wAY4mV1MGULUUGkIYkFwpZQemk6lg7Se+F2bFWxtLBm1ALymxjt/wAzieouqCTMibGwPby9sLHC+P60B2kTtsev0OPc7xUoARcsRF46Ek+w6Y5OTumX8bDFXOBGsYgyD/Ppj3K5ejWphzV06iRClQRH93YXnscJGc4vV1tEQB9/K0m8DGua4fUOl0GpGO4BMXgiIsRb7YRJvsR40l2FHzekkByw1wG6EAm4t95jF/hVapUqso0BAhYiTraOgGwB/hwt0srUFZTVAOphTlhaBEERbbbBrw01NalRdQVkRw1otKgGZKtePPfCLGuyZS1odchlAaTnWykA77RuGAi9otilXyI+LFps6jYmV+mwnvglwgTTYEkQSvSdlg722jG9dDqVYJ0G1rx0PmLQfTCdHMmwBxHIqoJaCdhOoTBj6XJHthUzNUhkFoKhoGoNOo3J9Vj36xh5z1XVJVp0hlB2IIgwR6R6+2ETiGYaowZRqhag3JvIVR/uIMDqcaNjCPgzIipXGYYDRTP4akTJiJ9v5tjrWTYPTuNM2Hvb1wo+FeFqiU0AkooExaet+t5w7UAdYkDSB9+n74lJ8rOfPJM84zQDZeqtr03n/Yb4+feL04Q6luTE7SIm1rk98dz8VZoUspWYz8um1zLEKNuknHEs3kmFJqTNISrpA6DtHqCMI2b+lWmKz5gqxK2k9PXDtwfPGzGVBiZwi5tSjQehvH+cX+A8Y+G5DfKx+h/5xmWHKNoeEqbizseXroyggNt0UnGYE8P4l+GNh5SceY5eSNePZo/Fgx/DNwYKNAJIFipPKTe4kdrYT/EOVqFzKES+o2iJ+g3nyww5Pg5qVWLUyOcFmsQV2K+pE7byfLDnmMjSFFkdA1IrYdBCkD2AO2GTIbUOjk+WrMtNiog6okC38i840Vajspufykz/ACL2thrq5Jb0yuuTJgSReBqHQ6dNieu+NDlCtRkp/DUTIBuy6QAesed5x7XYyn4RQ4VSZDpcIVcfMC0EECJkCLk++D2X8OMVKg6VnUoDXawMd7yYnuMWODcI+IlROUQCokLIKwIiINlBnuZM74NZCnVpqiaQQFCtICkQdNu5jr5+eMbQUpAypw8NTQEEDTYsQTBE2i8hgB6RgpkfC1P4k1Ddl+GTsIOnpe/KvlPriejkxzTuTI3sSb4v/HBkdZ2++DcmgnJ+CCvl/hOtOowbtKqNrbCzBpBFt5B6Y1zLSHlQeWAesEn0IiZkdonEdfOc4YkNpOmJmBB87WEC25xBm66aQ9t9zqG5v+YfwHCXe0ein5AnFc2mkOWBciG5Y1kiJHWNS38/XCfwV5zT3gWYgGRa4Ex3jDNx3iQ1BJRSx0K479IJ2ET1EWwt8Jy5FWqSGDE6YbcRc/eI8sZJ0jrxpUdI4JmG0gwCDtEffDHl80YJB3wp+G84Vp2HUxa1yY9sMtSupAH0PtiEtXZx5f7VQP8AFtdnybQ1rkwRPLe3vGETM0lNKo8KWfnDaWJ1EBiPIjTJEAbAHDVxiqKlXQFcoENtRAN7gwLzIHpOFqjSNemijQrB7Ki6NQFoBJZgAYBHX2nDRdouCpITPEeRHJUAWGEEARcLv7kfbC9SQcthzfN5f47469neC/Fy6U2UcoXflMgiF230logmcKOa8CaaqkioFbcabgkgC53HeL2w0Jo9KNu0CeG+IHSmFDrA7if3xmGdPAWkfmgkkQmq0kD0NtsZg2ofQnL2dD4tmFCM5FlE2wqHOM+l7spuqa46GQQOvYg7+mKuf8Rl6bMRFOmYKmJJIIDb3AsdMdcBcvmxl6bTVOkEQCASyuDLLI/0jY7kRF8eaUgYQcVsOZRlZi4c80BkcQykmBqE2EdVkcuLuXoM9UELAKAsTAHYxF9R9sAE4jlqxDUarCo0LUUrAIVWhj0mQsiTJPrhn4dmAqAFpMbnqf5OCnoW34D2VpLTEIN7km5J7zvti0cwJ2388A6eeEGduuJlza97DAvYbiy9XzAG5iDhO4rxaq/xHcU3VXYIrLHW0wJ+uL2aziVVNQVPw6ZIP92wPfcj9cV+N5k0yjMq82lZUG9jveDMixm4GFjH7LgqZ7wbM/EBJCyTLgKABKNEdh8txgg2fBp01mEqmbQCp09BvOqbbE4X/DGaiugKwFDJygSwB8t7EH1BxcpKxo1BYspcq2+8N0vAvtMThGtF0rFzjWa/EvJ0QVBMXuCRG0XIv74t+HKD1ZaxJYi3XTaTioMhUrZqoEamggkuwGldQg9CSY6xve2GLwPwN0QnWCpMqR9yPI4PIrjQrkood+F5YLTEwCBcbeXocUKudJqcptsI87YIZquKY0sZEb/588CEymzCTItpiVMzNyJgbjscFJNtI5YeWzyq4QMU5S7EEtLkOOkTyzERI2wH4ZV/FYafiNztzHRqOsGwBJtMnywVdWVh/wDos6iFAUjlYagTbeLEyB3wI4nbM6JYrUEAkAka6Zi4+a433vv26Y0bsNpmiDrYyHALU1jl0qGHnJMx5RtjKtACgSq6mRtcNJBGvqJ3IJiD0xHw4qSmmWHw0MEMs6ZSR7jb7dcXs3l1REqA6SGM30QvzCb+g2648Qylncjzb9B8tht6jGYNUCjAsKhUEzFx7/KdzJnGYiiucv8AI53xPgyLQWnVkDUxViFX5QUKn/VsRNyD3GFvirLSp0zPxYXlM/LzkAN5QGHfbDnnM7Sda1NlkhmZQRedH5ryD0nve+FPjcNTVgYBY2MiDN+u4scPE9brYCfiSLUDmmVhiYA5bk7dY274OZXxHada+V+uFLM1A4kRa0Dod7e2J6FEQuxAIVh2EzPvcY2eJS2zYZt1Q6UfEJJBmZMCJvtP6jEmdzr1KcBuUHS/WQYi/bAfh2UmkNIuvOZYi8gW7GI77DDFW4KWBtPKtTliTLEXuFkEiY6zgPjUR+abrom4S4tS+KgXXMbSP9p/kdsH+JZIVMoArahqGoASY1a5Fr2n9MBqBk61Bps2hxMRFpDA9m6dr4P8NzxWkSzrUcAhoGmFAMDeN+vpjfYU/QpLTFPNOrFpBJMr0IEDvPXb064JUc0GKAFmLlqc9UuZ6bwWN4st8CM7xsV8wS7EfFUaNuUQ0XAkQQB/5HpbEnFqi/D16mp6wylid1tMAcxMgAdCNzfFl1vZHU8MO1TVVKPSAsEtveDYR1OoemHPgdJKVPTBAiwF9P1/YjChlePhEDN8RkqLCuTMaIDSAPljR7zOGDIccSosqysO4P2xzzckyZR5IK5quKitqbToFpvMgj7X+2KH/ZO7QBBBQiTAYQRBExcD7jFnKZfWy6hOuYselyDtHTFo5Io4I+RVgT/cIi9rQfptil7I60VOI5fU6lYWFtJi0Dp3k7dfbALMsi5jUqtMDVpiOUsNv7Y22I9MFuK8RkwVEoY1aSx637CGjv1wI4nmWRxrJ/MIWF1AQ1x1+b6npOEiUrC6VoIYoUYkqyA2uwYwsggww7W74u1M2RRWpPxEIHLpBJnSCUaPm030nqMCqDhQlryvLsxWdJ6wTcwZv2xpksyGoJTqEyoIUxyyGmewbVaezj1G0G0ERx2qu9JX1X3ZSt40sGQkMIvFuo3xmNclxcKsHUYO8zPmZWZJk/sMe4zR7iKvGSaUCnIChg0xIDaWn5pIuObfC3xSixVpVipGtBJIX5Sbz1Fuv2w58cyMvFSCSS0if9IJ8iQYIFrA4H8VycABTAZCNJJIjVBHl674SJtqjmNNeaCRex+uGPw9lRUpVFA5lVipi5IIIGxHQ/w4FcWyQp1bGYJO0bAeffDJ4VzfwpQjV8QBx2uYIj02Iws+iMegnwzJB/hoCDzlrsFtoHKYuGlZieowT8OZLQwIFmp3lpibkRfupv1HniOoHpVhTplSlTVpFRdRQ64sd4gARtgVk86wdauttSSrcqmQPLYi8XvYXxz0dFtoLGoA7gAEg+sCCbd/TF56oFMlLa1YDSsAFDLKet5FiPfFPOUv/tBZkkBGMRIV5BEbHSUB9D3xPSy/4bAmYcwZPSD+jFcTo9LqwLVdabaTTD1BThAPlEHVcz+IxKty3/bFbilJ61NSwIYiCNohhf8AtkH2wO4xRVXUqXAZSWE7FCy2+oPTrg3lc5qWm1yro4IYzYKG97j74u6R5Cxk+GHUBJO4CzYmYI8pE+uOh8ByqrRg0wbzEaQYtsIHXFLL0qRqVRoIAgwDtqM29IwayqwWZwCEEWnowgjzE74mTs8/QayiFSgtrYW1LF76vTlnvjavV0Edy/ODJCyO+0E9fMYiXmkMFMaXBjqZPoLfvjTiKalZUJRqYDBh2UBiPQgRiNBVsC8bdR+UsUaGBNuh73Bk4GZ2mm8bVPmBmzDaTsfI9sGs3RNVebSXYKJj+oWn0geuDnBvD1OiCXAq1JuzC07iB5TvvjYsWUlFC/l+HVFQEzoUjSQpYQbxtMSd9r404dChluSjtC/1TzbH88yLXEC98dCDA0503PXtcAj0vjn1SgupvhSvxbdoIHv/AE774rYUMikmXMjT1BiaJqEsSSdwTBK3I2NtseYXeI5in8QswMuA1gOo633x7jS+J//Z"/>
          <p:cNvSpPr>
            <a:spLocks noChangeAspect="1" noChangeArrowheads="1"/>
          </p:cNvSpPr>
          <p:nvPr/>
        </p:nvSpPr>
        <p:spPr bwMode="auto">
          <a:xfrm>
            <a:off x="63500" y="-515938"/>
            <a:ext cx="140970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45412" name="Picture 4" descr="http://nicozone.free.fr/term_ab/images/ouvrier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14632"/>
            <a:ext cx="2643206" cy="1971690"/>
          </a:xfrm>
          <a:prstGeom prst="rect">
            <a:avLst/>
          </a:prstGeom>
          <a:noFill/>
        </p:spPr>
      </p:pic>
      <p:sp>
        <p:nvSpPr>
          <p:cNvPr id="9" name="Flèche droite 8"/>
          <p:cNvSpPr/>
          <p:nvPr/>
        </p:nvSpPr>
        <p:spPr>
          <a:xfrm>
            <a:off x="928662" y="5643578"/>
            <a:ext cx="85725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5414" name="AutoShape 6" descr="data:image/jpeg;base64,/9j/4AAQSkZJRgABAQAAAQABAAD/2wCEAAkGBhQSERUTExQVFRQUGBgaGBgYFxgaGRoXIBgaGBgZGxoXHCYeGB0jGRcVIC8hIycpLCwsGB4xNTAqNSYrLCkBCQoKDgwOGg8PGiwkHyQsLCwsLCwsLCwsLCwsLCwsLCwsLCwsLCwsLCwsLCwsKSksLCwsLCwsLCwsLCwsLCwsLP/AABEIAK4A6AMBIgACEQEDEQH/xAAbAAACAwEBAQAAAAAAAAAAAAADBAECBQAGB//EAD0QAAIBAwIDBQcCBgEDBAMAAAECEQADIRIxBEFRBSJhcYEGEzKRobHwQsEUI1Ji0eHxB3KiFTOS8kNjgv/EABcBAQEBAQAAAAAAAAAAAAAAAAEAAgP/xAAeEQEBAQEAAgMBAQAAAAAAAAAAAREhAjESQWFxUf/aAAwDAQACEQMRAD8A87f4qTpUbbmrTO5ik7Hh+eNOJaqtQiqBzzVgFG5qiWo8TWf2rf8Ac3Lc7MYJrBa2oU1ZdRsJqtjhgyk9BvRLdryqSdGo5wKaZJhFET86EpCiZ/3T3BcMQCf1H9/9VIfhrekBRsPqaLd4oIrbQv1NWa6qCSfhHzNeUtX/AHvE3tRJtgL5ajistKPxjX9N1yQCSAowIB3J51t2LkjEgVj8R7sYGrHSnOzr+o6cwB1pwNFLRyflJq9+4ZzMDwottYAMfXnUXLk74qwAW7hot0Ygkb8gaiwvewZ9TRXEtE7eJyaqgLFlmIx6kYFP2uCBOwxvvVfcMwIB2jOa1Ba92kRn7nlWbxqEHuFjAOOsjlWdxl+Jk5c/+I/2RTvEOwBBYCefRRuay+CHvGZzkDurvEcvmc1SKtK3cULGoHrEA+WeVWtywgRvGMn0jFF4fgFcnujA645fM00tiDI7oAIxzkeFaZAHCAEu5nkBPoKV7aMW3XcsIGSfCfCJrUCgMq4mASPDOY6TWT2osHUsaiYGeYO8SMRuDU0z7l9Qv8Og7tsqGMiBAnMDoDTv/pahkmO4HaIkwR3SQcDM7+NK8J2YBaLKyHU/enJLBhPOFESc9ByrQ4sBAQhLNc+J23bl0AG+wHKn0zeo4ZQzsQk8iep3j7UdgRLadsYJg+Hj3q7hrBRYkek15b239qm4Ue7SSSAVOIB5yKQ9PauggyCOupsY8K6vn/YfafGOU4gaP4a7d91kgsGOI0g69zv03rqLZPaC4FYUZicmm/f5oHvNgq/8VdUadsU2k1bcjJrD9sXmyDGdW/Stcv4Ut2pYFyw6wPhPOso57Dcc17hjPLuk+MU2sCS0wOtZP/S95s3VPJx9R/qtZ+EL3SCMA4E/Uimr6M9m8MXYO+w2H71qXb41Rzq1q0qpvFZ9y9pVnEZMDqTyiudu1rMR2x2kT3Bjpj61n27WkQBvkmck9aPw3DgSzyzczQW0DlP0zXSQKNdI3QAHnzp/s8AHVP5sPrSNtQ55jxnlzFOi8LaasQp+ZjAHWDTQ1i5kCOpJmqXL0/1QKrZcFQSSCcnOasi85MYxihD8OQMw3y+Q8zUWrwBMqxJPpVb/ABDZAbbfYd7p+dKv2WrOxYsIGwn4uUx50FqW1Ehc4yfPpVeNtHm0dBuSeQxsKhlIEwSfCdzvWTx/Fm2rXGyRCrO5Y+EZrMhZ/bLlpspMOIYgyQOUecTW3wDhEAIjaOXKP9/KsfsbhDHvbmWc8/qfKIAnrXpi4DaZA0gYjExJ+WPlWgmzdheXeNdw95mf+wchieU/P7UYpvEbRjz+VE4UAbrmJMnl+TRVC/D8Kqaiz62ZixO3koHQDArz/aPErcfSowTBiJ1T8EkYHj41re0b+7tBg38wlQi7ksdo686xuz+HFsF2x/cY1c5JJ+GJiP7q1FW0nDoiKZGCYIXCBkJaJ3MDzyNqUW6GYkHH6TjA2x12mfGsLtn2zsKo1ODBLBF5icAk7SBt41n3Pb24wVeEssW094Mg1d4SsMcBIHriKWW57WdrtZ4ZnUrrABBY4Pp5V88s8Td7QU++cnROi3bVdTkLqYksYRVXJZqIbN/iFZOIa5q/RbA0qJbf+7OnHIHrWx7M9gJa4v3dwTbBbUjSYCk6HIBy5M+Anarcakej9jfYy/w3Dz7wOHYsyKwa2ojLNAl30wQsjYAjNdXu+B4ZwEVoiQ2BoEEnSkbkx+bV1MF4+Npc8qYW5Ail7HDrGTmmUtrI3rKDW7RCwnBXbKmjOincDNU4XsayDr93q8yc+hqTvY3s73DXhqRg5VhpOQM7jlXo+DtDWxNJdnhBcOi2iiBLjBnoR4U850ywH5/is2tRTjuLXbkKybIa68jAHwgmI6medGuhrgAkRzjr0ny50xwhKiInz5DlV4zFautmcBcdQZrP4rgiAxIYRttzxmtQk76Vj5ZobcPrENqgcvHrI51tkjadRbOSDPdxHr486N2iqDSMwgBiNyck1o2OCW3BGQOR5k7TP2pTieznuPJ55Yzy6D85UEXhbyuu+Y2j5U27KoBOQJj+5v8AH+KnguzyiYOPrO0+QFXv6i2w0jAx4b+uwqQHDJJC82OMCT4/et1eH92gURgcx9o8azuBIT+Y4AZsKsZ9I5mmL1253DoYMO80gbZgeYxtRepFxSIliCeQkn8/zWT2ta97cS1MlDqM7DGJ9ZPmK0+I4q7pZvdtqCnpAHIk7/ao7C7NIm4clzIxudhM9BtTIrTfCWQp+EQBsTPl6zTdu0AZiW6zzmrNYj+mBkyf1cvQb1W2NIksDvJAHr9aglbROTEAgSBJ65NO2rShe9icmRMD/QFL2uIgapUjaMCNifDf8zXzr289vblq4LVszIyD8IXIjGZn6RVmkx7R9vKeIN4A+7twAYzBGWHOI+9eO9pvaF7gFq02pTnuH4gY7pG+qY+lO9r2/ecJaZGBuXLauEHxQWIuSegwxO+RgDNA9nPZlrPEE3rQvOgtFVViFV2Pd940QFE532pweyXY/YgGvvq1xckhDcAtwNRA0nvajp1EQDzFe3t2rdqwqLbcK/dZm3YgCAFIJkdw5M7U7wBCAMLJDX37zK6h2SQrjT+hdQkTHIxiaPw3De74eLty4Wthn0G5AJD6k92FH8saYmQCSPGr7bkxm3eA76XdAYrMSchTk5MHVsY5R89H2f4RLUOwwplD/wDskd5zHfZZGBAplbACBpd3Kw8jSDI5dCTvI51PE3lJNpFKqqqFV7gLE/EXIU5AOI5wKw23OM7fAgsUYoQoH90S5IkEGI8jXV5tUkEOCGXVLLkaT9Sa6tDjxK8R0FXXiDuYpU3SDuKZ4cTkx6CpyHtlnIkgKPrWjactsBG29JqJgSMeFafBWATJ0wOgjPrQTdixpXeB+Sazu0u09TR+mMRvHWgdo8dqJUfAPHfr6Ut2Zw5JLmeceXWsyfdNrU4Sz3BJIWee5PStFuGYCYHkKz+HuySBsB5/n51o93izsftkVrRhhWmBA9TzqVEc9Od8ZP59qUdhv3pj82+dJ3ONA78MDMD/AEPE1ey323CyTGdt6jh1kgSJMyPDnWDc7VLJpX9RyRO3iRWj2RbI70kzgDOfHpH+KU1rzgDTIBYddh/mhcNw0ncxzyOWw3/M0vxlwaSZ1GTEHc+FLq5BzALE8xsRlvrA9aoK2rVhC2oSWB3G23XkPHpTz9oBQSXG0kwNtpHQUit+2imSSCZJnLNyQBc+E9Kz+3eJCDWGXvgd0LMQTzU5MAAAbSK1gPX+NucQ7Lq02kIXTIBYkA96NgJBA86etcbbWQHHdGF6DYnHrXgfaPtg2uC12SUcsCSywWDT9l0x671n+x3YVpkt331XXdboKl4VWnSjE77zg9Z5UYZuje2PtzctcXPDspTRtupMnfoQa3U4biblhJ4qEdDrMoBqIJHuzAIXBEEHcZzWfxXsxYW9auaUXQ6A6dipwNUTJ8czWlxXF+7ABBUsDC4LCAQYAMINRAEc5q/jU8f9ZfAezd1kcnjHuoLg1W1Vi2ACDqIw3UCMZ50vxfsXZVrhZb10v3gJUONPxgPOxJ3I2G+a9p/FOqo4dkutBZUQgC3ogjI5KoEqMb+TVy0qWXNvhpu3na1bLDVcCsga4+rJVVVZHMwdqRjynsr2E+iwE1KbjNcmStsWUU6wAe84YsBqBHwyJ2rd4rsm1ZF0tc0m2FVdXcVEAZhbAjXduSPjY7n5t8U2l1h+4VUW2lrkCNsjvZ3A6VndrWl98jA3L5AV1RgAQZ0uS3wQSRB38SKzrWCdn3JtniPck3H0i2neS3bCy0tnvEiJO50AYovaVnureKnUzMW1L3W1ZtlZ2Ag4A2g0Dix34i4TBJVoiSBgbjEMJ8aDxNy7dtr+gqCFRdiIhQZ6bkf29KNaxz22ZsOADuTvgSQD5DPoKVVle5b0GNYkahnGJgepmRg032T2WpAuS1y7aQgwO6STLLjEAAZHl41v2g0kkW41ScZgRA8eWfAU4zfIG/2fiQdMDYGNX/d151FNam/VHj69f911b2Rjr5Rb4UjeJpk4zNQRHnU+7PlHlXNHOGtYETJ8KNxPE4CIQQN26+VLpMc9uv0/3VWeMzjPh61FezYLGCBG0c4pniIUYEbCNsbAUDs3mxkySB/r/NS3xkkmREAx06cqKlbbrbXSTnnBxNdw/EEy0HG08z++Mms+8ddwLJMmNs5P1Nat2yS6ooJI7qgf1Hdj9/ICnEixedzAByTJOI2z+eFUvcbLEL8IwCRsBjlkljPpWrxHBLaHupYtHfeDGBJHnygUlb7NLMJMCdoiB1PUkUxItqGKhe6Tudpzt5Z+3StC9fFtdI3IKz/Soyx/b1oX8OVWdQnl0HTHgM/Ksvh+17d+7o1gBdxjZTkEHfOY5mnEd1agSqkwJVZgxzztJH703wfAjS7wO8BDZgLpwM7ENiNseNV7P4rLagEsiMsrY8WZTCgLnxrTXj/5DGwr3EuXNNoBQARmSNWIiSI5A1KMm5dae6nfC95pPeUYVdI3+IfvVezOAd7Vu57pQl7UpQMvdVcSwGYJ2GZ32prg/ZPirpL32WwvK2NLMepZtvTxoPaF6778cPwneK6Ve4RCJjAgbwOQii7G8l6897cpe1KQWUBSAARpJJl5nGgL4RNO+yFq09oTcfWUDfENJdRzXAA5DBMx67fafspaThy3FXXv3QraQxgTvIQQFHnml/Yizbbh2vO6BmYbfFHwlQBzG8xzp7B7rX4Hsa3aE3e/eIQR3dNpT+pTJVZkZyQc+Qf4KyVZkDv7l9JMsPeRpEq2NcQs5HLHOm73aAdW1FWFpAV1MsIGlBCgGSoxBz5RTXE9opZFqyQx1tBLwBL4UxviNUkeFBJ2OH05cxcLGQjFotuDpGCO4fi+I7Dehi170oqs66nMnUWYKMsM4DEQJbrU2uDuDSxuAhVIa0DAAJ/U5iSVwBOJPWszirlwe6tgn3l0ariggC2CSQigHO5zOdz0owxv8X2obduZhbZCqGgHUQwBkjJjUIGYmvPC4OIVYAGmFJByV+PvAbGQog5Eedd2+F0pZTJTD/8AeT3xPgAFB5knpWh2L7PEIFQqiqZiN5MnUTnmc5NWDTidnM5UktJDBciYPh4QYprhezAB35ZQO6Dnwz16zWtZ4dd8ZxgfP0xFHtWiOm8528K3xjaX4a0LK6V0hFHMGdWJJjf/AIpSywaJO8SYz1afM/atK65kgjYasc+g9d/Wl9saTJjYznc+XSjqUMeHKJz4ztyFdRS2DOqev7V1QfIBxD9I9Jo9p2O8/wDx+XlS/uW5nHODtTXD4G7SY69KAnjLzHujJ8MfgrrHZ4aGZgY5eFEtWQZznpnP4ad91pHKRv8A4FBXLhQDK8wAJx+Cs+7cgljOnr6fc0cBsnI8siluJLNuW0jJ7oz0H2qwp4BgoN05dp0g7r1bzAwDWxZsC3w/vTIZ8J13jA6zWbwPZrtDEd0nmCMcsc9p5eNaz3DcuBpkJ3VHL8FKKXeEuBCXJxlv6jOdPqf3qey+1VuqPdlYkhyeX9W/kRnkK0mZLYlmJzAHVo6+OPIV877N7XUdqo62g4LkXExBMkMyiQCQMgHpzrUjOtz2q9owlktZYGW0rEbdcc5BND9gvY97rDiblwL70ToAB1Ickkn4TIGPCmeJ7K7PsG+txVZ7iglZLm3JBlR+hiDufljPq+zmsLZV0DAOoVRnugDYztED96zfLnHTx8e9RxvYFpwyhPiOe80E7ZX4SSN46V38W6gZb3QkKJwIAVWE4ESeWwrO4fj7nEXdPDoWVfiunCAicAxnP9OfLek+1bt1rnuLZ7+7NIhAT4fqPQDas5WtjQ/9aZnNsAE42EnoC3ieS78zFLv2g9u8UVtLXcvAGDA0ljyx08K1ew+x7dsQJLD9ZJkmBknYedL2eF/XP6p1BZlTIEkyYkwOmetakGkb9og/zGdlaQQoy2qFgkgncjAHMU8/YS8Kq8Oo92YVXJGo6SZEFZIZioGROM71s9k8MDJcmSNTAwCFHIiZElhjyo/E9ma2OssdRL3MkGYhEUj+hQvqfCtfFn5PG2+1OI/i24cW193oUs+jvMQDpCt0MkYjmTR+KssxNssdbKjWpAJ0phlWBJ7p1SfHOK9lf4MJaGlV1qpW1sIxk8hPj4CmLXCzaUsgS44XWIBgCJWeawI+dVnV8uPLez3ZRVVtqrsGu3GDFtUKCT3p2liRz59K07/Z5Dl1II0PpUwP5iiFuFhnJIEcq9K3DsVmILnfAhYx9PvWdxHDd9YLALKkCIIgZM9M48asHyYHZfs5hTdksQh07gNkk5yTk5P/AD6G2wUAAAcsxnr55/emUIzAJ8ZzFEtASSVHz/OVAC91ggQWid48quTAODKgTHlgepxXaoPKWM75jkMCuuAs0RCiST5c/WhF7hOvVqPdjbmPXnP2qryCBJPOenP1JNGC4AC4A+mM561zIT+nb0+1agUs2QTk4A+fMz8q6mbNjBJA5+o5fSuoT4lbVdtOPEGm7dxScER0zNAVSSNUwMnPpRrfDicZk48/TpQjaW18QRzkHNSbYgDX6Y+fjS3EYOmNvma6yp3jPiSft1oI624IhvHYwB1OaZ/h9ZCDOo7dR4+HM/IVFu1IIPhqg8+SD9+laHCWBJ32zjAE7DrP5vUjRIELiAYBjBzJbPKhpfAcjadhgY389xt5VHEXQoMlQFEnHIcvua+a+2HbRN9Llm6IiRoMQQYz6CaYrRfbr2gL3Ytt3SsEDcMDkT1JArS7F/6aMS9y5dwLZdGtsBcDwHkoZIEHnBMitb2c9hFtWV4xyHvujsqsnvbY5G5oVZb4hAPifL1nC2xa4dLC2wEFtUOpTqZYXWVQR3jJgnGwit0SJuezyW0Hu1WyoAFy4zB9YVNXeAMMxaGMGnO2OyHPBx7oujAMzBwMEL47ALBHic5rR4Lh1gWtlCrplQICGDpAJAkQMiYzT92+YIke6Y6TzIUjTsdzOKzf1uPmnavtFrZOE4dQCwA5hRI2gfpjxzNbPZ3YtuwCiNqYY1QASYIc7RE7Hw8KNxXZtlrzvakQArNz0gAaTA7oAnA8K2OH4dBIQqxwWzI1TAETgEH0g9apDbCB4RnTSV0xuJO5OAeg0iTPVaOvZ4tySZXPd07mcAmdpHLkDTywrFRyYlif1O2WY+Qj5jpXKZJc5E46k7KPWJrbnpcnQXecSCQwAhyMLjcRk9Jotm0AwD6mMycfExyYHr5b0X3RlRjBJO2WO58gMD1py4TAG2oQNp8T1ECjNWhaFJyMLgD6n659KONMGcEmIj5eeM+tVVcYkAY3odyJAmOeTzPShLXizYLnTsYG/XIoNqyJO5JO53+mwAoxtqo06skdeW/1MfKhXG6Mc7eWPlUliQSAF2zsfz/irMDJCggc/Hx+dWUwIyTmi2WmAN286CAOGJILH/60S6jRpGNUluo6D5Uyz5M7bgdQPtS97vZ9DsPlSg7SNPgc/wCBRWnPSQBNDCemCd/lRrXCTknpzJzRFUjiO4zEeAHhyFdVX1HaCBn16CurQfE7XEgxCD1NOJxQXMQRIH/dy84/N6EFC41KZOOg23686o4LuOgwBn5+ZNCDNvOSSSfU/PatPs9GiZ8p/OVI3eGwRsYwY/f83pDhfaw62sm07Mo2RSxgZOBn12oT1ltMRI2n0nceLEkDzpXtr2pt8KAWAYtkARsDBEeGK8jd9rHYOBZI0fEWIUKNh8UZyMb7ms2z2Zcv3wt8sQzNpS2e+TpkFQ4jRMAknkelKF47t3ieLvH+GV9J1AKgmRGZ9K9VwH/T42rCrdW013iGQadMshUltKEGDIUTHVh4jW7G4Uo11bhczoYmWS2zFCLlyQAs9woAojANaHC8CQ5t22cNoOFbKKzwgDHYQOWwU8jRrU8TfHcEEHDrbuCyQfcW01Q+lsEFQY5k/wD8+lafD8GFhLa3bT6ZQ5Ue7mNLnOokJ8MYgE1PZPZhVkZyqsgICqVnlksAO93pMRnnTXDo4sjT383NRZmDHvEFyDkz4Hkd6N04dYIkMZURy+IzgKM9ZzWbx/G20RrMtnUSTDd4sInEiAD6mlO1u3hYtMGZdSEa2OQqaSZgfCdwB1IPLKa9nF5uwUVRLOw7zmNRIBjyE0xHuB4ZbFv3kQpiCJLTsRpnvSCoxuZmtGzw6q2pEQOwJY4ku20kclH3xilTxx1BgANI1Kp2GIBaBsBqNWsXwRlp/W52J6DPWZ+laZMWLJ+GPMk+pJPiftRgYiMhMCQe8+ZI8BO9KPfOoCSC+T4Cdj8s1y3ZiMCCFG2OpPMnerYMPWbbLJ3HjtPXxqG4nJMYOEEQSOsnagAkwJgsPkJyflj1oV+Qw6emwOf8Uo7acEiT3Fyc48s9evnXC2uXMyZY/tn5CkrjfpAGnrO56GOnOjBoBU5JiY+YFFxCgzEsJY5x8hPhRUeTJmBt08486W4cSPE/anLdsiN/DFBU99LEAYiJmJjf0piyROkSGgE+Aq6WABJ+ED8FTatEiYGpzGenM48KQi8P5ZIOWwPLwqv8PBAPr60zeTviBhB9fCgwQPOqpQWpPMAV3EL3SonOPU7/AEolu1iJ/OlCutqbBjejFoiJgCcD9q6qFDvOORrqC+H8V2gluJIknf6YqG7fS3sZgGZOR4x868be4TiboCshGlPeTt3TsTnE4jnWpwfsQX92Lj3BcuMBp0SdM53M6to6ZnakK9se1JuC21jUpRu9gx0WeUGtj2f7Cv2rq8W19EZ9QuKssyzkK2mRpYAbeVO9n9lLw7FbXCe81FiuvXjSoDM/RArnlJJMeGxb4Dh003H95d0AJAB0ku3dJiAgC7AZA3oMg4sC8PfG1qCy6nSANQ7q4IjCtqwM6d8TU2nAa3cZ30swLago/lgyltEzpQkbky2Dsa0bOgpquIk3JKKWPPuhMnPdIJP91SvCm9bttcUQmhiE3LA4ACwDInJwBO9W4TH8Nauguc2ltmFXUE/qWAADcwQAep2pyy5gSgtPeURplmGSQjHqM7gbmp4fSJZ7oBBMAfpWNpGAAOsbbU3c7YwBJQxMwDiJBMbYjPjR7KnZvDOFJYgtClSYVt+8sHfCzq8aF2h2swIUEg69Q0NDd0gwxG64bzxSQ7Te5KCdBcnUcPG5LEDA+eIonD2QGMRpAyT0HXzirFaDxPDC7NsL/MvyzyZVUO/0ERWlxoLnTJIWNb7d0cvCTyoS3dIxi5c68kjAPnM+sV19iITBgy87M3JfGN6vQ0r2sGPdTAJl85AzpT7MRROBtGVnMco+J9ztuFEzRrfDuSdQgk6iSIzzY+kUZbgCs/QaVk8pzHn9hT+BCgGZO8ajziMD1/N6MEiWaIQamz9BXcLbgYIxkzzO04/MUe+wJK8hpLcp/pX9zTg0tZUxJMMxBMcpEADyrjw7MRzMwIj1/ajuREAR+feojTEbnCidvGacTrFoKCxwqghd95/c0uxPWGbJI5mc0zfydIMgDB6tO5nyolvh5G0dfLpQheGXSJ64A+5p2y/UCR86FbsD6fIf5NNcNbGosYAAk/tTiEdphB0k+XIVNl4BbkuAPHn9aCL0AtPifM4AofvST/YonzblWsAjEgR0yfM0N2g5/SM+dUfiN+q5PnyFdaukkTGRJqQ1u4BuZ5+tDtJvnJ+9TqBmNx9ajh7ZGfGikUg6ZO21dVvemMbV1GJ8X4VpKal0ozST4BTCqHGlRt4gb0w7E3GcsLcBRbClcCSpOobEDkvU5pBODuXABKy2ogkkk6THdWdKgwfkK1ewezRDPcEs0lVBJIAJBB1YBLdJNE9tGLaqfdsGuqndyzd5iAQqqCMKSSx6wKuOKc2wSXklUXCAGcFzpGyqRmOuc04gKhNU6T3Rg7ydTEkkx3t8dKu9kB9TOxDKq7HQACWnoBtM84q+wJ2F2emm4UCXG1kT3SRBzkZWcHxqnY95EttZbN1h/wC2N13hGbGkYjJk0K127asAgAMpO0y5zgxtvSt32hck6QlpWbUBHeM7sT4EHfrzoaelv8QltZbTHxEEjvMTtEZEQOgisLiePumbkAe9Uj9UBdXdAzEnE/6rIt22v6ihlSe+2TAGCJHMnlkxXoLba294V/l24Cg4BI6j9qqBbHCMLeomCYlRtpGc43YxTesQQ3wpm50JjafPHpQ0ksAADuT0BP8Agfeq8SVZxb//AB2u8xBxq/JrNqEtcQc3CO8TCT16x0A51RyRInP1mZ36k1BvCNcHaFHhyH3NAS6Vhhkn4cfNj6VI7qM6CYxLZwABOalr+xIgEd0YkLO58WiltEFbQJLTqvN9VQ/MEjoBRVYMxJPc5n/EfKtQH+FvDEDUzA6FHNox6Tz6UW3bKiCQzDLN1f8AUfLl6VHD2QlvVM3XEj+xJ/PWgLdwEE/3RuByHrWsGiWrRLSD5n70a7OcbYH7kfb1qA4CjTtOeePD85VL8RqfltgdOf8AzViXWFAA5R50bh8+U/M0BCDgeprStIIxy+9QdceBAG8T+1dxAxpEmCGYVe0sd4xUOgwWPebNKBbh+uJMwPpV7zidM4XJjryqzXQN8kCR+wpHgreDMyxk/sKdSC7E6d858TVdWn/uPXpV27rkk4G9VNwu0xgc60jdvYdedMOIXpNKKck7gHlVr3GLcYKDIFYpMssLM/FUVS7fBgdKmjU+UcBwCkorQSQYALBQAJKz02+cVbjuN0aXV5YEqdJEKuJCrsBE9486yrvaR0W9JIYhpJC45YPpS/BJqVydhMcvE7bnG5o1p6J+2LZIugsUTInAXwAiGnG+N6RHb8NqOkqW1aIwTHxY6GPDFYl/iCqgT8QkgDETgUHibwOlhILfQf5xUmsnGguWDQF70kc+Q84zS1241wyhLGM8tM4VQevP60O5dzoHdCiTiTOx/OVeh7G7MRSB6k7kn15QAKyh+zEKWFtKpUCN4BLAQdtwN/E1sm1r0AiNOwPPG5jnvSttJm4fQDkAY+tMWm0g3TPkOQ/BWdRi7cFsaV/91xvvHj6ZoaWFRNIIgCWJ3658eZpfhJgOT33x4Ach8+ddxTkMtpTuCzE/q72kf+WT4AVYk+9940k91M9InYeZ8dhU8JeJ/mfpUQgPM5gx58ulKkah7v8ASDL/ANxn/IrQLaRqidAwPHGftShlSEKTlst5cz4ljijWRp0giFHTP4cgAVS3ZOoCZYxqPiTy8AKaW+NbADYm2k8jHebz3itQLX+LLNIP/OwEc4M+pNXtqcwIkQfE7Upwy62MYC4H+a0OzbmpoXfmT5xincAAQgwT3UEnp1A9N/lV+HM97GdhzjlPnvQhdDlt41nHgN58zTFgCY8f+aNOHeFs92eZpgWzq0jb96gtAPQVDXcgdc1pk0LGogThc+tc1vWxB8J8F8POqWrkdetGsXIz13rUFKHg1N0rqyRJ/YCn+E4GJ5jlQ7zAEMABJziuftgATpNbs4Ae1bShGBTc4jrSHDRbTeCBnzq68S1x8nAzFV4y3qyeZ2rNrUjhxoS2Qdzt51XhLMJrPxHelb1nW6r0NH7bulEVVxWLe4Yq3EAvPQV1KcPaZV1T8VRWdh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45416" name="Picture 8" descr="http://www.callistosystem.com/images/activites/TraitementTermites/Biologie/Biologie-Termites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786058"/>
            <a:ext cx="276225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colonie: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Castes: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Termites ouvriers nourriciers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u="sng" dirty="0" smtClean="0">
                <a:latin typeface="Times New Roman" pitchFamily="18" charset="0"/>
                <a:cs typeface="Times New Roman" pitchFamily="18" charset="0"/>
              </a:rPr>
              <a:t>Termites soldats défenseurs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Couple reproducteur</a:t>
            </a:r>
          </a:p>
          <a:p>
            <a:pPr lvl="2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 err="1" smtClean="0">
                <a:latin typeface="Times New Roman" pitchFamily="18" charset="0"/>
                <a:cs typeface="Times New Roman" pitchFamily="18" charset="0"/>
              </a:rPr>
              <a:t>Néoténiques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98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smtClean="0">
                <a:latin typeface="Times New Roman" pitchFamily="18" charset="0"/>
                <a:cs typeface="Times New Roman" pitchFamily="18" charset="0"/>
              </a:rPr>
              <a:t>Structures sociales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termites soldats défenseurs: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Individus blancs, même taille que les ouvriers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Moins nombreux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0C5-C01C-4CB4-ABD3-55FA47970B4E}" type="slidenum">
              <a:rPr lang="fr-CH" smtClean="0"/>
              <a:pPr/>
              <a:t>99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AutoShape 2" descr="data:image/jpeg;base64,/9j/4AAQSkZJRgABAQAAAQABAAD/2wCEAAkGBhQSEBUUEhMWFRUTGB8YFhgYGBwbIBsgHxkgHSMgHyckHCchHR0kGx4YHy8gIycpLS4sGx4yODAqNScrLCoBCQoKDgwOGg8PGiofHyUqKSwsLCksKSkpLCkpLCwpKSksKSkpKSksKSkpKSwpKSwsLCkpLCkpLCwsKSksLCkpKf/AABEIAG4AlAMBIgACEQEDEQH/xAAcAAACAgMBAQAAAAAAAAAAAAAFBgMEAAIHAQj/xAA6EAACAQIEBAQEBQMDBAMAAAABAhEDIQAEEjEFIkFRBmFxgRMykaEjQrHB8FJy0WKS4QcUgvEWJEP/xAAaAQEBAQEBAQEAAAAAAAAAAAADAgEEAAYF/8QAJREAAgICAgICAQUAAAAAAAAAAAECEQMhEjFBYRNRcQQUIjLw/9oADAMBAAIRAxEAPwBaaoDdbdP55eeNGc07nm1DUIIAPnJ6gzIxmVy4qOUVuYG8dATEnfbGVcutVkUqyhAwLahBna02IkH3jH48MZ9NkyJBCiWapTWIWCCWiDBmO1gRzb2jF7/tDUUMQQHVlJCyDCgCOxut8RcMyjsgOoO1LVpMjsGvbqBHlgvmlanUHKxQltjYHSpG19LQ31wySRwzlyZomSDUlIh9U2BizKJ9LqcDTw5/iLpchG0k66sswki3LaDM3/TBOvV+JlKWh/lIHbVFhq7WIther5mugkKdIYlBAI8xMXF598UmQkCuPZVkUrUJb4dTTquTpsbCQI5pt27YucL8T00VlrGsy8ukhV2Wx3YG4/QYvUPCtXNmajfDJExFz0lRIi0YZMv/ANP6SrtqPdrzF/acTOSapou1F3YLy3EErTUpPIC86EDlBHUTfYj1B8sXKNQuTANjAO3eCPX/ADianwQ5digRQXH5BvsVnoRY388V62XKvqLMJMXMAek7bG0Y5Zxp6HhJSRJmyWLaQxHUxtb3ucaZbJ2a0yOu8eX2+mKOb4+BUqKCFVeUFrRAKsRF5kpAid5wtVvGOYgaWChdOplAJJ/a/QCLYpfp5SN+SlSHqkjKYG0Hodz07Hp32xFSUlrSRbVAgAj6+vuMQcE4sMzSRgwLqPxRP5r3jse+1yOmJOOUtVBgpNJ1IZWU3EECJiRM/lI2GDUP5cWa5UrCeWYaSesxpI7Cxn6374howHJF9wd7nf1IgD9MKGQ8U1EA1NrWYMzKgWkGbmblTewEjGn/AMzrh4mmdQKimKXWDvEEN0gTNsP+2mgfliO2saraFLBgoJmY3gHcAb9sbZL/AKea6cioQ0Hl28gesjaRhC4dxyrmM8jsQgpXVVWAABECZNyZN7+wx2Dgma5VLc2oEGP51xcYKLpg5ckkrRynU9Msi1XIRivIzabHpBjGYavEXBEfMMQgUixuVkgm8D2v1xmPcRo5lXQgZPhxAYgwNIjTNma8EnyBv6dsE/DOUMOAAW/pI5pvAN5BtPSYGClThsV6gkaiwJVniU0gysWLDmG2xxayjtRaGOrWCxBUBlIsOYiSCAff64VsFv6CXD8sBrVQYI1KW6ANoIjuIA++CHEaC1EldOqV0kyLhSJA63aI8xiuM3TNeUflYsN7rDaxFpFwQdwffHvEMz8gbUWYSATYnqQBa/XBSlRKXTBb5oLTb8NQ2tpAgKJHb0g4r0VUsJ5oAhD8szcgC0+fYY2zeTeo+0apJjp/N8T8OywpXbmMkfvHuP0OOflKX4OiopX5D9CkrgE2JFyOu364vU6rIIF0a+o7g4EDOqIINu2LVPiAZSs2jCqVOmc8ot/gl4nQD6Qb9j5TPuJJOOZ+K841Wu1xC2XffYmfUEecYe+IZlzRKp+UadQ3FvtbrhHfhRZZ3gDmjc2Ij/HfDLe2ViVARM2UBTTfVIPWYiQenQ28sD8xlzMmNrW84/xhlzPBqh0SOdSA1yWGoEyRtEdZxvluH6qkuqgPT5RcGw63sbHphLFtC1ksswqqdfwySOYTaR9Y3thgrcdqsGRiGBJIZkGtlB6xAiYMASOhMYizdRS/MohzAI3ldotYkTbuRjpHhHweKNMGoAWMm99M3gYltfREpcUct4xkxBCNLBmaW3YHSR06kn/3bAc50pUDydSssrq7X/Ue2O9+LfCmXfLOxUhkEyoGqBBIBIHTvjg3FuHkNqAjUJ3Fp6es+QwqbfYUZKSbRa4XxGpVzaFjuRMCLAfpbHYeAZ2KQAkkXJ36bfrjjvheiFqK7HmDBYMQAQQZvO8Rbvjp/Ac6FY9fLaMc2bvQtXHYY43l0rVA+mrOkBipWCR127RjMD6tRwYC26fiMIGPMRZCgCczTpuA8sjoA4KwpjaxIjvYkdRi5mqimoupgSqkkFY5bEGTY7/4xpWrEq0CPiUzpSNRGoHe4C8147nC/wAY4mV1MGULUUGkIYkFwpZQemk6lg7Se+F2bFWxtLBm1ALymxjt/wAzieouqCTMibGwPby9sLHC+P60B2kTtsev0OPc7xUoARcsRF46Ek+w6Y5OTumX8bDFXOBGsYgyD/Ppj3K5ejWphzV06iRClQRH93YXnscJGc4vV1tEQB9/K0m8DGua4fUOl0GpGO4BMXgiIsRb7YRJvsR40l2FHzekkByw1wG6EAm4t95jF/hVapUqso0BAhYiTraOgGwB/hwt0srUFZTVAOphTlhaBEERbbbBrw01NalRdQVkRw1otKgGZKtePPfCLGuyZS1odchlAaTnWykA77RuGAi9otilXyI+LFps6jYmV+mwnvglwgTTYEkQSvSdlg722jG9dDqVYJ0G1rx0PmLQfTCdHMmwBxHIqoJaCdhOoTBj6XJHthUzNUhkFoKhoGoNOo3J9Vj36xh5z1XVJVp0hlB2IIgwR6R6+2ETiGYaowZRqhag3JvIVR/uIMDqcaNjCPgzIipXGYYDRTP4akTJiJ9v5tjrWTYPTuNM2Hvb1wo+FeFqiU0AkooExaet+t5w7UAdYkDSB9+n74lJ8rOfPJM84zQDZeqtr03n/Yb4+feL04Q6luTE7SIm1rk98dz8VZoUspWYz8um1zLEKNuknHEs3kmFJqTNISrpA6DtHqCMI2b+lWmKz5gqxK2k9PXDtwfPGzGVBiZwi5tSjQehvH+cX+A8Y+G5DfKx+h/5xmWHKNoeEqbizseXroyggNt0UnGYE8P4l+GNh5SceY5eSNePZo/Fgx/DNwYKNAJIFipPKTe4kdrYT/EOVqFzKES+o2iJ+g3nyww5Pg5qVWLUyOcFmsQV2K+pE7byfLDnmMjSFFkdA1IrYdBCkD2AO2GTIbUOjk+WrMtNiog6okC38i840Vajspufykz/ACL2thrq5Jb0yuuTJgSReBqHQ6dNieu+NDlCtRkp/DUTIBuy6QAesed5x7XYyn4RQ4VSZDpcIVcfMC0EECJkCLk++D2X8OMVKg6VnUoDXawMd7yYnuMWODcI+IlROUQCokLIKwIiINlBnuZM74NZCnVpqiaQQFCtICkQdNu5jr5+eMbQUpAypw8NTQEEDTYsQTBE2i8hgB6RgpkfC1P4k1Ddl+GTsIOnpe/KvlPriejkxzTuTI3sSb4v/HBkdZ2++DcmgnJ+CCvl/hOtOowbtKqNrbCzBpBFt5B6Y1zLSHlQeWAesEn0IiZkdonEdfOc4YkNpOmJmBB87WEC25xBm66aQ9t9zqG5v+YfwHCXe0ein5AnFc2mkOWBciG5Y1kiJHWNS38/XCfwV5zT3gWYgGRa4Ex3jDNx3iQ1BJRSx0K479IJ2ET1EWwt8Jy5FWqSGDE6YbcRc/eI8sZJ0jrxpUdI4JmG0gwCDtEffDHl80YJB3wp+G84Vp2HUxa1yY9sMtSupAH0PtiEtXZx5f7VQP8AFtdnybQ1rkwRPLe3vGETM0lNKo8KWfnDaWJ1EBiPIjTJEAbAHDVxiqKlXQFcoENtRAN7gwLzIHpOFqjSNemijQrB7Ki6NQFoBJZgAYBHX2nDRdouCpITPEeRHJUAWGEEARcLv7kfbC9SQcthzfN5f47469neC/Fy6U2UcoXflMgiF230logmcKOa8CaaqkioFbcabgkgC53HeL2w0Jo9KNu0CeG+IHSmFDrA7if3xmGdPAWkfmgkkQmq0kD0NtsZg2ofQnL2dD4tmFCM5FlE2wqHOM+l7spuqa46GQQOvYg7+mKuf8Rl6bMRFOmYKmJJIIDb3AsdMdcBcvmxl6bTVOkEQCASyuDLLI/0jY7kRF8eaUgYQcVsOZRlZi4c80BkcQykmBqE2EdVkcuLuXoM9UELAKAsTAHYxF9R9sAE4jlqxDUarCo0LUUrAIVWhj0mQsiTJPrhn4dmAqAFpMbnqf5OCnoW34D2VpLTEIN7km5J7zvti0cwJ2388A6eeEGduuJlza97DAvYbiy9XzAG5iDhO4rxaq/xHcU3VXYIrLHW0wJ+uL2aziVVNQVPw6ZIP92wPfcj9cV+N5k0yjMq82lZUG9jveDMixm4GFjH7LgqZ7wbM/EBJCyTLgKABKNEdh8txgg2fBp01mEqmbQCp09BvOqbbE4X/DGaiugKwFDJygSwB8t7EH1BxcpKxo1BYspcq2+8N0vAvtMThGtF0rFzjWa/EvJ0QVBMXuCRG0XIv74t+HKD1ZaxJYi3XTaTioMhUrZqoEamggkuwGldQg9CSY6xve2GLwPwN0QnWCpMqR9yPI4PIrjQrkood+F5YLTEwCBcbeXocUKudJqcptsI87YIZquKY0sZEb/588CEymzCTItpiVMzNyJgbjscFJNtI5YeWzyq4QMU5S7EEtLkOOkTyzERI2wH4ZV/FYafiNztzHRqOsGwBJtMnywVdWVh/wDos6iFAUjlYagTbeLEyB3wI4nbM6JYrUEAkAka6Zi4+a433vv26Y0bsNpmiDrYyHALU1jl0qGHnJMx5RtjKtACgSq6mRtcNJBGvqJ3IJiD0xHw4qSmmWHw0MEMs6ZSR7jb7dcXs3l1REqA6SGM30QvzCb+g2648Qylncjzb9B8tht6jGYNUCjAsKhUEzFx7/KdzJnGYiiucv8AI53xPgyLQWnVkDUxViFX5QUKn/VsRNyD3GFvirLSp0zPxYXlM/LzkAN5QGHfbDnnM7Sda1NlkhmZQRedH5ryD0nve+FPjcNTVgYBY2MiDN+u4scPE9brYCfiSLUDmmVhiYA5bk7dY274OZXxHada+V+uFLM1A4kRa0Dod7e2J6FEQuxAIVh2EzPvcY2eJS2zYZt1Q6UfEJJBmZMCJvtP6jEmdzr1KcBuUHS/WQYi/bAfh2UmkNIuvOZYi8gW7GI77DDFW4KWBtPKtTliTLEXuFkEiY6zgPjUR+abrom4S4tS+KgXXMbSP9p/kdsH+JZIVMoArahqGoASY1a5Fr2n9MBqBk61Bps2hxMRFpDA9m6dr4P8NzxWkSzrUcAhoGmFAMDeN+vpjfYU/QpLTFPNOrFpBJMr0IEDvPXb064JUc0GKAFmLlqc9UuZ6bwWN4st8CM7xsV8wS7EfFUaNuUQ0XAkQQB/5HpbEnFqi/D16mp6wylid1tMAcxMgAdCNzfFl1vZHU8MO1TVVKPSAsEtveDYR1OoemHPgdJKVPTBAiwF9P1/YjChlePhEDN8RkqLCuTMaIDSAPljR7zOGDIccSosqysO4P2xzzckyZR5IK5quKitqbToFpvMgj7X+2KH/ZO7QBBBQiTAYQRBExcD7jFnKZfWy6hOuYselyDtHTFo5Io4I+RVgT/cIi9rQfptil7I60VOI5fU6lYWFtJi0Dp3k7dfbALMsi5jUqtMDVpiOUsNv7Y22I9MFuK8RkwVEoY1aSx637CGjv1wI4nmWRxrJ/MIWF1AQ1x1+b6npOEiUrC6VoIYoUYkqyA2uwYwsggww7W74u1M2RRWpPxEIHLpBJnSCUaPm030nqMCqDhQlryvLsxWdJ6wTcwZv2xpksyGoJTqEyoIUxyyGmewbVaezj1G0G0ERx2qu9JX1X3ZSt40sGQkMIvFuo3xmNclxcKsHUYO8zPmZWZJk/sMe4zR7iKvGSaUCnIChg0xIDaWn5pIuObfC3xSixVpVipGtBJIX5Sbz1Fuv2w58cyMvFSCSS0if9IJ8iQYIFrA4H8VycABTAZCNJJIjVBHl674SJtqjmNNeaCRex+uGPw9lRUpVFA5lVipi5IIIGxHQ/w4FcWyQp1bGYJO0bAeffDJ4VzfwpQjV8QBx2uYIj02Iws+iMegnwzJB/hoCDzlrsFtoHKYuGlZieowT8OZLQwIFmp3lpibkRfupv1HniOoHpVhTplSlTVpFRdRQ64sd4gARtgVk86wdauttSSrcqmQPLYi8XvYXxz0dFtoLGoA7gAEg+sCCbd/TF56oFMlLa1YDSsAFDLKet5FiPfFPOUv/tBZkkBGMRIV5BEbHSUB9D3xPSy/4bAmYcwZPSD+jFcTo9LqwLVdabaTTD1BThAPlEHVcz+IxKty3/bFbilJ61NSwIYiCNohhf8AtkH2wO4xRVXUqXAZSWE7FCy2+oPTrg3lc5qWm1yro4IYzYKG97j74u6R5Cxk+GHUBJO4CzYmYI8pE+uOh8ByqrRg0wbzEaQYtsIHXFLL0qRqVRoIAgwDtqM29IwayqwWZwCEEWnowgjzE74mTs8/QayiFSgtrYW1LF76vTlnvjavV0Edy/ODJCyO+0E9fMYiXmkMFMaXBjqZPoLfvjTiKalZUJRqYDBh2UBiPQgRiNBVsC8bdR+UsUaGBNuh73Bk4GZ2mm8bVPmBmzDaTsfI9sGs3RNVebSXYKJj+oWn0geuDnBvD1OiCXAq1JuzC07iB5TvvjYsWUlFC/l+HVFQEzoUjSQpYQbxtMSd9r404dChluSjtC/1TzbH88yLXEC98dCDA0503PXtcAj0vjn1SgupvhSvxbdoIHv/AE774rYUMikmXMjT1BiaJqEsSSdwTBK3I2NtseYXeI5in8QswMuA1gOo633x7jS+J//Z"/>
          <p:cNvSpPr>
            <a:spLocks noChangeAspect="1" noChangeArrowheads="1"/>
          </p:cNvSpPr>
          <p:nvPr/>
        </p:nvSpPr>
        <p:spPr bwMode="auto">
          <a:xfrm>
            <a:off x="63500" y="-515938"/>
            <a:ext cx="140970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5414" name="AutoShape 6" descr="data:image/jpeg;base64,/9j/4AAQSkZJRgABAQAAAQABAAD/2wCEAAkGBhQSERUTExQVFRQUGBgaGBgYFxgaGRoXIBgaGBgZGxoXHCYeGB0jGRcVIC8hIycpLCwsGB4xNTAqNSYrLCkBCQoKDgwOGg8PGiwkHyQsLCwsLCwsLCwsLCwsLCwsLCwsLCwsLCwsLCwsLCwsKSksLCwsLCwsLCwsLCwsLCwsLP/AABEIAK4A6AMBIgACEQEDEQH/xAAbAAACAwEBAQAAAAAAAAAAAAADBAECBQAGB//EAD0QAAIBAwIDBQcCBgEDBAMAAAECEQADIRIxBEFRBSJhcYEGEzKRobHwQsEUI1Ji0eHxB3KiFTOS8kNjgv/EABcBAQEBAQAAAAAAAAAAAAAAAAEAAgP/xAAeEQEBAQEAAgMBAQAAAAAAAAAAAREhAjESQWFxUf/aAAwDAQACEQMRAD8A87f4qTpUbbmrTO5ik7Hh+eNOJaqtQiqBzzVgFG5qiWo8TWf2rf8Ac3Lc7MYJrBa2oU1ZdRsJqtjhgyk9BvRLdryqSdGo5wKaZJhFET86EpCiZ/3T3BcMQCf1H9/9VIfhrekBRsPqaLd4oIrbQv1NWa6qCSfhHzNeUtX/AHvE3tRJtgL5ajistKPxjX9N1yQCSAowIB3J51t2LkjEgVj8R7sYGrHSnOzr+o6cwB1pwNFLRyflJq9+4ZzMDwottYAMfXnUXLk74qwAW7hot0Ygkb8gaiwvewZ9TRXEtE7eJyaqgLFlmIx6kYFP2uCBOwxvvVfcMwIB2jOa1Ba92kRn7nlWbxqEHuFjAOOsjlWdxl+Jk5c/+I/2RTvEOwBBYCefRRuay+CHvGZzkDurvEcvmc1SKtK3cULGoHrEA+WeVWtywgRvGMn0jFF4fgFcnujA645fM00tiDI7oAIxzkeFaZAHCAEu5nkBPoKV7aMW3XcsIGSfCfCJrUCgMq4mASPDOY6TWT2osHUsaiYGeYO8SMRuDU0z7l9Qv8Og7tsqGMiBAnMDoDTv/pahkmO4HaIkwR3SQcDM7+NK8J2YBaLKyHU/enJLBhPOFESc9ByrQ4sBAQhLNc+J23bl0AG+wHKn0zeo4ZQzsQk8iep3j7UdgRLadsYJg+Hj3q7hrBRYkek15b239qm4Ue7SSSAVOIB5yKQ9PauggyCOupsY8K6vn/YfafGOU4gaP4a7d91kgsGOI0g69zv03rqLZPaC4FYUZicmm/f5oHvNgq/8VdUadsU2k1bcjJrD9sXmyDGdW/Stcv4Ut2pYFyw6wPhPOso57Dcc17hjPLuk+MU2sCS0wOtZP/S95s3VPJx9R/qtZ+EL3SCMA4E/Uimr6M9m8MXYO+w2H71qXb41Rzq1q0qpvFZ9y9pVnEZMDqTyiudu1rMR2x2kT3Bjpj61n27WkQBvkmck9aPw3DgSzyzczQW0DlP0zXSQKNdI3QAHnzp/s8AHVP5sPrSNtQ55jxnlzFOi8LaasQp+ZjAHWDTQ1i5kCOpJmqXL0/1QKrZcFQSSCcnOasi85MYxihD8OQMw3y+Q8zUWrwBMqxJPpVb/ABDZAbbfYd7p+dKv2WrOxYsIGwn4uUx50FqW1Ehc4yfPpVeNtHm0dBuSeQxsKhlIEwSfCdzvWTx/Fm2rXGyRCrO5Y+EZrMhZ/bLlpspMOIYgyQOUecTW3wDhEAIjaOXKP9/KsfsbhDHvbmWc8/qfKIAnrXpi4DaZA0gYjExJ+WPlWgmzdheXeNdw95mf+wchieU/P7UYpvEbRjz+VE4UAbrmJMnl+TRVC/D8Kqaiz62ZixO3koHQDArz/aPErcfSowTBiJ1T8EkYHj41re0b+7tBg38wlQi7ksdo686xuz+HFsF2x/cY1c5JJ+GJiP7q1FW0nDoiKZGCYIXCBkJaJ3MDzyNqUW6GYkHH6TjA2x12mfGsLtn2zsKo1ODBLBF5icAk7SBt41n3Pb24wVeEssW094Mg1d4SsMcBIHriKWW57WdrtZ4ZnUrrABBY4Pp5V88s8Td7QU++cnROi3bVdTkLqYksYRVXJZqIbN/iFZOIa5q/RbA0qJbf+7OnHIHrWx7M9gJa4v3dwTbBbUjSYCk6HIBy5M+Anarcakej9jfYy/w3Dz7wOHYsyKwa2ojLNAl30wQsjYAjNdXu+B4ZwEVoiQ2BoEEnSkbkx+bV1MF4+Npc8qYW5Ail7HDrGTmmUtrI3rKDW7RCwnBXbKmjOincDNU4XsayDr93q8yc+hqTvY3s73DXhqRg5VhpOQM7jlXo+DtDWxNJdnhBcOi2iiBLjBnoR4U850ywH5/is2tRTjuLXbkKybIa68jAHwgmI6medGuhrgAkRzjr0ny50xwhKiInz5DlV4zFautmcBcdQZrP4rgiAxIYRttzxmtQk76Vj5ZobcPrENqgcvHrI51tkjadRbOSDPdxHr486N2iqDSMwgBiNyck1o2OCW3BGQOR5k7TP2pTieznuPJ55Yzy6D85UEXhbyuu+Y2j5U27KoBOQJj+5v8AH+KnguzyiYOPrO0+QFXv6i2w0jAx4b+uwqQHDJJC82OMCT4/et1eH92gURgcx9o8azuBIT+Y4AZsKsZ9I5mmL1253DoYMO80gbZgeYxtRepFxSIliCeQkn8/zWT2ta97cS1MlDqM7DGJ9ZPmK0+I4q7pZvdtqCnpAHIk7/ao7C7NIm4clzIxudhM9BtTIrTfCWQp+EQBsTPl6zTdu0AZiW6zzmrNYj+mBkyf1cvQb1W2NIksDvJAHr9aglbROTEAgSBJ65NO2rShe9icmRMD/QFL2uIgapUjaMCNifDf8zXzr289vblq4LVszIyD8IXIjGZn6RVmkx7R9vKeIN4A+7twAYzBGWHOI+9eO9pvaF7gFq02pTnuH4gY7pG+qY+lO9r2/ecJaZGBuXLauEHxQWIuSegwxO+RgDNA9nPZlrPEE3rQvOgtFVViFV2Pd940QFE532pweyXY/YgGvvq1xckhDcAtwNRA0nvajp1EQDzFe3t2rdqwqLbcK/dZm3YgCAFIJkdw5M7U7wBCAMLJDX37zK6h2SQrjT+hdQkTHIxiaPw3De74eLty4Wthn0G5AJD6k92FH8saYmQCSPGr7bkxm3eA76XdAYrMSchTk5MHVsY5R89H2f4RLUOwwplD/wDskd5zHfZZGBAplbACBpd3Kw8jSDI5dCTvI51PE3lJNpFKqqqFV7gLE/EXIU5AOI5wKw23OM7fAgsUYoQoH90S5IkEGI8jXV5tUkEOCGXVLLkaT9Sa6tDjxK8R0FXXiDuYpU3SDuKZ4cTkx6CpyHtlnIkgKPrWjactsBG29JqJgSMeFafBWATJ0wOgjPrQTdixpXeB+Sazu0u09TR+mMRvHWgdo8dqJUfAPHfr6Ut2Zw5JLmeceXWsyfdNrU4Sz3BJIWee5PStFuGYCYHkKz+HuySBsB5/n51o93izsftkVrRhhWmBA9TzqVEc9Od8ZP59qUdhv3pj82+dJ3ONA78MDMD/AEPE1ey323CyTGdt6jh1kgSJMyPDnWDc7VLJpX9RyRO3iRWj2RbI70kzgDOfHpH+KU1rzgDTIBYddh/mhcNw0ncxzyOWw3/M0vxlwaSZ1GTEHc+FLq5BzALE8xsRlvrA9aoK2rVhC2oSWB3G23XkPHpTz9oBQSXG0kwNtpHQUit+2imSSCZJnLNyQBc+E9Kz+3eJCDWGXvgd0LMQTzU5MAAAbSK1gPX+NucQ7Lq02kIXTIBYkA96NgJBA86etcbbWQHHdGF6DYnHrXgfaPtg2uC12SUcsCSywWDT9l0x671n+x3YVpkt331XXdboKl4VWnSjE77zg9Z5UYZuje2PtzctcXPDspTRtupMnfoQa3U4biblhJ4qEdDrMoBqIJHuzAIXBEEHcZzWfxXsxYW9auaUXQ6A6dipwNUTJ8czWlxXF+7ABBUsDC4LCAQYAMINRAEc5q/jU8f9ZfAezd1kcnjHuoLg1W1Vi2ACDqIw3UCMZ50vxfsXZVrhZb10v3gJUONPxgPOxJ3I2G+a9p/FOqo4dkutBZUQgC3ogjI5KoEqMb+TVy0qWXNvhpu3na1bLDVcCsga4+rJVVVZHMwdqRjynsr2E+iwE1KbjNcmStsWUU6wAe84YsBqBHwyJ2rd4rsm1ZF0tc0m2FVdXcVEAZhbAjXduSPjY7n5t8U2l1h+4VUW2lrkCNsjvZ3A6VndrWl98jA3L5AV1RgAQZ0uS3wQSRB38SKzrWCdn3JtniPck3H0i2neS3bCy0tnvEiJO50AYovaVnureKnUzMW1L3W1ZtlZ2Ag4A2g0Dix34i4TBJVoiSBgbjEMJ8aDxNy7dtr+gqCFRdiIhQZ6bkf29KNaxz22ZsOADuTvgSQD5DPoKVVle5b0GNYkahnGJgepmRg032T2WpAuS1y7aQgwO6STLLjEAAZHl41v2g0kkW41ScZgRA8eWfAU4zfIG/2fiQdMDYGNX/d151FNam/VHj69f911b2Rjr5Rb4UjeJpk4zNQRHnU+7PlHlXNHOGtYETJ8KNxPE4CIQQN26+VLpMc9uv0/3VWeMzjPh61FezYLGCBG0c4pniIUYEbCNsbAUDs3mxkySB/r/NS3xkkmREAx06cqKlbbrbXSTnnBxNdw/EEy0HG08z++Mms+8ddwLJMmNs5P1Nat2yS6ooJI7qgf1Hdj9/ICnEixedzAByTJOI2z+eFUvcbLEL8IwCRsBjlkljPpWrxHBLaHupYtHfeDGBJHnygUlb7NLMJMCdoiB1PUkUxItqGKhe6Tudpzt5Z+3StC9fFtdI3IKz/Soyx/b1oX8OVWdQnl0HTHgM/Ksvh+17d+7o1gBdxjZTkEHfOY5mnEd1agSqkwJVZgxzztJH703wfAjS7wO8BDZgLpwM7ENiNseNV7P4rLagEsiMsrY8WZTCgLnxrTXj/5DGwr3EuXNNoBQARmSNWIiSI5A1KMm5dae6nfC95pPeUYVdI3+IfvVezOAd7Vu57pQl7UpQMvdVcSwGYJ2GZ32prg/ZPirpL32WwvK2NLMepZtvTxoPaF6778cPwneK6Ve4RCJjAgbwOQii7G8l6897cpe1KQWUBSAARpJJl5nGgL4RNO+yFq09oTcfWUDfENJdRzXAA5DBMx67fafspaThy3FXXv3QraQxgTvIQQFHnml/Yizbbh2vO6BmYbfFHwlQBzG8xzp7B7rX4Hsa3aE3e/eIQR3dNpT+pTJVZkZyQc+Qf4KyVZkDv7l9JMsPeRpEq2NcQs5HLHOm73aAdW1FWFpAV1MsIGlBCgGSoxBz5RTXE9opZFqyQx1tBLwBL4UxviNUkeFBJ2OH05cxcLGQjFotuDpGCO4fi+I7Dehi170oqs66nMnUWYKMsM4DEQJbrU2uDuDSxuAhVIa0DAAJ/U5iSVwBOJPWszirlwe6tgn3l0ariggC2CSQigHO5zOdz0owxv8X2obduZhbZCqGgHUQwBkjJjUIGYmvPC4OIVYAGmFJByV+PvAbGQog5Eedd2+F0pZTJTD/8AeT3xPgAFB5knpWh2L7PEIFQqiqZiN5MnUTnmc5NWDTidnM5UktJDBciYPh4QYprhezAB35ZQO6Dnwz16zWtZ4dd8ZxgfP0xFHtWiOm8528K3xjaX4a0LK6V0hFHMGdWJJjf/AIpSywaJO8SYz1afM/atK65kgjYasc+g9d/Wl9saTJjYznc+XSjqUMeHKJz4ztyFdRS2DOqev7V1QfIBxD9I9Jo9p2O8/wDx+XlS/uW5nHODtTXD4G7SY69KAnjLzHujJ8MfgrrHZ4aGZgY5eFEtWQZznpnP4ad91pHKRv8A4FBXLhQDK8wAJx+Cs+7cgljOnr6fc0cBsnI8siluJLNuW0jJ7oz0H2qwp4BgoN05dp0g7r1bzAwDWxZsC3w/vTIZ8J13jA6zWbwPZrtDEd0nmCMcsc9p5eNaz3DcuBpkJ3VHL8FKKXeEuBCXJxlv6jOdPqf3qey+1VuqPdlYkhyeX9W/kRnkK0mZLYlmJzAHVo6+OPIV877N7XUdqo62g4LkXExBMkMyiQCQMgHpzrUjOtz2q9owlktZYGW0rEbdcc5BND9gvY97rDiblwL70ToAB1Ickkn4TIGPCmeJ7K7PsG+txVZ7iglZLm3JBlR+hiDufljPq+zmsLZV0DAOoVRnugDYztED96zfLnHTx8e9RxvYFpwyhPiOe80E7ZX4SSN46V38W6gZb3QkKJwIAVWE4ESeWwrO4fj7nEXdPDoWVfiunCAicAxnP9OfLek+1bt1rnuLZ7+7NIhAT4fqPQDas5WtjQ/9aZnNsAE42EnoC3ieS78zFLv2g9u8UVtLXcvAGDA0ljyx08K1ew+x7dsQJLD9ZJkmBknYedL2eF/XP6p1BZlTIEkyYkwOmetakGkb9og/zGdlaQQoy2qFgkgncjAHMU8/YS8Kq8Oo92YVXJGo6SZEFZIZioGROM71s9k8MDJcmSNTAwCFHIiZElhjyo/E9ma2OssdRL3MkGYhEUj+hQvqfCtfFn5PG2+1OI/i24cW193oUs+jvMQDpCt0MkYjmTR+KssxNssdbKjWpAJ0phlWBJ7p1SfHOK9lf4MJaGlV1qpW1sIxk8hPj4CmLXCzaUsgS44XWIBgCJWeawI+dVnV8uPLez3ZRVVtqrsGu3GDFtUKCT3p2liRz59K07/Z5Dl1II0PpUwP5iiFuFhnJIEcq9K3DsVmILnfAhYx9PvWdxHDd9YLALKkCIIgZM9M48asHyYHZfs5hTdksQh07gNkk5yTk5P/AD6G2wUAAAcsxnr55/emUIzAJ8ZzFEtASSVHz/OVAC91ggQWid48quTAODKgTHlgepxXaoPKWM75jkMCuuAs0RCiST5c/WhF7hOvVqPdjbmPXnP2qryCBJPOenP1JNGC4AC4A+mM561zIT+nb0+1agUs2QTk4A+fMz8q6mbNjBJA5+o5fSuoT4lbVdtOPEGm7dxScER0zNAVSSNUwMnPpRrfDicZk48/TpQjaW18QRzkHNSbYgDX6Y+fjS3EYOmNvma6yp3jPiSft1oI624IhvHYwB1OaZ/h9ZCDOo7dR4+HM/IVFu1IIPhqg8+SD9+laHCWBJ32zjAE7DrP5vUjRIELiAYBjBzJbPKhpfAcjadhgY389xt5VHEXQoMlQFEnHIcvua+a+2HbRN9Llm6IiRoMQQYz6CaYrRfbr2gL3Ytt3SsEDcMDkT1JArS7F/6aMS9y5dwLZdGtsBcDwHkoZIEHnBMitb2c9hFtWV4xyHvujsqsnvbY5G5oVZb4hAPifL1nC2xa4dLC2wEFtUOpTqZYXWVQR3jJgnGwit0SJuezyW0Hu1WyoAFy4zB9YVNXeAMMxaGMGnO2OyHPBx7oujAMzBwMEL47ALBHic5rR4Lh1gWtlCrplQICGDpAJAkQMiYzT92+YIke6Y6TzIUjTsdzOKzf1uPmnavtFrZOE4dQCwA5hRI2gfpjxzNbPZ3YtuwCiNqYY1QASYIc7RE7Hw8KNxXZtlrzvakQArNz0gAaTA7oAnA8K2OH4dBIQqxwWzI1TAETgEH0g9apDbCB4RnTSV0xuJO5OAeg0iTPVaOvZ4tySZXPd07mcAmdpHLkDTywrFRyYlif1O2WY+Qj5jpXKZJc5E46k7KPWJrbnpcnQXecSCQwAhyMLjcRk9Jotm0AwD6mMycfExyYHr5b0X3RlRjBJO2WO58gMD1py4TAG2oQNp8T1ECjNWhaFJyMLgD6n659KONMGcEmIj5eeM+tVVcYkAY3odyJAmOeTzPShLXizYLnTsYG/XIoNqyJO5JO53+mwAoxtqo06skdeW/1MfKhXG6Mc7eWPlUliQSAF2zsfz/irMDJCggc/Hx+dWUwIyTmi2WmAN286CAOGJILH/60S6jRpGNUluo6D5Uyz5M7bgdQPtS97vZ9DsPlSg7SNPgc/wCBRWnPSQBNDCemCd/lRrXCTknpzJzRFUjiO4zEeAHhyFdVX1HaCBn16CurQfE7XEgxCD1NOJxQXMQRIH/dy84/N6EFC41KZOOg23686o4LuOgwBn5+ZNCDNvOSSSfU/PatPs9GiZ8p/OVI3eGwRsYwY/f83pDhfaw62sm07Mo2RSxgZOBn12oT1ltMRI2n0nceLEkDzpXtr2pt8KAWAYtkARsDBEeGK8jd9rHYOBZI0fEWIUKNh8UZyMb7ms2z2Zcv3wt8sQzNpS2e+TpkFQ4jRMAknkelKF47t3ieLvH+GV9J1AKgmRGZ9K9VwH/T42rCrdW013iGQadMshUltKEGDIUTHVh4jW7G4Uo11bhczoYmWS2zFCLlyQAs9woAojANaHC8CQ5t22cNoOFbKKzwgDHYQOWwU8jRrU8TfHcEEHDrbuCyQfcW01Q+lsEFQY5k/wD8+lafD8GFhLa3bT6ZQ5Ue7mNLnOokJ8MYgE1PZPZhVkZyqsgICqVnlksAO93pMRnnTXDo4sjT383NRZmDHvEFyDkz4Hkd6N04dYIkMZURy+IzgKM9ZzWbx/G20RrMtnUSTDd4sInEiAD6mlO1u3hYtMGZdSEa2OQqaSZgfCdwB1IPLKa9nF5uwUVRLOw7zmNRIBjyE0xHuB4ZbFv3kQpiCJLTsRpnvSCoxuZmtGzw6q2pEQOwJY4ku20kclH3xilTxx1BgANI1Kp2GIBaBsBqNWsXwRlp/W52J6DPWZ+laZMWLJ+GPMk+pJPiftRgYiMhMCQe8+ZI8BO9KPfOoCSC+T4Cdj8s1y3ZiMCCFG2OpPMnerYMPWbbLJ3HjtPXxqG4nJMYOEEQSOsnagAkwJgsPkJyflj1oV+Qw6emwOf8Uo7acEiT3Fyc48s9evnXC2uXMyZY/tn5CkrjfpAGnrO56GOnOjBoBU5JiY+YFFxCgzEsJY5x8hPhRUeTJmBt08486W4cSPE/anLdsiN/DFBU99LEAYiJmJjf0piyROkSGgE+Aq6WABJ+ED8FTatEiYGpzGenM48KQi8P5ZIOWwPLwqv8PBAPr60zeTviBhB9fCgwQPOqpQWpPMAV3EL3SonOPU7/AEolu1iJ/OlCutqbBjejFoiJgCcD9q6qFDvOORrqC+H8V2gluJIknf6YqG7fS3sZgGZOR4x868be4TiboCshGlPeTt3TsTnE4jnWpwfsQX92Lj3BcuMBp0SdM53M6to6ZnakK9se1JuC21jUpRu9gx0WeUGtj2f7Cv2rq8W19EZ9QuKssyzkK2mRpYAbeVO9n9lLw7FbXCe81FiuvXjSoDM/RArnlJJMeGxb4Dh003H95d0AJAB0ku3dJiAgC7AZA3oMg4sC8PfG1qCy6nSANQ7q4IjCtqwM6d8TU2nAa3cZ30swLago/lgyltEzpQkbky2Dsa0bOgpquIk3JKKWPPuhMnPdIJP91SvCm9bttcUQmhiE3LA4ACwDInJwBO9W4TH8Nauguc2ltmFXUE/qWAADcwQAep2pyy5gSgtPeURplmGSQjHqM7gbmp4fSJZ7oBBMAfpWNpGAAOsbbU3c7YwBJQxMwDiJBMbYjPjR7KnZvDOFJYgtClSYVt+8sHfCzq8aF2h2swIUEg69Q0NDd0gwxG64bzxSQ7Te5KCdBcnUcPG5LEDA+eIonD2QGMRpAyT0HXzirFaDxPDC7NsL/MvyzyZVUO/0ERWlxoLnTJIWNb7d0cvCTyoS3dIxi5c68kjAPnM+sV19iITBgy87M3JfGN6vQ0r2sGPdTAJl85AzpT7MRROBtGVnMco+J9ztuFEzRrfDuSdQgk6iSIzzY+kUZbgCs/QaVk8pzHn9hT+BCgGZO8ajziMD1/N6MEiWaIQamz9BXcLbgYIxkzzO04/MUe+wJK8hpLcp/pX9zTg0tZUxJMMxBMcpEADyrjw7MRzMwIj1/ajuREAR+feojTEbnCidvGacTrFoKCxwqghd95/c0uxPWGbJI5mc0zfydIMgDB6tO5nyolvh5G0dfLpQheGXSJ64A+5p2y/UCR86FbsD6fIf5NNcNbGosYAAk/tTiEdphB0k+XIVNl4BbkuAPHn9aCL0AtPifM4AofvST/YonzblWsAjEgR0yfM0N2g5/SM+dUfiN+q5PnyFdaukkTGRJqQ1u4BuZ5+tDtJvnJ+9TqBmNx9ajh7ZGfGikUg6ZO21dVvemMbV1GJ8X4VpKal0ozST4BTCqHGlRt4gb0w7E3GcsLcBRbClcCSpOobEDkvU5pBODuXABKy2ogkkk6THdWdKgwfkK1ewezRDPcEs0lVBJIAJBB1YBLdJNE9tGLaqfdsGuqndyzd5iAQqqCMKSSx6wKuOKc2wSXklUXCAGcFzpGyqRmOuc04gKhNU6T3Rg7ydTEkkx3t8dKu9kB9TOxDKq7HQACWnoBtM84q+wJ2F2emm4UCXG1kT3SRBzkZWcHxqnY95EttZbN1h/wC2N13hGbGkYjJk0K127asAgAMpO0y5zgxtvSt32hck6QlpWbUBHeM7sT4EHfrzoaelv8QltZbTHxEEjvMTtEZEQOgisLiePumbkAe9Uj9UBdXdAzEnE/6rIt22v6ihlSe+2TAGCJHMnlkxXoLba294V/l24Cg4BI6j9qqBbHCMLeomCYlRtpGc43YxTesQQ3wpm50JjafPHpQ0ksAADuT0BP8Agfeq8SVZxb//AB2u8xBxq/JrNqEtcQc3CO8TCT16x0A51RyRInP1mZ36k1BvCNcHaFHhyH3NAS6Vhhkn4cfNj6VI7qM6CYxLZwABOalr+xIgEd0YkLO58WiltEFbQJLTqvN9VQ/MEjoBRVYMxJPc5n/EfKtQH+FvDEDUzA6FHNox6Tz6UW3bKiCQzDLN1f8AUfLl6VHD2QlvVM3XEj+xJ/PWgLdwEE/3RuByHrWsGiWrRLSD5n70a7OcbYH7kfb1qA4CjTtOeePD85VL8RqfltgdOf8AzViXWFAA5R50bh8+U/M0BCDgeprStIIxy+9QdceBAG8T+1dxAxpEmCGYVe0sd4xUOgwWPebNKBbh+uJMwPpV7zidM4XJjryqzXQN8kCR+wpHgreDMyxk/sKdSC7E6d858TVdWn/uPXpV27rkk4G9VNwu0xgc60jdvYdedMOIXpNKKck7gHlVr3GLcYKDIFYpMssLM/FUVS7fBgdKmjU+UcBwCkorQSQYALBQAJKz02+cVbjuN0aXV5YEqdJEKuJCrsBE9486yrvaR0W9JIYhpJC45YPpS/BJqVydhMcvE7bnG5o1p6J+2LZIugsUTInAXwAiGnG+N6RHb8NqOkqW1aIwTHxY6GPDFYl/iCqgT8QkgDETgUHibwOlhILfQf5xUmsnGguWDQF70kc+Q84zS1241wyhLGM8tM4VQevP60O5dzoHdCiTiTOx/OVeh7G7MRSB6k7kn15QAKyh+zEKWFtKpUCN4BLAQdtwN/E1sm1r0AiNOwPPG5jnvSttJm4fQDkAY+tMWm0g3TPkOQ/BWdRi7cFsaV/91xvvHj6ZoaWFRNIIgCWJ3658eZpfhJgOT33x4Ach8+ddxTkMtpTuCzE/q72kf+WT4AVYk+9940k91M9InYeZ8dhU8JeJ/mfpUQgPM5gx58ulKkah7v8ASDL/ANxn/IrQLaRqidAwPHGftShlSEKTlst5cz4ljijWRp0giFHTP4cgAVS3ZOoCZYxqPiTy8AKaW+NbADYm2k8jHebz3itQLX+LLNIP/OwEc4M+pNXtqcwIkQfE7Upwy62MYC4H+a0OzbmpoXfmT5xincAAQgwT3UEnp1A9N/lV+HM97GdhzjlPnvQhdDlt41nHgN58zTFgCY8f+aNOHeFs92eZpgWzq0jb96gtAPQVDXcgdc1pk0LGogThc+tc1vWxB8J8F8POqWrkdetGsXIz13rUFKHg1N0rqyRJ/YCn+E4GJ5jlQ7zAEMABJziuftgATpNbs4Ae1bShGBTc4jrSHDRbTeCBnzq68S1x8nAzFV4y3qyeZ2rNrUjhxoS2Qdzt51XhLMJrPxHelb1nW6r0NH7bulEVVxWLe4Yq3EAvPQV1KcPaZV1T8VRWdh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1554" name="AutoShape 2" descr="data:image/jpeg;base64,/9j/4AAQSkZJRgABAQAAAQABAAD/2wCEAAkGBhISEBQUExQUFRUVGBYZGRUXFxkVGhcVHxcaHBUYFRQXJyYfFxokHBoXHy8gIycpLCwsFR8xNTAqNSYrLCkBCQoKDgwOGg8PGi4fHyQsKSkpLCw1MiwzKSwsKSwsKSksLiksLCwpLCwpLSkpLCwpLCwqLCksLCksKSwpLCwpKf/AABEIAEgAsAMBIgACEQEDEQH/xAAbAAABBQEBAAAAAAAAAAAAAAACAAEDBAUGB//EADgQAAEDAgQDBQcDAwUBAAAAAAEAAhEDIQQSMVEFQWEGE3GBoSJCUpGxwfBiktEUMuEWIzNDcgf/xAAaAQADAQEBAQAAAAAAAAAAAAAAAgMBBAUG/8QAJhEAAgICAgEDBAMAAAAAAAAAAAECEQMSITFBBBMiFDJCUSOBkf/aAAwDAQACEQMRAD8A65r/AFuOo5FNKKBPy8bTAnkLqEZpjXQbXO3Sy+ReNP7D09q7DaUyFuIbvE72+qNJq0baEUJTymJS0AwSASCdpWpAOEGa4EiTmtzAHMjzR5lWxTi2HDQa20nn1CtCuUxWWbpKFtR0aAg7WR0qs8jrF99lji6Cwi1A8xdSKuaLqjQ8xkzERzdHM9EQxub4NckivXr+yXQSBED4ieZ6dFPTpBjQAIGvmdZUeNeXVGN5SCfLRWSQsm06S6GSoAJinc/838lEa2oIIINwRB+SRQk+UjHJEhSIUX9RPI+iGs9wtlObY2QsbM2JkSCiDAnX6KXKloaySpQBvJB3BVCrxPI/I453fCwF743LGyYV6qHFrg0wSDB1gxYrlafYKg0OdVqVnuddzjULJO5yx6ldGJQ/N/4LK64L9Ttdg9HvyHT22PZbmJcApG8bwrrsxNL948rbdFzPEuymHykUa1VpEw1xdUb6+0PJckKNWi91Jx/vF4Mhw5T/AJXoY8OPIvjJ/wBk2pLweoVe0bWj2XCrPNvpJFt1X/1JU+BvzK57hlKGDf6LreF4zDCn/uUQ940M69COi5njhtr0d/txhBNq2VG8dq/Cz1UjeP1BqxvkSrdfiVH3MO0eLjKruxrD/wBYH51SOEF1JE+H+IdLjw5sI8DKu0+JU3CJid1kOqNPuwox0UX2K4J9cG3RcKZy+47Q7dFOKmWRyJzRynQ+ig4I0yAHC97iS28SJ6K9xCiA6O8z+Wn2XfhxNLc48kldET321socA4hmh0iY5HW6vcQYAAO8zDYNAsqlIN7sEvIMkZQLaqsPTPG2kxXksrUqDxUL3Aht4J9PRWKocALa6XCHu25GkuJcZtGnmgqFmRsTJZed1P6SC7HeVslw7nMJNsx960gdPh8dUD6gnXz19UFZ4BEfpSe8Zxa0mypLGmtb4FUq5IqzC4xmAbuLE/PRTMygQIgKMOGb5pmuF9ZgKL9PCjfcZYBHJGCqsgCRyn6qSlU5c9/suXJg15THjOy0XgX5Ks/FUjBL2R/6ERurBK5biXYei55fTcaRJMgBrmydYa4W8lPEoP7nRV34LfEO0OGacrR3zzbLTg3/AFPs1vmVxXaXGP7y7aTIuGscKhadDLx9PVblP/5xRFzXeRsA1oQY3sjgwP8AlqTsMv0AXp4ZYMfVt/sm9mRcNfNMFatGIAGv3VGjwzuaWYEhgiO8gOM7AahWcPjqcRmbPjH1XJlg220j0PdjKCLKLu01Os3k5vzCma4fEPmFBRZFzAFNO1imOIpAe1UYNfeCp4vj1Bmji8/oFv3GyvHDJ+CbnZrYF0Ext9VOX69QuTwnFsTVqTSaA0a5hIjqd1t4vEvbSzvgAQLCMztgPyFXSaaSOaS+RovMwdgog60dZXL0uOYgQJaZvoDF9B0WxiOIVBh84a3MACZnzhPtP9mPG06ZfGnzTO0jpCwmdp3QJpSeZzfQK5huOtdbLB8beSVymM4NdmjVEoXG4KoY3izqYnunEfEHSPPbzVOp2lJPs0tNZd/CT+QFFtcG0NUTdVjs489120xbqSnPGKxMgNaegm3RZ8vIaM2Q0wduZ5eaBuKbIykHW4WR3NSp/e4xOnL9qv4PCZYCSbVDKNG0o6pEX9UzXOJPui9+vgeSHuRIPP8Ax97rn0rmTHsqVcC2poCBaT0M3AOuiOjwqmyCG+2Pe2I5hWS8NH59EDS46DKNzr8lT3dVUQq+zNx2BaXS67vw2HJZeI4OCZ5rqWYcDx3KF1AFCzNGnG1OCX6+CjdwgiLfL+F2hwoQnCjkFT6mQWcrT7KPdfQblaFLsq0D2r+nyW3TpuIscoFgDsiL3DVs+B/la/UWJ8gcHUZTp5BTBva2WfE7LDx7H1q3tXgaAQ1jdmgW5LYrPJEAEIsFgAwdTzWS9TLWmCik7MmlweCLWsVpV6Q7lzYMkOAHKI0nkZhaGVRVqM9Oo5JMedxlbCSs5jC4GREbK23hbdtPzVaPdAPuWh3KTAd4Hfop2gaIm5LldFNrM8NLWkQCD0m20nl0VL+gpSIpX5lxkT4Bb5phMMPeQkXqJeRdUjMpYVxjQD4QAArDcHpZXsicJHkb7CiCnhRGinbQARtCKElmiUVVhOhhOktAFlADx3KlTJIAIlRkJ0kAC0IgEkkGChPlTJIAKEiEyS3waPKTgmSSmkGJwwqCHAFR4fCZLAkjY/bZJJNbqgostKRSSUwGlO1OkgAgE6SS1gf/2Q=="/>
          <p:cNvSpPr>
            <a:spLocks noChangeAspect="1" noChangeArrowheads="1"/>
          </p:cNvSpPr>
          <p:nvPr/>
        </p:nvSpPr>
        <p:spPr bwMode="auto">
          <a:xfrm>
            <a:off x="63500" y="-339725"/>
            <a:ext cx="16764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51556" name="Picture 4" descr="http://t0.gstatic.com/images?q=tbn:ANd9GcQdsv6El14VeINCYk1eZ5FGFpFHIXmg4TZ4gjpOIruI_ZJS3VBPasKP62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4429132"/>
            <a:ext cx="419102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2211</Words>
  <Application>Microsoft Office PowerPoint</Application>
  <PresentationFormat>Affichage à l'écran (4:3)</PresentationFormat>
  <Paragraphs>1635</Paragraphs>
  <Slides>104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104</vt:i4>
      </vt:variant>
    </vt:vector>
  </HeadingPairs>
  <TitlesOfParts>
    <vt:vector size="105" baseType="lpstr">
      <vt:lpstr>Thème Office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Les fourmis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  <vt:lpstr>Structures sociales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L’éthologie</dc:title>
  <dc:creator>HP2730</dc:creator>
  <cp:lastModifiedBy>Julien Dubuis</cp:lastModifiedBy>
  <cp:revision>258</cp:revision>
  <dcterms:created xsi:type="dcterms:W3CDTF">2011-10-20T08:41:00Z</dcterms:created>
  <dcterms:modified xsi:type="dcterms:W3CDTF">2015-05-07T20:50:10Z</dcterms:modified>
</cp:coreProperties>
</file>