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302" r:id="rId3"/>
    <p:sldId id="360" r:id="rId4"/>
    <p:sldId id="395" r:id="rId5"/>
    <p:sldId id="396" r:id="rId6"/>
    <p:sldId id="401" r:id="rId7"/>
    <p:sldId id="402" r:id="rId8"/>
    <p:sldId id="403" r:id="rId9"/>
    <p:sldId id="404" r:id="rId10"/>
    <p:sldId id="397" r:id="rId11"/>
    <p:sldId id="405" r:id="rId12"/>
    <p:sldId id="406" r:id="rId13"/>
    <p:sldId id="407" r:id="rId14"/>
    <p:sldId id="409" r:id="rId15"/>
    <p:sldId id="410" r:id="rId16"/>
    <p:sldId id="411" r:id="rId17"/>
    <p:sldId id="398" r:id="rId18"/>
    <p:sldId id="413" r:id="rId19"/>
    <p:sldId id="415" r:id="rId20"/>
    <p:sldId id="414" r:id="rId21"/>
    <p:sldId id="417" r:id="rId22"/>
    <p:sldId id="399" r:id="rId23"/>
    <p:sldId id="419" r:id="rId24"/>
    <p:sldId id="420" r:id="rId25"/>
    <p:sldId id="400" r:id="rId26"/>
    <p:sldId id="424" r:id="rId27"/>
    <p:sldId id="425" r:id="rId2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2B8B7-368C-4482-BC11-EFB93F6F6524}" type="datetimeFigureOut">
              <a:rPr lang="fr-CH" smtClean="0"/>
              <a:t>09.08.2019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B3A41-2BFC-4040-83ED-FAA7D554994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5972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02A8-C046-4605-AB2D-621DDC35B763}" type="datetime1">
              <a:rPr lang="fr-CH" smtClean="0"/>
              <a:t>09.08.2019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50004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A89FD-5F99-4998-8F34-560AB217BF26}" type="datetime1">
              <a:rPr lang="fr-CH" smtClean="0"/>
              <a:t>09.08.2019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97553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A0CB-6BF3-4DD2-9BBB-AB4103381122}" type="datetime1">
              <a:rPr lang="fr-CH" smtClean="0"/>
              <a:t>09.08.2019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74222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54D97-32D5-4C69-8F46-6D68C8D9CDDE}" type="datetime1">
              <a:rPr lang="fr-CH" smtClean="0"/>
              <a:t>09.08.2019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9512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314F-7110-4F61-A80F-0843BCD372F6}" type="datetime1">
              <a:rPr lang="fr-CH" smtClean="0"/>
              <a:t>09.08.2019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7436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90D0-4986-4302-9F23-52F7BC213F11}" type="datetime1">
              <a:rPr lang="fr-CH" smtClean="0"/>
              <a:t>09.08.2019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21284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D05D-8AB6-4A39-BB8D-24C2CE2370D6}" type="datetime1">
              <a:rPr lang="fr-CH" smtClean="0"/>
              <a:t>09.08.2019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5646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5E3D-0A02-4BDD-B0AA-1FF18345BCD9}" type="datetime1">
              <a:rPr lang="fr-CH" smtClean="0"/>
              <a:t>09.08.2019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46503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BBB1-EF70-40E3-BA23-9511B0051818}" type="datetime1">
              <a:rPr lang="fr-CH" smtClean="0"/>
              <a:t>09.08.2019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460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777C2-0F91-41F4-B04C-0BFFDE9625CF}" type="datetime1">
              <a:rPr lang="fr-CH" smtClean="0"/>
              <a:t>09.08.2019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89329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0A6C-65AB-4D2D-B279-03F8AE67AF47}" type="datetime1">
              <a:rPr lang="fr-CH" smtClean="0"/>
              <a:t>09.08.2019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6719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B1C81-0CA5-446D-83FE-59321C6EC671}" type="datetime1">
              <a:rPr lang="fr-CH" smtClean="0"/>
              <a:t>09.08.2019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3409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3528392"/>
          </a:xfrm>
        </p:spPr>
        <p:txBody>
          <a:bodyPr>
            <a:normAutofit/>
          </a:bodyPr>
          <a:lstStyle/>
          <a:p>
            <a:r>
              <a:rPr lang="fr-CH" sz="8000" dirty="0">
                <a:latin typeface="Bauhaus 93" panose="04030905020B02020C02" pitchFamily="82" charset="0"/>
              </a:rPr>
              <a:t>L</a:t>
            </a:r>
            <a:r>
              <a:rPr lang="fr-CH" sz="8000" dirty="0" smtClean="0">
                <a:latin typeface="Bauhaus 93" panose="04030905020B02020C02" pitchFamily="82" charset="0"/>
              </a:rPr>
              <a:t>es traitements</a:t>
            </a:r>
            <a:endParaRPr lang="fr-CH" sz="8000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7536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Traitements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Chirurgie</a:t>
            </a:r>
          </a:p>
          <a:p>
            <a:pPr algn="just"/>
            <a:endParaRPr lang="fr-CH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Chimiothérapie</a:t>
            </a:r>
          </a:p>
          <a:p>
            <a:pPr algn="just"/>
            <a:endParaRPr lang="fr-CH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Radiothérapie</a:t>
            </a:r>
          </a:p>
          <a:p>
            <a:pPr algn="just"/>
            <a:endParaRPr lang="fr-CH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Hormonothérapie</a:t>
            </a:r>
          </a:p>
          <a:p>
            <a:pPr algn="just"/>
            <a:endParaRPr lang="fr-CH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Immunothérapie</a:t>
            </a:r>
          </a:p>
          <a:p>
            <a:pPr algn="just"/>
            <a:endParaRPr lang="fr-CH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380312" y="671436"/>
            <a:ext cx="1620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Pages 30-31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10</a:t>
            </a:fld>
            <a:endParaRPr lang="fr-CH"/>
          </a:p>
        </p:txBody>
      </p:sp>
      <p:sp>
        <p:nvSpPr>
          <p:cNvPr id="7" name="ZoneTexte 6"/>
          <p:cNvSpPr txBox="1"/>
          <p:nvPr/>
        </p:nvSpPr>
        <p:spPr>
          <a:xfrm>
            <a:off x="323528" y="5364505"/>
            <a:ext cx="8568952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50% des cancers sont aujourd’hui curables</a:t>
            </a:r>
            <a:endParaRPr lang="fr-CH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395536" y="5445224"/>
            <a:ext cx="648072" cy="43204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7883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Chimiothérapie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Médicament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médicaments </a:t>
            </a:r>
            <a:r>
              <a:rPr lang="fr-CH" dirty="0" smtClean="0">
                <a:latin typeface="Times New Roman"/>
                <a:cs typeface="Times New Roman"/>
              </a:rPr>
              <a:t>→ </a:t>
            </a:r>
            <a:r>
              <a:rPr lang="fr-CH" b="1" dirty="0" smtClean="0">
                <a:latin typeface="Times New Roman"/>
                <a:cs typeface="Times New Roman"/>
              </a:rPr>
              <a:t>détruire, ralentir</a:t>
            </a:r>
            <a:r>
              <a:rPr lang="fr-CH" dirty="0" smtClean="0">
                <a:latin typeface="Times New Roman"/>
                <a:cs typeface="Times New Roman"/>
              </a:rPr>
              <a:t> ou </a:t>
            </a:r>
            <a:r>
              <a:rPr lang="fr-CH" b="1" dirty="0" smtClean="0">
                <a:latin typeface="Times New Roman"/>
                <a:cs typeface="Times New Roman"/>
              </a:rPr>
              <a:t>bloquer</a:t>
            </a:r>
            <a:r>
              <a:rPr lang="fr-CH" dirty="0" smtClean="0">
                <a:latin typeface="Times New Roman"/>
                <a:cs typeface="Times New Roman"/>
              </a:rPr>
              <a:t> le développement des ¢ cancéreuses.</a:t>
            </a:r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Largement utilisée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association avec la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chirurgie ou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radiothérapie</a:t>
            </a:r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30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4654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Chimiothérapie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algn="just"/>
            <a:endParaRPr lang="fr-CH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Comment se déroule la destruction?</a:t>
            </a: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édicaments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b="1" dirty="0" smtClean="0">
                <a:latin typeface="Times New Roman"/>
                <a:cs typeface="Times New Roman"/>
              </a:rPr>
              <a:t>→ ¢ en mitose → altération </a:t>
            </a:r>
            <a:r>
              <a:rPr lang="fr-CH" dirty="0" smtClean="0">
                <a:latin typeface="Times New Roman"/>
                <a:cs typeface="Times New Roman"/>
              </a:rPr>
              <a:t>de </a:t>
            </a:r>
            <a:r>
              <a:rPr lang="fr-CH" b="1" dirty="0" smtClean="0">
                <a:latin typeface="Times New Roman"/>
                <a:cs typeface="Times New Roman"/>
              </a:rPr>
              <a:t>l’ADN – </a:t>
            </a:r>
            <a:r>
              <a:rPr lang="fr-CH" dirty="0" smtClean="0">
                <a:latin typeface="Times New Roman"/>
                <a:cs typeface="Times New Roman"/>
              </a:rPr>
              <a:t>ARN ou protéines ou </a:t>
            </a:r>
            <a:r>
              <a:rPr lang="fr-CH" b="1" dirty="0" smtClean="0">
                <a:latin typeface="Times New Roman"/>
                <a:cs typeface="Times New Roman"/>
              </a:rPr>
              <a:t>enzymes (réparation ADN) → apoptose </a:t>
            </a: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31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858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Chimiothérapie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Origines des médicaments ?</a:t>
            </a: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Extraits de plantes</a:t>
            </a:r>
          </a:p>
          <a:p>
            <a:pPr lvl="1" algn="just"/>
            <a:endParaRPr lang="fr-CH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Organismes multicellulaires</a:t>
            </a:r>
          </a:p>
          <a:p>
            <a:pPr lvl="1" algn="just"/>
            <a:endParaRPr lang="fr-CH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Synthèse en laboratoire</a:t>
            </a:r>
            <a:endParaRPr lang="fr-CH" dirty="0" smtClean="0">
              <a:latin typeface="Times New Roman"/>
              <a:cs typeface="Times New Roman"/>
            </a:endParaRPr>
          </a:p>
          <a:p>
            <a:pPr algn="just"/>
            <a:endParaRPr lang="fr-CH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31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8134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Chimiothérapie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Modes d’administration</a:t>
            </a: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Ces médicaments circulent dans le corps grâce au sang</a:t>
            </a: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r>
              <a:rPr lang="fr-CH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Voie injectable</a:t>
            </a:r>
          </a:p>
          <a:p>
            <a:pPr lvl="2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algn="just"/>
            <a:r>
              <a:rPr lang="fr-CH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Perfusion (intraveineuse au niveau du bras)</a:t>
            </a:r>
          </a:p>
          <a:p>
            <a:pPr lvl="3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 algn="just"/>
            <a:r>
              <a:rPr lang="fr-CH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Cathéters centraux (veine cave supérieure)</a:t>
            </a:r>
          </a:p>
          <a:p>
            <a:pPr lvl="3" algn="just"/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r>
              <a:rPr lang="fr-CH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Voie orale (rarement)</a:t>
            </a: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4784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Chimiothérapie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Fréquence et durée du traitement</a:t>
            </a: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Dépendent du type de cancer</a:t>
            </a: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 médicaments utilisés</a:t>
            </a: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la façon dont chaque patient supporte le traitement</a:t>
            </a: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5907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Chimiothérapie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Effets secondaires (parfois importants) :</a:t>
            </a: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Modification de la formule sanguine</a:t>
            </a: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Nausées et vomissements</a:t>
            </a: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diarrhée</a:t>
            </a: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chute des cheveux, poils et sourcils</a:t>
            </a:r>
          </a:p>
          <a:p>
            <a:pPr lvl="1" algn="just"/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fatigue</a:t>
            </a:r>
          </a:p>
          <a:p>
            <a:pPr lvl="1" algn="just"/>
            <a:endParaRPr lang="fr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31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8301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Traitements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Chirurgie</a:t>
            </a:r>
          </a:p>
          <a:p>
            <a:pPr algn="just"/>
            <a:endParaRPr lang="fr-CH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Chimiothérapie</a:t>
            </a:r>
          </a:p>
          <a:p>
            <a:pPr algn="just"/>
            <a:endParaRPr lang="fr-CH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Radiothérapie</a:t>
            </a:r>
          </a:p>
          <a:p>
            <a:pPr algn="just"/>
            <a:endParaRPr lang="fr-CH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Hormonothérapie</a:t>
            </a:r>
          </a:p>
          <a:p>
            <a:pPr algn="just"/>
            <a:endParaRPr lang="fr-CH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Immunothérapie</a:t>
            </a:r>
          </a:p>
          <a:p>
            <a:pPr algn="just"/>
            <a:endParaRPr lang="fr-CH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380312" y="671436"/>
            <a:ext cx="1620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Pages 31-32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17</a:t>
            </a:fld>
            <a:endParaRPr lang="fr-CH"/>
          </a:p>
        </p:txBody>
      </p:sp>
      <p:sp>
        <p:nvSpPr>
          <p:cNvPr id="7" name="ZoneTexte 6"/>
          <p:cNvSpPr txBox="1"/>
          <p:nvPr/>
        </p:nvSpPr>
        <p:spPr>
          <a:xfrm>
            <a:off x="323528" y="5364505"/>
            <a:ext cx="8568952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50% des cancers sont aujourd’hui curables</a:t>
            </a:r>
            <a:endParaRPr lang="fr-CH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395536" y="5445224"/>
            <a:ext cx="648072" cy="43204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3382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Radiothérapie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Irradiations (rayons de haute énergie (rayons X, électrons, photons)</a:t>
            </a:r>
            <a:r>
              <a:rPr lang="fr-CH" dirty="0" smtClean="0">
                <a:latin typeface="Times New Roman"/>
                <a:cs typeface="Times New Roman"/>
              </a:rPr>
              <a:t>→ </a:t>
            </a:r>
            <a:r>
              <a:rPr lang="fr-CH" b="1" dirty="0" smtClean="0">
                <a:latin typeface="Times New Roman"/>
                <a:cs typeface="Times New Roman"/>
              </a:rPr>
              <a:t>détruire</a:t>
            </a:r>
            <a:r>
              <a:rPr lang="fr-CH" dirty="0">
                <a:latin typeface="Times New Roman"/>
                <a:cs typeface="Times New Roman"/>
              </a:rPr>
              <a:t>,</a:t>
            </a:r>
            <a:r>
              <a:rPr lang="fr-CH" dirty="0" smtClean="0">
                <a:latin typeface="Times New Roman"/>
                <a:cs typeface="Times New Roman"/>
              </a:rPr>
              <a:t> </a:t>
            </a:r>
            <a:r>
              <a:rPr lang="fr-CH" b="1" dirty="0" smtClean="0">
                <a:latin typeface="Times New Roman"/>
                <a:cs typeface="Times New Roman"/>
              </a:rPr>
              <a:t>ralentir</a:t>
            </a:r>
            <a:r>
              <a:rPr lang="fr-CH" dirty="0" smtClean="0">
                <a:latin typeface="Times New Roman"/>
                <a:cs typeface="Times New Roman"/>
              </a:rPr>
              <a:t> ou </a:t>
            </a:r>
            <a:r>
              <a:rPr lang="fr-CH" b="1" dirty="0" smtClean="0">
                <a:latin typeface="Times New Roman"/>
                <a:cs typeface="Times New Roman"/>
              </a:rPr>
              <a:t>bloquer</a:t>
            </a:r>
            <a:r>
              <a:rPr lang="fr-CH" dirty="0" smtClean="0">
                <a:latin typeface="Times New Roman"/>
                <a:cs typeface="Times New Roman"/>
              </a:rPr>
              <a:t> le développement des ¢ cancéreuses.</a:t>
            </a:r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Largement utilisée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association avec la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chirurgie ou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chimiothérapie</a:t>
            </a:r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31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0660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Radiothérapie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algn="just"/>
            <a:endParaRPr lang="fr-CH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Comment se déroule la destruction?</a:t>
            </a: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Irradiations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b="1" dirty="0" smtClean="0">
                <a:latin typeface="Times New Roman"/>
                <a:cs typeface="Times New Roman"/>
              </a:rPr>
              <a:t>→ ¢ en mitose → altération </a:t>
            </a:r>
            <a:r>
              <a:rPr lang="fr-CH" dirty="0" smtClean="0">
                <a:latin typeface="Times New Roman"/>
                <a:cs typeface="Times New Roman"/>
              </a:rPr>
              <a:t>de </a:t>
            </a:r>
            <a:r>
              <a:rPr lang="fr-CH" b="1" dirty="0" smtClean="0">
                <a:latin typeface="Times New Roman"/>
                <a:cs typeface="Times New Roman"/>
              </a:rPr>
              <a:t>l’ADN </a:t>
            </a:r>
            <a:r>
              <a:rPr lang="fr-CH" dirty="0" smtClean="0">
                <a:latin typeface="Times New Roman"/>
                <a:cs typeface="Times New Roman"/>
              </a:rPr>
              <a:t>(</a:t>
            </a:r>
            <a:r>
              <a:rPr lang="fr-CH" strike="sngStrike" dirty="0" smtClean="0">
                <a:latin typeface="Times New Roman"/>
                <a:cs typeface="Times New Roman"/>
              </a:rPr>
              <a:t>réparation</a:t>
            </a:r>
            <a:r>
              <a:rPr lang="fr-CH" dirty="0" smtClean="0">
                <a:latin typeface="Times New Roman"/>
                <a:cs typeface="Times New Roman"/>
              </a:rPr>
              <a:t> de l’ADN) </a:t>
            </a:r>
            <a:r>
              <a:rPr lang="fr-CH" b="1" dirty="0" smtClean="0">
                <a:latin typeface="Times New Roman"/>
                <a:cs typeface="Times New Roman"/>
              </a:rPr>
              <a:t>→ apoptose </a:t>
            </a: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31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4332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Introduction 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fr-CH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fr-CH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traitement ou </a:t>
            </a:r>
            <a:r>
              <a:rPr lang="fr-CH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 combinaison </a:t>
            </a:r>
            <a:r>
              <a:rPr lang="fr-CH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traitements </a:t>
            </a:r>
            <a:r>
              <a:rPr lang="fr-CH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particuliers ?</a:t>
            </a:r>
          </a:p>
          <a:p>
            <a:pPr algn="just"/>
            <a:endParaRPr lang="fr-CH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Choix repose sur 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ifférents facteurs</a:t>
            </a: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cancer</a:t>
            </a:r>
          </a:p>
          <a:p>
            <a:pPr lvl="2" algn="just"/>
            <a:endParaRPr lang="fr-CH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degrés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d’extension</a:t>
            </a:r>
          </a:p>
          <a:p>
            <a:pPr lvl="2" algn="just"/>
            <a:endParaRPr lang="fr-CH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âge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l’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état général</a:t>
            </a:r>
          </a:p>
          <a:p>
            <a:pPr marL="914400" lvl="2" indent="0" algn="just">
              <a:buNone/>
            </a:pPr>
            <a:endParaRPr lang="fr-CH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 algn="ctr">
              <a:buNone/>
            </a:pPr>
            <a:r>
              <a:rPr lang="fr-CH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Traitements adaptés individuellement</a:t>
            </a:r>
          </a:p>
          <a:p>
            <a:pPr lvl="2"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29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5424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Radiothérapie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algn="just"/>
            <a:endParaRPr lang="fr-CH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types</a:t>
            </a: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Curative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CH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chirurgie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régresser la tumeur)</a:t>
            </a:r>
          </a:p>
          <a:p>
            <a:pPr lvl="1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Palliative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(soulager douleurs / </a:t>
            </a:r>
            <a:r>
              <a:rPr lang="fr-CH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métastases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32</a:t>
            </a: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20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5042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Radiothérapie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Effets secondaires (dépendants de la zone et de la dose) :</a:t>
            </a: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Rougeur de la peau ou brûlures</a:t>
            </a: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Dépilation</a:t>
            </a: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Nausées, vomissements, diarrhées</a:t>
            </a: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↓ production salive – modification du goût</a:t>
            </a:r>
          </a:p>
          <a:p>
            <a:pPr lvl="1" algn="just"/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atigue</a:t>
            </a:r>
          </a:p>
          <a:p>
            <a:pPr lvl="1" algn="just"/>
            <a:endParaRPr lang="fr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32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21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706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Traitements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Chirurgie</a:t>
            </a:r>
          </a:p>
          <a:p>
            <a:pPr algn="just"/>
            <a:endParaRPr lang="fr-CH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Chimiothérapie</a:t>
            </a:r>
          </a:p>
          <a:p>
            <a:pPr algn="just"/>
            <a:endParaRPr lang="fr-CH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Radiothérapie</a:t>
            </a:r>
          </a:p>
          <a:p>
            <a:pPr algn="just"/>
            <a:endParaRPr lang="fr-CH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Hormonothérapie</a:t>
            </a:r>
          </a:p>
          <a:p>
            <a:pPr algn="just"/>
            <a:endParaRPr lang="fr-CH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Immunothérapie</a:t>
            </a:r>
          </a:p>
          <a:p>
            <a:pPr algn="just"/>
            <a:endParaRPr lang="fr-CH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452320" y="671436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Pages 32-33</a:t>
            </a: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22</a:t>
            </a:fld>
            <a:endParaRPr lang="fr-CH"/>
          </a:p>
        </p:txBody>
      </p:sp>
      <p:sp>
        <p:nvSpPr>
          <p:cNvPr id="7" name="ZoneTexte 6"/>
          <p:cNvSpPr txBox="1"/>
          <p:nvPr/>
        </p:nvSpPr>
        <p:spPr>
          <a:xfrm>
            <a:off x="323528" y="5364505"/>
            <a:ext cx="8568952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50% des cancers sont aujourd’hui curables</a:t>
            </a:r>
            <a:endParaRPr lang="fr-CH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395536" y="5445224"/>
            <a:ext cx="648072" cy="43204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7196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Hormonothérapie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Principe et but:</a:t>
            </a: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Hormones </a:t>
            </a:r>
            <a:r>
              <a:rPr lang="fr-CH" dirty="0" smtClean="0">
                <a:latin typeface="Times New Roman"/>
                <a:cs typeface="Times New Roman"/>
              </a:rPr>
              <a:t>→ </a:t>
            </a:r>
            <a:r>
              <a:rPr lang="fr-CH" b="1" dirty="0">
                <a:latin typeface="Times New Roman"/>
                <a:cs typeface="Times New Roman"/>
              </a:rPr>
              <a:t>ralentir</a:t>
            </a:r>
            <a:r>
              <a:rPr lang="fr-CH" dirty="0">
                <a:latin typeface="Times New Roman"/>
                <a:cs typeface="Times New Roman"/>
              </a:rPr>
              <a:t> ou </a:t>
            </a:r>
            <a:r>
              <a:rPr lang="fr-CH" b="1" dirty="0">
                <a:latin typeface="Times New Roman"/>
                <a:cs typeface="Times New Roman"/>
              </a:rPr>
              <a:t>détruire</a:t>
            </a:r>
            <a:r>
              <a:rPr lang="fr-CH" dirty="0">
                <a:latin typeface="Times New Roman"/>
                <a:cs typeface="Times New Roman"/>
              </a:rPr>
              <a:t> le développement des ¢ </a:t>
            </a:r>
            <a:r>
              <a:rPr lang="fr-CH" dirty="0" smtClean="0">
                <a:latin typeface="Times New Roman"/>
                <a:cs typeface="Times New Roman"/>
              </a:rPr>
              <a:t>cancéreuses (</a:t>
            </a:r>
            <a:r>
              <a:rPr lang="fr-CH" dirty="0" err="1" smtClean="0">
                <a:latin typeface="Times New Roman"/>
                <a:cs typeface="Times New Roman"/>
              </a:rPr>
              <a:t>hormonosensibles</a:t>
            </a:r>
            <a:r>
              <a:rPr lang="fr-CH" dirty="0" smtClean="0">
                <a:latin typeface="Times New Roman"/>
                <a:cs typeface="Times New Roman"/>
              </a:rPr>
              <a:t>).</a:t>
            </a: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32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23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80946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Hormonothérapie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techniques:</a:t>
            </a: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Destruction de la source d’hormones</a:t>
            </a:r>
          </a:p>
          <a:p>
            <a:pPr lvl="2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Chirurgie (ablation)</a:t>
            </a:r>
          </a:p>
          <a:p>
            <a:pPr lvl="2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Bloquer la fonction de l’hormone au niveau de son récepteur.</a:t>
            </a:r>
          </a:p>
          <a:p>
            <a:pPr marL="914400" lvl="2" indent="0" algn="just">
              <a:buNone/>
            </a:pPr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40352" y="67143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32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24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4778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Traitements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Chirurgie</a:t>
            </a:r>
          </a:p>
          <a:p>
            <a:pPr algn="just"/>
            <a:endParaRPr lang="fr-CH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Chimiothérapie</a:t>
            </a:r>
          </a:p>
          <a:p>
            <a:pPr algn="just"/>
            <a:endParaRPr lang="fr-CH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Radiothérapie</a:t>
            </a:r>
          </a:p>
          <a:p>
            <a:pPr algn="just"/>
            <a:endParaRPr lang="fr-CH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Hormonothérapie</a:t>
            </a:r>
          </a:p>
          <a:p>
            <a:pPr algn="just"/>
            <a:endParaRPr lang="fr-CH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Immunothérapie</a:t>
            </a:r>
          </a:p>
          <a:p>
            <a:pPr algn="just"/>
            <a:endParaRPr lang="fr-CH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380312" y="671436"/>
            <a:ext cx="1620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Pages 33-35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25</a:t>
            </a:fld>
            <a:endParaRPr lang="fr-CH"/>
          </a:p>
        </p:txBody>
      </p:sp>
      <p:sp>
        <p:nvSpPr>
          <p:cNvPr id="7" name="ZoneTexte 6"/>
          <p:cNvSpPr txBox="1"/>
          <p:nvPr/>
        </p:nvSpPr>
        <p:spPr>
          <a:xfrm>
            <a:off x="323528" y="5364505"/>
            <a:ext cx="8568952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50% des cancers sont aujourd’hui curables</a:t>
            </a:r>
            <a:endParaRPr lang="fr-CH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395536" y="5445224"/>
            <a:ext cx="648072" cy="43204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4164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Immunothérapie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Principe et but:</a:t>
            </a:r>
          </a:p>
          <a:p>
            <a:pPr lvl="1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Utiliser 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défenses naturelles </a:t>
            </a:r>
            <a:r>
              <a:rPr lang="fr-CH" dirty="0">
                <a:latin typeface="Times New Roman"/>
                <a:cs typeface="Times New Roman"/>
              </a:rPr>
              <a:t>→ </a:t>
            </a:r>
            <a:r>
              <a:rPr lang="fr-CH" b="1" dirty="0">
                <a:latin typeface="Times New Roman"/>
                <a:cs typeface="Times New Roman"/>
              </a:rPr>
              <a:t>tuer</a:t>
            </a:r>
            <a:r>
              <a:rPr lang="fr-CH" dirty="0">
                <a:latin typeface="Times New Roman"/>
                <a:cs typeface="Times New Roman"/>
              </a:rPr>
              <a:t> ¢ cancéreuses</a:t>
            </a: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Problème ?</a:t>
            </a: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¢ cancéreuses sont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peu antigéniques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(peu ou pas reconnues comme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étrangères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CH" dirty="0">
              <a:latin typeface="Times New Roman"/>
              <a:cs typeface="Times New Roman"/>
            </a:endParaRPr>
          </a:p>
          <a:p>
            <a:pPr lvl="1" algn="just"/>
            <a:endParaRPr lang="fr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33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26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6444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Immunothérapie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méthodes:</a:t>
            </a: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Immunothérapie locale</a:t>
            </a:r>
          </a:p>
          <a:p>
            <a:pPr lvl="2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Injections d’un vaccin qui stimule la prolifération des ¢ 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NK (Cancer de la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vessie)</a:t>
            </a:r>
          </a:p>
          <a:p>
            <a:pPr lvl="2" algn="just"/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Immunothérapie générale</a:t>
            </a:r>
          </a:p>
          <a:p>
            <a:pPr lvl="2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Interférons</a:t>
            </a:r>
          </a:p>
          <a:p>
            <a:pPr lvl="2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Interleukine</a:t>
            </a:r>
          </a:p>
          <a:p>
            <a:pPr lvl="2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Anticorps monoclonaux</a:t>
            </a:r>
          </a:p>
          <a:p>
            <a:pPr lvl="2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Vaccins</a:t>
            </a:r>
            <a:endParaRPr lang="fr-CH" dirty="0" smtClean="0">
              <a:latin typeface="Times New Roman"/>
              <a:cs typeface="Times New Roman"/>
            </a:endParaRPr>
          </a:p>
          <a:p>
            <a:pPr lvl="2" algn="just"/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380312" y="671436"/>
            <a:ext cx="1620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Pages 33-35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27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7420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Traitements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endParaRPr lang="fr-CH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Buts:</a:t>
            </a:r>
          </a:p>
          <a:p>
            <a:pPr algn="just"/>
            <a:endParaRPr lang="fr-CH" sz="1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Eliminer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tumeur (primaire)</a:t>
            </a: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Limiter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son extension à d’autres organes</a:t>
            </a:r>
            <a:endParaRPr lang="fr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29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3</a:t>
            </a:fld>
            <a:endParaRPr lang="fr-CH"/>
          </a:p>
        </p:txBody>
      </p:sp>
      <p:sp>
        <p:nvSpPr>
          <p:cNvPr id="4" name="ZoneTexte 3"/>
          <p:cNvSpPr txBox="1"/>
          <p:nvPr/>
        </p:nvSpPr>
        <p:spPr>
          <a:xfrm>
            <a:off x="971600" y="4797152"/>
            <a:ext cx="7422333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Evolution des traitements</a:t>
            </a:r>
            <a:endParaRPr lang="fr-CH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10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Traitements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Chirurgie</a:t>
            </a:r>
          </a:p>
          <a:p>
            <a:pPr algn="just"/>
            <a:endParaRPr lang="fr-CH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Chimiothérapie</a:t>
            </a:r>
          </a:p>
          <a:p>
            <a:pPr algn="just"/>
            <a:endParaRPr lang="fr-CH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Radiothérapie</a:t>
            </a:r>
          </a:p>
          <a:p>
            <a:pPr algn="just"/>
            <a:endParaRPr lang="fr-CH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Hormonothérapie</a:t>
            </a:r>
          </a:p>
          <a:p>
            <a:pPr algn="just"/>
            <a:endParaRPr lang="fr-CH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Immunothérapie</a:t>
            </a:r>
          </a:p>
          <a:p>
            <a:pPr algn="just"/>
            <a:endParaRPr lang="fr-CH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29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4</a:t>
            </a:fld>
            <a:endParaRPr lang="fr-CH"/>
          </a:p>
        </p:txBody>
      </p:sp>
      <p:sp>
        <p:nvSpPr>
          <p:cNvPr id="7" name="ZoneTexte 6"/>
          <p:cNvSpPr txBox="1"/>
          <p:nvPr/>
        </p:nvSpPr>
        <p:spPr>
          <a:xfrm>
            <a:off x="323528" y="5364505"/>
            <a:ext cx="8568952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50% des cancers sont aujourd’hui curables</a:t>
            </a:r>
            <a:endParaRPr lang="fr-CH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395536" y="5445224"/>
            <a:ext cx="648072" cy="43204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5229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Traitements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r>
              <a:rPr lang="fr-CH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Chirurgie</a:t>
            </a:r>
          </a:p>
          <a:p>
            <a:pPr algn="just"/>
            <a:endParaRPr lang="fr-CH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Chimiothérapie</a:t>
            </a:r>
          </a:p>
          <a:p>
            <a:pPr algn="just"/>
            <a:endParaRPr lang="fr-CH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Radiothérapie</a:t>
            </a:r>
          </a:p>
          <a:p>
            <a:pPr algn="just"/>
            <a:endParaRPr lang="fr-CH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Hormonothérapie</a:t>
            </a:r>
          </a:p>
          <a:p>
            <a:pPr algn="just"/>
            <a:endParaRPr lang="fr-CH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Immunothérapie</a:t>
            </a:r>
          </a:p>
          <a:p>
            <a:pPr algn="just"/>
            <a:endParaRPr lang="fr-CH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380312" y="671436"/>
            <a:ext cx="1620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Pages 29-30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5</a:t>
            </a:fld>
            <a:endParaRPr lang="fr-CH"/>
          </a:p>
        </p:txBody>
      </p:sp>
      <p:sp>
        <p:nvSpPr>
          <p:cNvPr id="7" name="ZoneTexte 6"/>
          <p:cNvSpPr txBox="1"/>
          <p:nvPr/>
        </p:nvSpPr>
        <p:spPr>
          <a:xfrm>
            <a:off x="323528" y="5364505"/>
            <a:ext cx="8568952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50% des cancers sont aujourd’hui curables</a:t>
            </a:r>
            <a:endParaRPr lang="fr-CH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395536" y="5445224"/>
            <a:ext cx="648072" cy="43204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4134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Chirurgie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 la plus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ancienne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(la seule jusqu’au début du XX</a:t>
            </a:r>
            <a:r>
              <a:rPr lang="fr-CH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siècle) –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80% des cas aujourd’hui</a:t>
            </a:r>
          </a:p>
          <a:p>
            <a:pPr algn="just"/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Progrès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 médecine et technique</a:t>
            </a:r>
          </a:p>
          <a:p>
            <a:pPr algn="just"/>
            <a:endParaRPr lang="fr-CH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Antibiotiques</a:t>
            </a:r>
          </a:p>
          <a:p>
            <a:pPr lvl="1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Anesthésiques</a:t>
            </a:r>
          </a:p>
          <a:p>
            <a:pPr lvl="1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Respiration assistée</a:t>
            </a:r>
          </a:p>
          <a:p>
            <a:pPr lvl="1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Transfusions</a:t>
            </a:r>
          </a:p>
          <a:p>
            <a:pPr lvl="1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Anticoagulants</a:t>
            </a:r>
          </a:p>
          <a:p>
            <a:pPr lvl="1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Soins infirmiers</a:t>
            </a:r>
          </a:p>
          <a:p>
            <a:pPr lvl="1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algn="just"/>
            <a:endParaRPr lang="fr-CH" sz="1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29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9990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Chirurgie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pPr algn="just"/>
            <a:r>
              <a:rPr lang="fr-CH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Buts: 	</a:t>
            </a:r>
          </a:p>
          <a:p>
            <a:pPr lvl="4" algn="just">
              <a:buFont typeface="Wingdings" panose="05000000000000000000" pitchFamily="2" charset="2"/>
              <a:buChar char="Ø"/>
            </a:pPr>
            <a:r>
              <a:rPr lang="fr-CH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Diagnostiquer</a:t>
            </a:r>
          </a:p>
          <a:p>
            <a:pPr lvl="4" algn="just">
              <a:buFont typeface="Wingdings" panose="05000000000000000000" pitchFamily="2" charset="2"/>
              <a:buChar char="Ø"/>
            </a:pPr>
            <a:endParaRPr lang="fr-CH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4" algn="just">
              <a:buFont typeface="Wingdings" panose="05000000000000000000" pitchFamily="2" charset="2"/>
              <a:buChar char="q"/>
            </a:pPr>
            <a:r>
              <a:rPr lang="fr-CH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Biopsie</a:t>
            </a:r>
            <a:r>
              <a:rPr lang="fr-CH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4" algn="just">
              <a:buFont typeface="Wingdings" panose="05000000000000000000" pitchFamily="2" charset="2"/>
              <a:buChar char="q"/>
            </a:pPr>
            <a:endParaRPr lang="fr-CH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4" algn="just">
              <a:buFont typeface="Wingdings" panose="05000000000000000000" pitchFamily="2" charset="2"/>
              <a:buChar char="q"/>
            </a:pPr>
            <a:r>
              <a:rPr lang="fr-CH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Analyse microscopique</a:t>
            </a:r>
          </a:p>
          <a:p>
            <a:pPr marL="1828800" lvl="4" indent="0" algn="just">
              <a:buNone/>
            </a:pPr>
            <a:r>
              <a:rPr lang="fr-CH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si ¢ cancéreuses et type de cancer</a:t>
            </a:r>
          </a:p>
          <a:p>
            <a:pPr marL="1828800" lvl="4" indent="0" algn="just">
              <a:buNone/>
            </a:pPr>
            <a:r>
              <a:rPr lang="fr-CH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choix du ou des traitements</a:t>
            </a:r>
          </a:p>
          <a:p>
            <a:pPr lvl="4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4" algn="just">
              <a:buFont typeface="Wingdings" panose="05000000000000000000" pitchFamily="2" charset="2"/>
              <a:buChar char="Ø"/>
            </a:pPr>
            <a:r>
              <a:rPr lang="fr-CH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Traiter</a:t>
            </a:r>
          </a:p>
          <a:p>
            <a:pPr lvl="4" algn="just">
              <a:buFont typeface="Wingdings" panose="05000000000000000000" pitchFamily="2" charset="2"/>
              <a:buChar char="Ø"/>
            </a:pPr>
            <a:endParaRPr lang="fr-CH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4" algn="just">
              <a:buFont typeface="Wingdings" panose="05000000000000000000" pitchFamily="2" charset="2"/>
              <a:buChar char="q"/>
            </a:pPr>
            <a:r>
              <a:rPr lang="fr-CH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faire l’ablation de la tumeur (totale ou partielle)</a:t>
            </a:r>
          </a:p>
          <a:p>
            <a:pPr lvl="5" algn="just">
              <a:buFont typeface="Wingdings" panose="05000000000000000000" pitchFamily="2" charset="2"/>
              <a:buChar char="§"/>
            </a:pPr>
            <a:r>
              <a:rPr lang="fr-CH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Éliminer</a:t>
            </a:r>
            <a:r>
              <a:rPr lang="fr-CH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tumeur (curative)</a:t>
            </a:r>
          </a:p>
          <a:p>
            <a:pPr lvl="5" algn="just">
              <a:buFont typeface="Wingdings" panose="05000000000000000000" pitchFamily="2" charset="2"/>
              <a:buChar char="§"/>
            </a:pPr>
            <a:r>
              <a:rPr lang="fr-CH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Freiner</a:t>
            </a:r>
            <a:r>
              <a:rPr lang="fr-CH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croissance (palliative)</a:t>
            </a:r>
          </a:p>
          <a:p>
            <a:pPr marL="0" indent="0" algn="just">
              <a:buNone/>
            </a:pPr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452320" y="671436"/>
            <a:ext cx="15488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Pages 29-30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08846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Chirurgie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Couplée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avec d’autres traitements</a:t>
            </a:r>
          </a:p>
          <a:p>
            <a:pPr algn="just"/>
            <a:endParaRPr lang="fr-CH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 toujours possible</a:t>
            </a:r>
          </a:p>
          <a:p>
            <a:pPr algn="just"/>
            <a:endParaRPr lang="fr-CH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 tumeur</a:t>
            </a:r>
          </a:p>
          <a:p>
            <a:pPr lvl="1" algn="just"/>
            <a:endParaRPr lang="fr-CH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Localisation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extension</a:t>
            </a:r>
          </a:p>
          <a:p>
            <a:pPr lvl="1" algn="just"/>
            <a:endParaRPr lang="fr-CH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Santé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générale </a:t>
            </a:r>
            <a:endParaRPr lang="fr-CH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29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2061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Chirurgie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algn="just"/>
            <a:endParaRPr lang="fr-CH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Effets </a:t>
            </a:r>
            <a:r>
              <a:rPr lang="fr-CH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secondaires principaux:</a:t>
            </a:r>
            <a:endParaRPr lang="fr-CH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Temps d’adaptation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(taille partie enlevée) </a:t>
            </a:r>
            <a:r>
              <a:rPr lang="fr-CH" dirty="0" smtClean="0">
                <a:latin typeface="Times New Roman"/>
                <a:cs typeface="Times New Roman"/>
              </a:rPr>
              <a:t>→ vie normale</a:t>
            </a:r>
          </a:p>
          <a:p>
            <a:pPr lvl="1" algn="just"/>
            <a:endParaRPr lang="fr-CH" sz="2000" dirty="0" smtClean="0">
              <a:latin typeface="Times New Roman"/>
              <a:cs typeface="Times New Roman"/>
            </a:endParaRPr>
          </a:p>
          <a:p>
            <a:pPr lvl="1" algn="just"/>
            <a:r>
              <a:rPr lang="fr-CH" dirty="0" smtClean="0">
                <a:latin typeface="Times New Roman"/>
                <a:cs typeface="Times New Roman"/>
              </a:rPr>
              <a:t>Problèmes liés à </a:t>
            </a:r>
            <a:r>
              <a:rPr lang="fr-CH" b="1" dirty="0" smtClean="0">
                <a:latin typeface="Times New Roman"/>
                <a:cs typeface="Times New Roman"/>
              </a:rPr>
              <a:t>l’alitement</a:t>
            </a:r>
          </a:p>
          <a:p>
            <a:pPr lvl="1" algn="just"/>
            <a:endParaRPr lang="fr-CH" sz="2000" dirty="0" smtClean="0">
              <a:latin typeface="Times New Roman"/>
              <a:cs typeface="Times New Roman"/>
            </a:endParaRPr>
          </a:p>
          <a:p>
            <a:pPr lvl="1" algn="just"/>
            <a:r>
              <a:rPr lang="fr-CH" b="1" dirty="0" smtClean="0">
                <a:latin typeface="Times New Roman"/>
                <a:cs typeface="Times New Roman"/>
              </a:rPr>
              <a:t>Infection</a:t>
            </a:r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30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046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</TotalTime>
  <Words>649</Words>
  <Application>Microsoft Office PowerPoint</Application>
  <PresentationFormat>Affichage à l'écran (4:3)</PresentationFormat>
  <Paragraphs>554</Paragraphs>
  <Slides>27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3" baseType="lpstr">
      <vt:lpstr>Arial</vt:lpstr>
      <vt:lpstr>Bauhaus 93</vt:lpstr>
      <vt:lpstr>Calibri</vt:lpstr>
      <vt:lpstr>Times New Roman</vt:lpstr>
      <vt:lpstr>Wingdings</vt:lpstr>
      <vt:lpstr>Thème Office</vt:lpstr>
      <vt:lpstr>Les traitements</vt:lpstr>
      <vt:lpstr>Introduction </vt:lpstr>
      <vt:lpstr>Traitements</vt:lpstr>
      <vt:lpstr>Traitements</vt:lpstr>
      <vt:lpstr>Traitements</vt:lpstr>
      <vt:lpstr>Chirurgie</vt:lpstr>
      <vt:lpstr>Chirurgie</vt:lpstr>
      <vt:lpstr>Chirurgie</vt:lpstr>
      <vt:lpstr>Chirurgie</vt:lpstr>
      <vt:lpstr>Traitements</vt:lpstr>
      <vt:lpstr>Chimiothérapie</vt:lpstr>
      <vt:lpstr>Chimiothérapie</vt:lpstr>
      <vt:lpstr>Chimiothérapie</vt:lpstr>
      <vt:lpstr>Chimiothérapie</vt:lpstr>
      <vt:lpstr>Chimiothérapie</vt:lpstr>
      <vt:lpstr>Chimiothérapie</vt:lpstr>
      <vt:lpstr>Traitements</vt:lpstr>
      <vt:lpstr>Radiothérapie</vt:lpstr>
      <vt:lpstr>Radiothérapie</vt:lpstr>
      <vt:lpstr>Radiothérapie</vt:lpstr>
      <vt:lpstr>Radiothérapie</vt:lpstr>
      <vt:lpstr>Traitements</vt:lpstr>
      <vt:lpstr>Hormonothérapie</vt:lpstr>
      <vt:lpstr>Hormonothérapie</vt:lpstr>
      <vt:lpstr>Traitements</vt:lpstr>
      <vt:lpstr>Immunothérapie</vt:lpstr>
      <vt:lpstr>Immunothérapie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L’oncologie</dc:title>
  <dc:creator>Julien Dubuis</dc:creator>
  <cp:lastModifiedBy>Utilisateur Windows</cp:lastModifiedBy>
  <cp:revision>105</cp:revision>
  <dcterms:created xsi:type="dcterms:W3CDTF">2017-05-15T21:54:58Z</dcterms:created>
  <dcterms:modified xsi:type="dcterms:W3CDTF">2019-08-09T17:04:01Z</dcterms:modified>
</cp:coreProperties>
</file>