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76" r:id="rId7"/>
    <p:sldId id="28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85" r:id="rId17"/>
    <p:sldId id="271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D69F504-1A99-43A4-983F-31D32BCAC3C4}">
          <p14:sldIdLst>
            <p14:sldId id="256"/>
            <p14:sldId id="257"/>
            <p14:sldId id="259"/>
            <p14:sldId id="260"/>
            <p14:sldId id="261"/>
            <p14:sldId id="276"/>
            <p14:sldId id="284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85"/>
            <p14:sldId id="271"/>
            <p14:sldId id="273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307C6-D758-4948-B892-C83A9A78BD2E}" v="2" dt="2021-09-26T16:24:15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24E307C6-D758-4948-B892-C83A9A78BD2E}"/>
    <pc:docChg chg="custSel addSld delSld modSld addSection delSection modSection">
      <pc:chgData name="DUBUIS Julien" userId="d507d28b-ef1c-4d40-92b7-eb3c03f99f97" providerId="ADAL" clId="{24E307C6-D758-4948-B892-C83A9A78BD2E}" dt="2021-09-26T16:27:40.135" v="144" actId="255"/>
      <pc:docMkLst>
        <pc:docMk/>
      </pc:docMkLst>
      <pc:sldChg chg="addSp delSp modSp mod">
        <pc:chgData name="DUBUIS Julien" userId="d507d28b-ef1c-4d40-92b7-eb3c03f99f97" providerId="ADAL" clId="{24E307C6-D758-4948-B892-C83A9A78BD2E}" dt="2021-09-26T16:27:40.135" v="144" actId="255"/>
        <pc:sldMkLst>
          <pc:docMk/>
          <pc:sldMk cId="1446991008" sldId="285"/>
        </pc:sldMkLst>
        <pc:spChg chg="mod">
          <ac:chgData name="DUBUIS Julien" userId="d507d28b-ef1c-4d40-92b7-eb3c03f99f97" providerId="ADAL" clId="{24E307C6-D758-4948-B892-C83A9A78BD2E}" dt="2021-09-26T16:27:40.135" v="144" actId="255"/>
          <ac:spMkLst>
            <pc:docMk/>
            <pc:sldMk cId="1446991008" sldId="285"/>
            <ac:spMk id="2" creationId="{00000000-0000-0000-0000-000000000000}"/>
          </ac:spMkLst>
        </pc:spChg>
        <pc:spChg chg="del">
          <ac:chgData name="DUBUIS Julien" userId="d507d28b-ef1c-4d40-92b7-eb3c03f99f97" providerId="ADAL" clId="{24E307C6-D758-4948-B892-C83A9A78BD2E}" dt="2021-09-26T16:23:23.756" v="32" actId="478"/>
          <ac:spMkLst>
            <pc:docMk/>
            <pc:sldMk cId="1446991008" sldId="285"/>
            <ac:spMk id="6" creationId="{00000000-0000-0000-0000-000000000000}"/>
          </ac:spMkLst>
        </pc:spChg>
        <pc:spChg chg="add mod">
          <ac:chgData name="DUBUIS Julien" userId="d507d28b-ef1c-4d40-92b7-eb3c03f99f97" providerId="ADAL" clId="{24E307C6-D758-4948-B892-C83A9A78BD2E}" dt="2021-09-26T16:27:23.830" v="103" actId="20577"/>
          <ac:spMkLst>
            <pc:docMk/>
            <pc:sldMk cId="1446991008" sldId="285"/>
            <ac:spMk id="8" creationId="{505F7404-ECDD-47D5-B0EA-75C78ED1F1A0}"/>
          </ac:spMkLst>
        </pc:spChg>
        <pc:spChg chg="del">
          <ac:chgData name="DUBUIS Julien" userId="d507d28b-ef1c-4d40-92b7-eb3c03f99f97" providerId="ADAL" clId="{24E307C6-D758-4948-B892-C83A9A78BD2E}" dt="2021-09-26T16:23:22.238" v="30" actId="478"/>
          <ac:spMkLst>
            <pc:docMk/>
            <pc:sldMk cId="1446991008" sldId="285"/>
            <ac:spMk id="10" creationId="{00000000-0000-0000-0000-000000000000}"/>
          </ac:spMkLst>
        </pc:spChg>
        <pc:picChg chg="del">
          <ac:chgData name="DUBUIS Julien" userId="d507d28b-ef1c-4d40-92b7-eb3c03f99f97" providerId="ADAL" clId="{24E307C6-D758-4948-B892-C83A9A78BD2E}" dt="2021-09-26T16:23:23.099" v="31" actId="478"/>
          <ac:picMkLst>
            <pc:docMk/>
            <pc:sldMk cId="1446991008" sldId="285"/>
            <ac:picMk id="9" creationId="{00000000-0000-0000-0000-000000000000}"/>
          </ac:picMkLst>
        </pc:picChg>
      </pc:sldChg>
      <pc:sldChg chg="new del">
        <pc:chgData name="DUBUIS Julien" userId="d507d28b-ef1c-4d40-92b7-eb3c03f99f97" providerId="ADAL" clId="{24E307C6-D758-4948-B892-C83A9A78BD2E}" dt="2021-09-26T16:24:17.102" v="37" actId="47"/>
        <pc:sldMkLst>
          <pc:docMk/>
          <pc:sldMk cId="1762679958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706D0-35B9-415E-8EAA-6C4889381021}" type="datetimeFigureOut">
              <a:rPr lang="fr-FR" smtClean="0"/>
              <a:pPr/>
              <a:t>26/09/2021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F4AA0-4C03-4021-AE84-41823B8B7E0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619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2C4D-047E-4E2A-BC57-A2D8370C9C8A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3CC4-8544-4866-97A4-D42AA1BBD966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5927-616D-48CC-BEB1-097B89A896DB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0914-E74D-4907-98F6-DCAE452C38C1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F699-F94B-418E-9C96-7A466856F6FB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BD2-2FB6-464B-8168-B3F4F8BE6A62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A03E-0AD8-4794-BD64-8C980519AEBA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29D-C615-4610-90F9-88EA20119108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EDD-681D-4235-A19C-E1F33E566DA7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18FF-7E03-4FD6-BCC8-B75A4C9D55CC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0054-30AF-47BD-A8CE-B1974E14CBB6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6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3B9F-986F-40C2-A669-4F4714C94236}" type="datetime1">
              <a:rPr lang="fr-FR" smtClean="0"/>
              <a:pPr/>
              <a:t>26/09/2021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6B6E-08E4-466E-827F-0103F456C21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7uCskUOr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470025"/>
          </a:xfrm>
        </p:spPr>
        <p:txBody>
          <a:bodyPr>
            <a:normAutofit/>
          </a:bodyPr>
          <a:lstStyle/>
          <a:p>
            <a:r>
              <a:rPr lang="fr-C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cs typeface="Times New Roman" pitchFamily="18" charset="0"/>
              </a:rPr>
              <a:t>La traduction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26626" name="Picture 2" descr="http://ludwig-sun1.unil.ch/~vjongene/molbio/pics/trans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176" y="2204864"/>
            <a:ext cx="4572032" cy="4214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L’élongation (2)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2876" y="1845222"/>
            <a:ext cx="32861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Cycle de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3 phases </a:t>
            </a:r>
          </a:p>
          <a:p>
            <a:pPr algn="just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(facteurs d’élongation):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a) Reconnaissance du codon</a:t>
            </a:r>
          </a:p>
          <a:p>
            <a:pPr algn="just">
              <a:buFontTx/>
              <a:buChar char="-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b) Formation 	d’une  liaison peptidique</a:t>
            </a:r>
          </a:p>
          <a:p>
            <a:pPr algn="just">
              <a:buFontTx/>
              <a:buChar char="-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c) Translocation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308304" y="671436"/>
            <a:ext cx="169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20 - 21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083" y="1986905"/>
            <a:ext cx="5218397" cy="417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reconnaissance du codon (2a)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1472" y="3286124"/>
            <a:ext cx="1857388" cy="614354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Site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20 - 21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93354"/>
            <a:ext cx="52863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Formation d’un liaison peptidique (2b)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43208"/>
            <a:ext cx="3043230" cy="1614486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Liaison peptidique</a:t>
            </a: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(P) et </a:t>
            </a:r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(A)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34957"/>
            <a:ext cx="5572164" cy="405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20 - 21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Translocation (2c)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8" y="2285992"/>
            <a:ext cx="3714744" cy="3643338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Ribosome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 5’ → 3’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(site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) → site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(site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) → site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exit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08212"/>
            <a:ext cx="49911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4788024" y="3789040"/>
            <a:ext cx="136815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20 - 21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L’élongation (2)</a:t>
            </a:r>
          </a:p>
        </p:txBody>
      </p:sp>
      <p:sp>
        <p:nvSpPr>
          <p:cNvPr id="6" name="Demi-tour 5"/>
          <p:cNvSpPr/>
          <p:nvPr/>
        </p:nvSpPr>
        <p:spPr>
          <a:xfrm>
            <a:off x="642910" y="1428736"/>
            <a:ext cx="8215370" cy="3143272"/>
          </a:xfrm>
          <a:prstGeom prst="uturnArrow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072" y="2276872"/>
            <a:ext cx="5440224" cy="42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7812360" y="6714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829444" cy="939784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terminaison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857892"/>
            <a:ext cx="8186766" cy="78581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	Facteurs de terminaison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: protéines qui permettent le détachement des différentes structures.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7965441" cy="389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2285984" y="4500570"/>
            <a:ext cx="642942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1000100" y="521495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Codon stop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500166" y="4929198"/>
            <a:ext cx="714380" cy="35719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786050" y="135729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Élimination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Met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571868" y="1785926"/>
            <a:ext cx="500066" cy="2857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15</a:t>
            </a:fld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357158" y="4681847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71868" y="4324657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643306" y="342900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58148" y="385762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pic>
        <p:nvPicPr>
          <p:cNvPr id="1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/>
      <p:bldP spid="12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 </a:t>
            </a:r>
            <a:r>
              <a:rPr lang="fr-CH" sz="2700" b="1" dirty="0">
                <a:latin typeface="Times New Roman" pitchFamily="18" charset="0"/>
                <a:cs typeface="Times New Roman" pitchFamily="18" charset="0"/>
              </a:rPr>
              <a:t>(ADN – transcription – traduction)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05F7404-ECDD-47D5-B0EA-75C78ED1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CH" dirty="0">
              <a:solidFill>
                <a:srgbClr val="800080"/>
              </a:solidFill>
              <a:latin typeface="Segoe UI" panose="020B05020402040202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r-CH" dirty="0">
              <a:solidFill>
                <a:srgbClr val="800080"/>
              </a:solidFill>
              <a:latin typeface="Segoe UI" panose="020B05020402040202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r-CH" dirty="0">
              <a:solidFill>
                <a:srgbClr val="800080"/>
              </a:solidFill>
              <a:latin typeface="Segoe UI" panose="020B05020402040202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fr-CH" b="0" i="0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https://www.youtube.com/watch?v=gG7uCskUOrA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9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Protéine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4263698" cy="28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628" y="4714884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Une protéine</a:t>
            </a:r>
          </a:p>
        </p:txBody>
      </p:sp>
      <p:cxnSp>
        <p:nvCxnSpPr>
          <p:cNvPr id="7" name="Connecteur droit 6"/>
          <p:cNvCxnSpPr/>
          <p:nvPr/>
        </p:nvCxnSpPr>
        <p:spPr>
          <a:xfrm rot="16200000" flipH="1">
            <a:off x="4929190" y="3214686"/>
            <a:ext cx="1285884" cy="128588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6200000" flipH="1">
            <a:off x="4572000" y="3500438"/>
            <a:ext cx="1285884" cy="128588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857884" y="2500306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11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Protéine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4263698" cy="28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628" y="4714884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Une protéine</a:t>
            </a:r>
          </a:p>
        </p:txBody>
      </p:sp>
      <p:cxnSp>
        <p:nvCxnSpPr>
          <p:cNvPr id="7" name="Connecteur droit 6"/>
          <p:cNvCxnSpPr/>
          <p:nvPr/>
        </p:nvCxnSpPr>
        <p:spPr>
          <a:xfrm rot="16200000" flipH="1">
            <a:off x="4929190" y="3214686"/>
            <a:ext cx="1285884" cy="128588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6200000" flipH="1">
            <a:off x="4572000" y="3500438"/>
            <a:ext cx="1285884" cy="128588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86446" y="2857496"/>
            <a:ext cx="24641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CH" sz="8000" b="1" dirty="0">
                <a:latin typeface="Times New Roman" pitchFamily="18" charset="0"/>
                <a:cs typeface="Times New Roman" pitchFamily="18" charset="0"/>
              </a:rPr>
              <a:t>NON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11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Protéine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4263698" cy="28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628" y="572151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Une protéine</a:t>
            </a:r>
          </a:p>
        </p:txBody>
      </p:sp>
      <p:sp>
        <p:nvSpPr>
          <p:cNvPr id="10" name="Flèche droite 9"/>
          <p:cNvSpPr/>
          <p:nvPr/>
        </p:nvSpPr>
        <p:spPr>
          <a:xfrm rot="2629175">
            <a:off x="3610987" y="4108980"/>
            <a:ext cx="1643074" cy="17859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5286380" y="3689339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Repliement  </a:t>
            </a:r>
          </a:p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→ structure 3D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804" y="2386018"/>
            <a:ext cx="8229600" cy="2328866"/>
          </a:xfrm>
        </p:spPr>
        <p:txBody>
          <a:bodyPr/>
          <a:lstStyle/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C’est 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processus moléculaire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qui permet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l’information génétique contenue dans un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d’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assembler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acides aminés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pour fabriquer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une protéine.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Ribosomes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 emplacements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dans la cellule: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Cytosol				Sur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REr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Protéines dans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cellule              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Protéines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hors 					      de la cellule</a:t>
            </a:r>
          </a:p>
        </p:txBody>
      </p:sp>
      <p:sp>
        <p:nvSpPr>
          <p:cNvPr id="4" name="Flèche droite 3"/>
          <p:cNvSpPr/>
          <p:nvPr/>
        </p:nvSpPr>
        <p:spPr>
          <a:xfrm rot="5400000">
            <a:off x="1857356" y="3429000"/>
            <a:ext cx="714380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droite 4"/>
          <p:cNvSpPr/>
          <p:nvPr/>
        </p:nvSpPr>
        <p:spPr>
          <a:xfrm rot="5400000">
            <a:off x="6393669" y="3393281"/>
            <a:ext cx="714380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59041"/>
            <a:ext cx="7772400" cy="1470025"/>
          </a:xfrm>
        </p:spPr>
        <p:txBody>
          <a:bodyPr>
            <a:noAutofit/>
          </a:bodyPr>
          <a:lstStyle/>
          <a:p>
            <a:r>
              <a:rPr lang="fr-CH" sz="9600" b="1" dirty="0">
                <a:latin typeface="Times New Roman" pitchFamily="18" charset="0"/>
                <a:cs typeface="Times New Roman" pitchFamily="18" charset="0"/>
              </a:rPr>
              <a:t>Exercice</a:t>
            </a:r>
          </a:p>
        </p:txBody>
      </p:sp>
      <p:pic>
        <p:nvPicPr>
          <p:cNvPr id="3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ARN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Transcrire le brin codant d’ADN en ARN.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   TACGGCCTTATATATGCGCAA</a:t>
            </a:r>
          </a:p>
          <a:p>
            <a:pPr>
              <a:buNone/>
            </a:pP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CH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AUGCCGGAAUAUAUACGCGUU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2910" y="363117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501090" y="363117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2910" y="441699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501090" y="441699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Protéine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Traduire le brin d’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CH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AUGCCGGAAUAUAUACGCGUU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2910" y="38454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501090" y="38454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Protéine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Traduire le brin d’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CH" sz="4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AUG</a:t>
            </a:r>
            <a:r>
              <a:rPr lang="fr-CH" sz="4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CCG</a:t>
            </a:r>
            <a:r>
              <a:rPr lang="fr-CH" sz="4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GAA</a:t>
            </a:r>
            <a:r>
              <a:rPr lang="fr-CH" sz="4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UAU</a:t>
            </a:r>
            <a:r>
              <a:rPr lang="fr-CH" sz="4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AUA</a:t>
            </a:r>
            <a:r>
              <a:rPr lang="fr-CH" sz="4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CGC</a:t>
            </a:r>
            <a:r>
              <a:rPr lang="fr-CH" sz="4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GUU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2910" y="38454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501090" y="38454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code génétique</a:t>
            </a:r>
          </a:p>
        </p:txBody>
      </p:sp>
      <p:pic>
        <p:nvPicPr>
          <p:cNvPr id="4" name="Picture 2" descr="?attid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43241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Protéine (réponse)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Traduire le brin d’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1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CH" sz="4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AUG</a:t>
            </a:r>
            <a:r>
              <a:rPr lang="fr-CH" sz="4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CCG</a:t>
            </a:r>
            <a:r>
              <a:rPr lang="fr-CH" sz="4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GAA</a:t>
            </a:r>
            <a:r>
              <a:rPr lang="fr-CH" sz="4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UAU</a:t>
            </a:r>
            <a:r>
              <a:rPr lang="fr-CH" sz="4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AUA</a:t>
            </a:r>
            <a:r>
              <a:rPr lang="fr-CH" sz="4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CGC</a:t>
            </a:r>
            <a:r>
              <a:rPr lang="fr-CH" sz="4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GUU</a:t>
            </a:r>
          </a:p>
          <a:p>
            <a:pPr>
              <a:buNone/>
            </a:pPr>
            <a:endParaRPr lang="fr-CH" sz="1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   Méthionine – proline - acide glutamique – tyrosine –isoleucine – arginine – valine.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2910" y="32146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501090" y="32146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200000">
            <a:off x="-664394" y="2764645"/>
            <a:ext cx="275747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Résumé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1026" name="Picture 2" descr="4B154F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98796"/>
            <a:ext cx="5329603" cy="60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Localisation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28961"/>
            <a:ext cx="3757610" cy="685791"/>
          </a:xfrm>
        </p:spPr>
        <p:txBody>
          <a:bodyPr/>
          <a:lstStyle/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cytosol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(cytoplasme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697" y="1571612"/>
            <a:ext cx="398426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7572396" y="3643314"/>
            <a:ext cx="1143008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4643438" y="5143512"/>
            <a:ext cx="1143008" cy="57150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2786050" y="521495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La traduction =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10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Composant cellulaire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685792"/>
          </a:xfrm>
        </p:spPr>
        <p:txBody>
          <a:bodyPr/>
          <a:lstStyle/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ribosomes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3117"/>
            <a:ext cx="43581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00034" y="5072074"/>
            <a:ext cx="8501122" cy="15716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H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Les</a:t>
            </a:r>
            <a:r>
              <a:rPr kumimoji="0" lang="fr-CH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CH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sous-unités</a:t>
            </a:r>
            <a:r>
              <a:rPr kumimoji="0" lang="fr-CH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sont produites dans le </a:t>
            </a:r>
            <a:r>
              <a:rPr kumimoji="0" lang="fr-CH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nucléole.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H" sz="3200" baseline="0" dirty="0">
                <a:latin typeface="Times New Roman" pitchFamily="18" charset="0"/>
                <a:cs typeface="Times New Roman" pitchFamily="18" charset="0"/>
              </a:rPr>
              <a:t>Les sous-unités s’assemblent uniquement en présence d’</a:t>
            </a:r>
            <a:r>
              <a:rPr lang="fr-CH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CH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4</a:t>
            </a:fld>
            <a:endParaRPr lang="fr-CH"/>
          </a:p>
        </p:txBody>
      </p:sp>
      <p:cxnSp>
        <p:nvCxnSpPr>
          <p:cNvPr id="8" name="Connecteur droit 7"/>
          <p:cNvCxnSpPr/>
          <p:nvPr/>
        </p:nvCxnSpPr>
        <p:spPr>
          <a:xfrm>
            <a:off x="2357422" y="3857628"/>
            <a:ext cx="214314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4714876" y="3071810"/>
            <a:ext cx="1571636" cy="78581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714876" y="3929066"/>
            <a:ext cx="1571636" cy="78581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intermédiaires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ARN de transfert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« adaptateur-décodeur »</a:t>
            </a:r>
          </a:p>
          <a:p>
            <a:pPr lvl="1"/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codons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ARNt%20(structur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31" y="2714620"/>
            <a:ext cx="3151227" cy="30051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5143504" y="2714620"/>
            <a:ext cx="1571636" cy="78581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2357422" y="278605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adaptateur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357686" y="3071810"/>
            <a:ext cx="571504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5143504" y="4714884"/>
            <a:ext cx="1571636" cy="78581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2643174" y="483460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décodeur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429124" y="5141924"/>
            <a:ext cx="571504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1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intermédiaires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ARN de transfert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« adaptateur-décodeur »</a:t>
            </a:r>
          </a:p>
          <a:p>
            <a:pPr lvl="1"/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codons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pic>
        <p:nvPicPr>
          <p:cNvPr id="2050" name="Picture 2" descr="ARNt%20(structur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31" y="2714620"/>
            <a:ext cx="3151227" cy="30051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5143504" y="2714620"/>
            <a:ext cx="1571636" cy="78581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2357422" y="278605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adaptateur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357686" y="3071810"/>
            <a:ext cx="571504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5143504" y="4714884"/>
            <a:ext cx="1571636" cy="78581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2643174" y="483460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décodeur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429124" y="5141924"/>
            <a:ext cx="571504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1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intermédiaires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792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ARN de transfert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1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19</a:t>
            </a:r>
          </a:p>
        </p:txBody>
      </p:sp>
      <p:pic>
        <p:nvPicPr>
          <p:cNvPr id="40962" name="Picture 2" descr="traduction, concept de 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30"/>
            <a:ext cx="3786214" cy="43420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étapes de la traduction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85720" y="1700808"/>
            <a:ext cx="4214842" cy="4968552"/>
          </a:xfrm>
        </p:spPr>
        <p:txBody>
          <a:bodyPr>
            <a:normAutofit/>
          </a:bodyPr>
          <a:lstStyle/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étapes: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L’initiation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L’élongation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La terminaison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19 - 21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68476"/>
            <a:ext cx="2808312" cy="13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068960"/>
            <a:ext cx="2684115" cy="21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6707" y="5385251"/>
            <a:ext cx="2717701" cy="13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L’initiation (1)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262" y="2214554"/>
            <a:ext cx="79860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>
            <a:stCxn id="2050" idx="0"/>
          </p:cNvCxnSpPr>
          <p:nvPr/>
        </p:nvCxnSpPr>
        <p:spPr>
          <a:xfrm rot="16200000" flipH="1">
            <a:off x="4761873" y="2317952"/>
            <a:ext cx="1357322" cy="115052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286248" y="164305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Site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2" name="Accolade ouvrante 11"/>
          <p:cNvSpPr/>
          <p:nvPr/>
        </p:nvSpPr>
        <p:spPr>
          <a:xfrm>
            <a:off x="714348" y="3071810"/>
            <a:ext cx="260033" cy="11430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-190204" y="331026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ARNt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28794" y="178592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a.a</a:t>
            </a:r>
            <a:endParaRPr lang="fr-CH" dirty="0"/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1678761" y="2393149"/>
            <a:ext cx="642942" cy="42862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71868" y="492919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ARNm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57488" y="321468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Grande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00232" y="527424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Petite</a:t>
            </a:r>
          </a:p>
        </p:txBody>
      </p:sp>
      <p:sp>
        <p:nvSpPr>
          <p:cNvPr id="21" name="Ellipse 20"/>
          <p:cNvSpPr/>
          <p:nvPr/>
        </p:nvSpPr>
        <p:spPr>
          <a:xfrm rot="20094752">
            <a:off x="1318623" y="3776136"/>
            <a:ext cx="1071570" cy="485783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714348" y="4357694"/>
            <a:ext cx="571504" cy="5715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42876" y="4857760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anticodon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357290" y="442913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214810" y="442913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214942" y="435769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358214" y="435769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31" name="Ellipse 30"/>
          <p:cNvSpPr/>
          <p:nvPr/>
        </p:nvSpPr>
        <p:spPr>
          <a:xfrm>
            <a:off x="5857884" y="4286256"/>
            <a:ext cx="1071570" cy="485783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33" name="Connecteur droit avec flèche 32"/>
          <p:cNvCxnSpPr/>
          <p:nvPr/>
        </p:nvCxnSpPr>
        <p:spPr>
          <a:xfrm rot="5400000" flipH="1" flipV="1">
            <a:off x="5286380" y="4929198"/>
            <a:ext cx="857256" cy="5715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572000" y="557214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Complémentarité</a:t>
            </a:r>
          </a:p>
        </p:txBody>
      </p:sp>
      <p:sp>
        <p:nvSpPr>
          <p:cNvPr id="37" name="Ellipse 36"/>
          <p:cNvSpPr/>
          <p:nvPr/>
        </p:nvSpPr>
        <p:spPr>
          <a:xfrm>
            <a:off x="6000760" y="2443151"/>
            <a:ext cx="928694" cy="48578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ZoneTexte 37"/>
          <p:cNvSpPr txBox="1"/>
          <p:nvPr/>
        </p:nvSpPr>
        <p:spPr>
          <a:xfrm>
            <a:off x="285752" y="6143644"/>
            <a:ext cx="8429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Facteurs d’initiation </a:t>
            </a:r>
            <a:r>
              <a:rPr lang="fr-CH" sz="2200" dirty="0">
                <a:latin typeface="Times New Roman" pitchFamily="18" charset="0"/>
                <a:cs typeface="Times New Roman" pitchFamily="18" charset="0"/>
              </a:rPr>
              <a:t>: protéines qui aident l’assemblage des sous-unités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6B6E-08E4-466E-827F-0103F456C21B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32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19 - 20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/>
      <p:bldP spid="18" grpId="0"/>
      <p:bldP spid="19" grpId="0"/>
      <p:bldP spid="20" grpId="0"/>
      <p:bldP spid="21" grpId="0" animBg="1"/>
      <p:bldP spid="25" grpId="0"/>
      <p:bldP spid="27" grpId="0"/>
      <p:bldP spid="28" grpId="0"/>
      <p:bldP spid="29" grpId="0"/>
      <p:bldP spid="30" grpId="0"/>
      <p:bldP spid="31" grpId="0" animBg="1"/>
      <p:bldP spid="36" grpId="0"/>
      <p:bldP spid="3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497</Words>
  <Application>Microsoft Office PowerPoint</Application>
  <PresentationFormat>Affichage à l'écran (4:3)</PresentationFormat>
  <Paragraphs>204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Ravie</vt:lpstr>
      <vt:lpstr>Segoe UI</vt:lpstr>
      <vt:lpstr>Times New Roman</vt:lpstr>
      <vt:lpstr>Thème Office</vt:lpstr>
      <vt:lpstr>La traduction</vt:lpstr>
      <vt:lpstr>Définition</vt:lpstr>
      <vt:lpstr>Localisation </vt:lpstr>
      <vt:lpstr>Composant cellulaire</vt:lpstr>
      <vt:lpstr>Les intermédiaires</vt:lpstr>
      <vt:lpstr>Les intermédiaires</vt:lpstr>
      <vt:lpstr>Les intermédiaires</vt:lpstr>
      <vt:lpstr>Les étapes de la traduction</vt:lpstr>
      <vt:lpstr>L’initiation (1)</vt:lpstr>
      <vt:lpstr>L’élongation (2)</vt:lpstr>
      <vt:lpstr>La reconnaissance du codon (2a)</vt:lpstr>
      <vt:lpstr>Formation d’un liaison peptidique (2b)</vt:lpstr>
      <vt:lpstr>Translocation (2c)</vt:lpstr>
      <vt:lpstr>L’élongation (2)</vt:lpstr>
      <vt:lpstr>La terminaison (3)</vt:lpstr>
      <vt:lpstr>Résumé (ADN – transcription – traduction)</vt:lpstr>
      <vt:lpstr>Protéine</vt:lpstr>
      <vt:lpstr>Protéine</vt:lpstr>
      <vt:lpstr>Protéine</vt:lpstr>
      <vt:lpstr>Ribosomes</vt:lpstr>
      <vt:lpstr>Exercice</vt:lpstr>
      <vt:lpstr>ARN</vt:lpstr>
      <vt:lpstr>Protéine</vt:lpstr>
      <vt:lpstr>Protéine</vt:lpstr>
      <vt:lpstr>Le code génétique</vt:lpstr>
      <vt:lpstr>Protéine (réponse)</vt:lpstr>
      <vt:lpstr>Résumé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traduction</dc:title>
  <dc:creator>HP2730</dc:creator>
  <cp:lastModifiedBy>DUBUIS Julien</cp:lastModifiedBy>
  <cp:revision>45</cp:revision>
  <dcterms:created xsi:type="dcterms:W3CDTF">2010-09-07T07:03:52Z</dcterms:created>
  <dcterms:modified xsi:type="dcterms:W3CDTF">2021-09-26T16:27:46Z</dcterms:modified>
</cp:coreProperties>
</file>