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03" r:id="rId3"/>
    <p:sldId id="304" r:id="rId4"/>
    <p:sldId id="305" r:id="rId5"/>
    <p:sldId id="306" r:id="rId6"/>
    <p:sldId id="307" r:id="rId7"/>
    <p:sldId id="310" r:id="rId8"/>
    <p:sldId id="308" r:id="rId9"/>
    <p:sldId id="311" r:id="rId10"/>
    <p:sldId id="356" r:id="rId11"/>
    <p:sldId id="309" r:id="rId12"/>
    <p:sldId id="312" r:id="rId13"/>
    <p:sldId id="313" r:id="rId14"/>
    <p:sldId id="314" r:id="rId15"/>
    <p:sldId id="315" r:id="rId16"/>
    <p:sldId id="317" r:id="rId17"/>
    <p:sldId id="316" r:id="rId18"/>
    <p:sldId id="320" r:id="rId19"/>
    <p:sldId id="321" r:id="rId20"/>
    <p:sldId id="322" r:id="rId21"/>
    <p:sldId id="323" r:id="rId22"/>
    <p:sldId id="318" r:id="rId23"/>
    <p:sldId id="324" r:id="rId24"/>
    <p:sldId id="325" r:id="rId25"/>
    <p:sldId id="326" r:id="rId26"/>
    <p:sldId id="327" r:id="rId27"/>
    <p:sldId id="357" r:id="rId28"/>
    <p:sldId id="358" r:id="rId29"/>
    <p:sldId id="359" r:id="rId30"/>
    <p:sldId id="355" r:id="rId31"/>
    <p:sldId id="332" r:id="rId32"/>
    <p:sldId id="333" r:id="rId33"/>
    <p:sldId id="336" r:id="rId34"/>
    <p:sldId id="352" r:id="rId35"/>
    <p:sldId id="335" r:id="rId36"/>
    <p:sldId id="337" r:id="rId37"/>
    <p:sldId id="353" r:id="rId38"/>
    <p:sldId id="338" r:id="rId39"/>
    <p:sldId id="342" r:id="rId40"/>
    <p:sldId id="343" r:id="rId4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76" autoAdjust="0"/>
  </p:normalViewPr>
  <p:slideViewPr>
    <p:cSldViewPr>
      <p:cViewPr varScale="1">
        <p:scale>
          <a:sx n="54" d="100"/>
          <a:sy n="54" d="100"/>
        </p:scale>
        <p:origin x="16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9A19F648-A481-4B38-B905-6BE0991A1948}"/>
    <pc:docChg chg="modSld">
      <pc:chgData name="DUBUIS Julien" userId="d507d28b-ef1c-4d40-92b7-eb3c03f99f97" providerId="ADAL" clId="{9A19F648-A481-4B38-B905-6BE0991A1948}" dt="2022-08-04T08:03:51.167" v="20" actId="1038"/>
      <pc:docMkLst>
        <pc:docMk/>
      </pc:docMkLst>
      <pc:sldChg chg="modSp mod">
        <pc:chgData name="DUBUIS Julien" userId="d507d28b-ef1c-4d40-92b7-eb3c03f99f97" providerId="ADAL" clId="{9A19F648-A481-4B38-B905-6BE0991A1948}" dt="2022-08-04T08:02:41.549" v="3" actId="20577"/>
        <pc:sldMkLst>
          <pc:docMk/>
          <pc:sldMk cId="0" sldId="316"/>
        </pc:sldMkLst>
        <pc:spChg chg="mod">
          <ac:chgData name="DUBUIS Julien" userId="d507d28b-ef1c-4d40-92b7-eb3c03f99f97" providerId="ADAL" clId="{9A19F648-A481-4B38-B905-6BE0991A1948}" dt="2022-08-04T08:02:41.549" v="3" actId="20577"/>
          <ac:spMkLst>
            <pc:docMk/>
            <pc:sldMk cId="0" sldId="31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A19F648-A481-4B38-B905-6BE0991A1948}" dt="2022-08-04T08:02:48.587" v="5" actId="20577"/>
        <pc:sldMkLst>
          <pc:docMk/>
          <pc:sldMk cId="0" sldId="321"/>
        </pc:sldMkLst>
        <pc:spChg chg="mod">
          <ac:chgData name="DUBUIS Julien" userId="d507d28b-ef1c-4d40-92b7-eb3c03f99f97" providerId="ADAL" clId="{9A19F648-A481-4B38-B905-6BE0991A1948}" dt="2022-08-04T08:02:48.587" v="5" actId="20577"/>
          <ac:spMkLst>
            <pc:docMk/>
            <pc:sldMk cId="0" sldId="32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A19F648-A481-4B38-B905-6BE0991A1948}" dt="2022-08-04T08:02:53.855" v="7" actId="20577"/>
        <pc:sldMkLst>
          <pc:docMk/>
          <pc:sldMk cId="0" sldId="323"/>
        </pc:sldMkLst>
        <pc:spChg chg="mod">
          <ac:chgData name="DUBUIS Julien" userId="d507d28b-ef1c-4d40-92b7-eb3c03f99f97" providerId="ADAL" clId="{9A19F648-A481-4B38-B905-6BE0991A1948}" dt="2022-08-04T08:02:53.855" v="7" actId="20577"/>
          <ac:spMkLst>
            <pc:docMk/>
            <pc:sldMk cId="0" sldId="32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A19F648-A481-4B38-B905-6BE0991A1948}" dt="2022-08-04T08:02:58.763" v="9" actId="20577"/>
        <pc:sldMkLst>
          <pc:docMk/>
          <pc:sldMk cId="0" sldId="324"/>
        </pc:sldMkLst>
        <pc:spChg chg="mod">
          <ac:chgData name="DUBUIS Julien" userId="d507d28b-ef1c-4d40-92b7-eb3c03f99f97" providerId="ADAL" clId="{9A19F648-A481-4B38-B905-6BE0991A1948}" dt="2022-08-04T08:02:58.763" v="9" actId="20577"/>
          <ac:spMkLst>
            <pc:docMk/>
            <pc:sldMk cId="0" sldId="32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A19F648-A481-4B38-B905-6BE0991A1948}" dt="2021-10-11T08:38:46.948" v="1" actId="20577"/>
        <pc:sldMkLst>
          <pc:docMk/>
          <pc:sldMk cId="0" sldId="336"/>
        </pc:sldMkLst>
        <pc:spChg chg="mod">
          <ac:chgData name="DUBUIS Julien" userId="d507d28b-ef1c-4d40-92b7-eb3c03f99f97" providerId="ADAL" clId="{9A19F648-A481-4B38-B905-6BE0991A1948}" dt="2021-10-11T08:38:46.948" v="1" actId="20577"/>
          <ac:spMkLst>
            <pc:docMk/>
            <pc:sldMk cId="0" sldId="33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A19F648-A481-4B38-B905-6BE0991A1948}" dt="2022-08-04T08:03:13.498" v="13" actId="20577"/>
        <pc:sldMkLst>
          <pc:docMk/>
          <pc:sldMk cId="0" sldId="337"/>
        </pc:sldMkLst>
        <pc:spChg chg="mod">
          <ac:chgData name="DUBUIS Julien" userId="d507d28b-ef1c-4d40-92b7-eb3c03f99f97" providerId="ADAL" clId="{9A19F648-A481-4B38-B905-6BE0991A1948}" dt="2022-08-04T08:03:13.498" v="13" actId="20577"/>
          <ac:spMkLst>
            <pc:docMk/>
            <pc:sldMk cId="0" sldId="33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A19F648-A481-4B38-B905-6BE0991A1948}" dt="2022-08-04T08:03:51.167" v="20" actId="1038"/>
        <pc:sldMkLst>
          <pc:docMk/>
          <pc:sldMk cId="0" sldId="342"/>
        </pc:sldMkLst>
        <pc:spChg chg="mod">
          <ac:chgData name="DUBUIS Julien" userId="d507d28b-ef1c-4d40-92b7-eb3c03f99f97" providerId="ADAL" clId="{9A19F648-A481-4B38-B905-6BE0991A1948}" dt="2022-08-04T08:03:51.167" v="20" actId="1038"/>
          <ac:spMkLst>
            <pc:docMk/>
            <pc:sldMk cId="0" sldId="34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A19F648-A481-4B38-B905-6BE0991A1948}" dt="2022-08-04T08:03:42.803" v="17" actId="1038"/>
        <pc:sldMkLst>
          <pc:docMk/>
          <pc:sldMk cId="0" sldId="343"/>
        </pc:sldMkLst>
        <pc:spChg chg="mod">
          <ac:chgData name="DUBUIS Julien" userId="d507d28b-ef1c-4d40-92b7-eb3c03f99f97" providerId="ADAL" clId="{9A19F648-A481-4B38-B905-6BE0991A1948}" dt="2022-08-04T08:03:42.803" v="17" actId="1038"/>
          <ac:spMkLst>
            <pc:docMk/>
            <pc:sldMk cId="0" sldId="34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A19F648-A481-4B38-B905-6BE0991A1948}" dt="2022-08-04T08:03:06.124" v="11" actId="20577"/>
        <pc:sldMkLst>
          <pc:docMk/>
          <pc:sldMk cId="0" sldId="355"/>
        </pc:sldMkLst>
        <pc:spChg chg="mod">
          <ac:chgData name="DUBUIS Julien" userId="d507d28b-ef1c-4d40-92b7-eb3c03f99f97" providerId="ADAL" clId="{9A19F648-A481-4B38-B905-6BE0991A1948}" dt="2022-08-04T08:03:06.124" v="11" actId="20577"/>
          <ac:spMkLst>
            <pc:docMk/>
            <pc:sldMk cId="0" sldId="355"/>
            <ac:spMk id="6" creationId="{00000000-0000-0000-0000-000000000000}"/>
          </ac:spMkLst>
        </pc:spChg>
      </pc:sldChg>
    </pc:docChg>
  </pc:docChgLst>
  <pc:docChgLst>
    <pc:chgData name="DUBUIS Julien" userId="d507d28b-ef1c-4d40-92b7-eb3c03f99f97" providerId="ADAL" clId="{24A5F178-D8E8-4AD7-8178-FB7015286DD2}"/>
    <pc:docChg chg="modSld">
      <pc:chgData name="DUBUIS Julien" userId="d507d28b-ef1c-4d40-92b7-eb3c03f99f97" providerId="ADAL" clId="{24A5F178-D8E8-4AD7-8178-FB7015286DD2}" dt="2020-10-05T07:18:31.099" v="1" actId="20577"/>
      <pc:docMkLst>
        <pc:docMk/>
      </pc:docMkLst>
      <pc:sldChg chg="modSp mod">
        <pc:chgData name="DUBUIS Julien" userId="d507d28b-ef1c-4d40-92b7-eb3c03f99f97" providerId="ADAL" clId="{24A5F178-D8E8-4AD7-8178-FB7015286DD2}" dt="2020-10-05T07:18:31.099" v="1" actId="20577"/>
        <pc:sldMkLst>
          <pc:docMk/>
          <pc:sldMk cId="0" sldId="332"/>
        </pc:sldMkLst>
        <pc:spChg chg="mod">
          <ac:chgData name="DUBUIS Julien" userId="d507d28b-ef1c-4d40-92b7-eb3c03f99f97" providerId="ADAL" clId="{24A5F178-D8E8-4AD7-8178-FB7015286DD2}" dt="2020-10-05T07:18:31.099" v="1" actId="20577"/>
          <ac:spMkLst>
            <pc:docMk/>
            <pc:sldMk cId="0" sldId="332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269F8B9-246F-417D-83EA-CE46146909B6}" type="datetimeFigureOut">
              <a:rPr lang="fr-FR" smtClean="0"/>
              <a:pPr/>
              <a:t>04/08/2022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EFF784D-A4F8-42A5-9139-2D74BE606A9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879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1991-7144-4D20-96CE-68B70FA93D18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4B5D-0FDE-40E5-8B30-C53FFA2101B4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E723-A138-4547-9588-9D78AF7CF729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68D5-8637-492D-B205-CEFACD9A8738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CAA2-AA4C-4C79-B0E9-CB6253DCC44E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444-5B4C-434B-B9AA-67F73906CE0C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9332-C458-417D-AE3A-1EADD21C11B3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B185-18BE-40FB-B84F-123EE5EE222D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2130-BFB9-4BC2-AF8B-D2089422537A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9AF6-0311-4DCE-A5BF-78A40FBF1F0D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3793-5D01-407A-B430-9C36F3F5AF80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FBC93-EA1E-47B5-BE67-18A07BA23282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928810"/>
            <a:ext cx="7393434" cy="2714636"/>
          </a:xfrm>
        </p:spPr>
        <p:txBody>
          <a:bodyPr>
            <a:normAutofit/>
          </a:bodyPr>
          <a:lstStyle/>
          <a:p>
            <a:r>
              <a:rPr lang="fr-CH" sz="6000" b="1" dirty="0">
                <a:latin typeface="Ravie" pitchFamily="82" charset="0"/>
                <a:cs typeface="Times New Roman" pitchFamily="18" charset="0"/>
              </a:rPr>
              <a:t>Les cellules animales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43010" name="Picture 2" descr="http://t2.gstatic.com/images?q=tbn:ANd9GcSK5AfNYJ7PSPHJDgoGVGNsAOKi20VV1mh8s6dGip2N5JOFAg0ijB7OtBRc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072801" cy="2777982"/>
          </a:xfrm>
          <a:prstGeom prst="rect">
            <a:avLst/>
          </a:prstGeom>
          <a:noFill/>
        </p:spPr>
      </p:pic>
      <p:pic>
        <p:nvPicPr>
          <p:cNvPr id="43012" name="Picture 4" descr="http://www.futura-sciences.com/uploads/tx_oxcsfutura/Bouquetin-16020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572008"/>
            <a:ext cx="2011077" cy="2076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membrane plasmique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1671638"/>
            <a:ext cx="8229600" cy="61435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La structure: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10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431230" y="671512"/>
            <a:ext cx="16052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23- 24</a:t>
            </a:r>
          </a:p>
        </p:txBody>
      </p:sp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62466" name="Picture 2" descr="La membrane plasmi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428868"/>
            <a:ext cx="755400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714348" y="4572008"/>
            <a:ext cx="1357322" cy="35719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2857488" y="2786058"/>
            <a:ext cx="928694" cy="6429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3571868" y="6072206"/>
            <a:ext cx="928694" cy="50006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Ellipse 12"/>
          <p:cNvSpPr/>
          <p:nvPr/>
        </p:nvSpPr>
        <p:spPr>
          <a:xfrm>
            <a:off x="1714480" y="3929066"/>
            <a:ext cx="928694" cy="57150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7572396" y="2857496"/>
            <a:ext cx="642942" cy="64294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6228184" y="4941168"/>
            <a:ext cx="1296144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membrane plasmique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179512" y="2000240"/>
            <a:ext cx="8784976" cy="39290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Les fonctions: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Séparation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(milieu intra et extracellulaire) =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barrière</a:t>
            </a:r>
          </a:p>
          <a:p>
            <a:pPr lvl="1">
              <a:buFont typeface="Wingdings" pitchFamily="2" charset="2"/>
              <a:buChar char="Ø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Régulation 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(perméabilité sélective)</a:t>
            </a:r>
          </a:p>
          <a:p>
            <a:pPr lvl="1">
              <a:buFont typeface="Wingdings" pitchFamily="2" charset="2"/>
              <a:buChar char="Ø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Communication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11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80312" y="671513"/>
            <a:ext cx="1620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23 - 24</a:t>
            </a:r>
          </a:p>
        </p:txBody>
      </p:sp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cytoplasme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452320" y="671513"/>
            <a:ext cx="1548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23 /25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59393" name="Picture 1" descr="structure de la cellule 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13" y="1643050"/>
            <a:ext cx="7879301" cy="5000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7000892" y="3071810"/>
            <a:ext cx="785818" cy="5715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cytoplasme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1995"/>
            <a:ext cx="8472518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 Définition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fr-CH" sz="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contenu cellulaire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situé entre la 	membrane 	plasmique et le noyau.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 2 parties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	</a:t>
            </a:r>
          </a:p>
          <a:p>
            <a:pPr algn="just">
              <a:buFont typeface="Wingdings" pitchFamily="2" charset="2"/>
              <a:buChar char="q"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- 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cytosol</a:t>
            </a:r>
          </a:p>
          <a:p>
            <a:pPr algn="just"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			-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organites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60428" y="671512"/>
            <a:ext cx="11040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cytoplasme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1995"/>
            <a:ext cx="8472518" cy="4740277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 Le cytosol:	</a:t>
            </a:r>
          </a:p>
          <a:p>
            <a:pPr algn="just"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liquide intracellulaire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~ 50% du volume cellulaire.</a:t>
            </a:r>
          </a:p>
          <a:p>
            <a:pPr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80% d’eau.</a:t>
            </a:r>
          </a:p>
          <a:p>
            <a:pPr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Lieu des réactions chimiques</a:t>
            </a: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	- Maintien des structures Ȼ</a:t>
            </a: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	- Croissance cellulaire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60428" y="671512"/>
            <a:ext cx="11040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cytoplasme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046309"/>
            <a:ext cx="8784976" cy="4454525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500" b="1" i="1" dirty="0">
                <a:latin typeface="Times New Roman" pitchFamily="18" charset="0"/>
                <a:cs typeface="Times New Roman" pitchFamily="18" charset="0"/>
              </a:rPr>
              <a:t>Les organites </a:t>
            </a:r>
            <a:r>
              <a:rPr lang="fr-CH" sz="3500" dirty="0">
                <a:latin typeface="Times New Roman" pitchFamily="18" charset="0"/>
                <a:cs typeface="Times New Roman" pitchFamily="18" charset="0"/>
              </a:rPr>
              <a:t>(petits organes)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endParaRPr lang="fr-CH" sz="11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					=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Structures spécialisées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à 					l’intérieur de la Ȼ.</a:t>
            </a:r>
          </a:p>
          <a:p>
            <a:pPr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Formes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fonctions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						particulières</a:t>
            </a:r>
          </a:p>
          <a:p>
            <a:pPr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Enzymes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spécifiques</a:t>
            </a:r>
          </a:p>
          <a:p>
            <a:pPr algn="just">
              <a:buNone/>
            </a:pPr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Nbre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nature varient d’un 					type de Ȼ		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932436" y="671512"/>
            <a:ext cx="1032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cytoplasme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046309"/>
            <a:ext cx="8715436" cy="445452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 Les organites principales:</a:t>
            </a:r>
          </a:p>
          <a:p>
            <a:pPr algn="just"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ribosomes</a:t>
            </a:r>
          </a:p>
          <a:p>
            <a:pPr lvl="1" algn="just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Le réticulum endoplasmique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(RE)</a:t>
            </a:r>
          </a:p>
          <a:p>
            <a:pPr lvl="1" algn="just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L’appareil de Golgi</a:t>
            </a:r>
          </a:p>
          <a:p>
            <a:pPr lvl="1" algn="just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mitochondries</a:t>
            </a: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80312" y="671513"/>
            <a:ext cx="1620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25 - 29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ribosomes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80312" y="671513"/>
            <a:ext cx="1620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23 / 25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59393" name="Picture 1" descr="structure de la cellule 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13" y="1643050"/>
            <a:ext cx="7879301" cy="5000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7143768" y="4357694"/>
            <a:ext cx="642942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ribosomes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39719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Siège</a:t>
            </a:r>
            <a:r>
              <a:rPr lang="fr-CH" u="sng" dirty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synthèse</a:t>
            </a:r>
            <a:r>
              <a:rPr lang="fr-CH" u="sng" dirty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protéines</a:t>
            </a:r>
            <a:r>
              <a:rPr lang="fr-CH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Localisation: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- Libres dans le cytosol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- Fixés au 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18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72396" y="671513"/>
            <a:ext cx="14287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ribosomes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80312" y="671513"/>
            <a:ext cx="1620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23 / 25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59393" name="Picture 1" descr="structure de la cellule 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13" y="1643050"/>
            <a:ext cx="7879301" cy="5000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7072330" y="3929066"/>
            <a:ext cx="928694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7000892" y="3071810"/>
            <a:ext cx="928694" cy="5715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Caractéristiques générales </a:t>
            </a:r>
            <a:br>
              <a:rPr lang="fr-CH" dirty="0">
                <a:latin typeface="Times New Roman" pitchFamily="18" charset="0"/>
                <a:cs typeface="Times New Roman" pitchFamily="18" charset="0"/>
              </a:rPr>
            </a:br>
            <a:r>
              <a:rPr lang="fr-CH" dirty="0">
                <a:latin typeface="Times New Roman" pitchFamily="18" charset="0"/>
                <a:cs typeface="Times New Roman" pitchFamily="18" charset="0"/>
              </a:rPr>
              <a:t>Ȼ animales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74871"/>
            <a:ext cx="8686800" cy="4525963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Structure complexe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Composées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 +…</a:t>
            </a:r>
          </a:p>
          <a:p>
            <a:pPr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Composées à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60%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d’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eau</a:t>
            </a:r>
          </a:p>
          <a:p>
            <a:pPr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Baignent dans 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liquide interstitiel 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(solution salée)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Taille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variable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Forme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variable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15272" y="671513"/>
            <a:ext cx="12858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ribosomes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785926"/>
            <a:ext cx="8229600" cy="6143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 Structure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:	</a:t>
            </a: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72396" y="671513"/>
            <a:ext cx="14287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25</a:t>
            </a:r>
          </a:p>
        </p:txBody>
      </p:sp>
      <p:pic>
        <p:nvPicPr>
          <p:cNvPr id="7" name="Picture 2" descr="riboso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714488"/>
            <a:ext cx="5625813" cy="485778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ribosomes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21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80312" y="671513"/>
            <a:ext cx="1620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23 / 25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59393" name="Picture 1" descr="structure de la cellule 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13" y="1643050"/>
            <a:ext cx="7879301" cy="5000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7143768" y="2571744"/>
            <a:ext cx="642942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ribosomes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2370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Les fonctions: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Liés au RE</a:t>
            </a:r>
          </a:p>
          <a:p>
            <a:pPr lvl="1"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- synthétisent des protéines → organites, membrane plasmique ou extérieur de la Ȼ.</a:t>
            </a:r>
          </a:p>
          <a:p>
            <a:pPr lvl="1">
              <a:buFont typeface="Wingdings" pitchFamily="2" charset="2"/>
              <a:buChar char="Ø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Libres</a:t>
            </a:r>
          </a:p>
          <a:p>
            <a:pPr lvl="1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- synthétisent des protéines → cytosol.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22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00958" y="671513"/>
            <a:ext cx="15001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25</a:t>
            </a:r>
          </a:p>
        </p:txBody>
      </p:sp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réticulum endoplasmique (RE)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23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80312" y="671513"/>
            <a:ext cx="1620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23 / 26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59393" name="Picture 1" descr="structure de la cellule 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13" y="1643050"/>
            <a:ext cx="7879301" cy="5000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7143768" y="3857628"/>
            <a:ext cx="857256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642910" y="4643446"/>
            <a:ext cx="857256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réticulum endoplasmique (RE)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435307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Structure:	</a:t>
            </a:r>
          </a:p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		=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Réseau de membranes → 			délimitent des espaces remplis 			de liquide.</a:t>
            </a:r>
          </a:p>
          <a:p>
            <a:pPr>
              <a:buNone/>
            </a:pPr>
            <a:r>
              <a:rPr lang="fr-CH" sz="900" dirty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Formes:</a:t>
            </a:r>
          </a:p>
          <a:p>
            <a:pPr>
              <a:buNone/>
            </a:pPr>
            <a:r>
              <a:rPr lang="fr-CH" sz="11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	- sacs aplatis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	- tubules = citernes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24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72396" y="671513"/>
            <a:ext cx="14287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réticulum endoplasmique (RE)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6857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Structure:	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25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72396" y="671513"/>
            <a:ext cx="14287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26</a:t>
            </a:r>
          </a:p>
        </p:txBody>
      </p:sp>
      <p:pic>
        <p:nvPicPr>
          <p:cNvPr id="2050" name="Picture 2" descr="Le réticulum endoplasmi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714488"/>
            <a:ext cx="4841902" cy="4909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réticulum endoplasmique (RE)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0266"/>
            <a:ext cx="8686800" cy="39719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2 types:		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Structures et fonctions différentes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26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72396" y="671513"/>
            <a:ext cx="14287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26</a:t>
            </a:r>
          </a:p>
        </p:txBody>
      </p:sp>
      <p:pic>
        <p:nvPicPr>
          <p:cNvPr id="7" name="Picture 2" descr="Le réticulum endoplasmi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928934"/>
            <a:ext cx="3627456" cy="36780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3500430" y="6215082"/>
            <a:ext cx="714380" cy="50006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5000628" y="6215082"/>
            <a:ext cx="857256" cy="5000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réticulum endoplasmique (RE)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2000240"/>
            <a:ext cx="8686800" cy="6143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RE rugueux:</a:t>
            </a: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27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72396" y="671513"/>
            <a:ext cx="14287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27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643174" y="2786058"/>
            <a:ext cx="5286412" cy="385765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ZoneTexte 13"/>
          <p:cNvSpPr txBox="1"/>
          <p:nvPr/>
        </p:nvSpPr>
        <p:spPr>
          <a:xfrm rot="1150271">
            <a:off x="6751968" y="1925311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Ribosomes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rot="10800000" flipV="1">
            <a:off x="6715140" y="3071810"/>
            <a:ext cx="571504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500694" y="328612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Protéines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rot="5400000">
            <a:off x="4893471" y="3964785"/>
            <a:ext cx="1428760" cy="12144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715008" y="4143380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Traitées</a:t>
            </a:r>
          </a:p>
          <a:p>
            <a:pPr>
              <a:buFontTx/>
              <a:buChar char="-"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Triées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1979712" y="5301208"/>
            <a:ext cx="29523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 rot="16200000">
            <a:off x="-414588" y="4347068"/>
            <a:ext cx="3627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i="1" dirty="0">
                <a:latin typeface="Times New Roman" pitchFamily="18" charset="0"/>
                <a:cs typeface="Times New Roman" pitchFamily="18" charset="0"/>
              </a:rPr>
              <a:t>Appareil de Golgi</a:t>
            </a:r>
          </a:p>
        </p:txBody>
      </p:sp>
      <p:sp>
        <p:nvSpPr>
          <p:cNvPr id="33" name="Ellipse 32"/>
          <p:cNvSpPr/>
          <p:nvPr/>
        </p:nvSpPr>
        <p:spPr>
          <a:xfrm>
            <a:off x="5500694" y="2500306"/>
            <a:ext cx="500066" cy="5000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4" name="Ellipse 33"/>
          <p:cNvSpPr/>
          <p:nvPr/>
        </p:nvSpPr>
        <p:spPr>
          <a:xfrm>
            <a:off x="6143636" y="2500306"/>
            <a:ext cx="500066" cy="5000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Ellipse 34"/>
          <p:cNvSpPr/>
          <p:nvPr/>
        </p:nvSpPr>
        <p:spPr>
          <a:xfrm>
            <a:off x="7286644" y="2571744"/>
            <a:ext cx="500066" cy="5000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Ellipse 35"/>
          <p:cNvSpPr/>
          <p:nvPr/>
        </p:nvSpPr>
        <p:spPr>
          <a:xfrm>
            <a:off x="7643834" y="3286124"/>
            <a:ext cx="500066" cy="5000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" name="Ellipse 36"/>
          <p:cNvSpPr/>
          <p:nvPr/>
        </p:nvSpPr>
        <p:spPr>
          <a:xfrm>
            <a:off x="7715272" y="4214818"/>
            <a:ext cx="500066" cy="5000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8" name="Ellipse 37"/>
          <p:cNvSpPr/>
          <p:nvPr/>
        </p:nvSpPr>
        <p:spPr>
          <a:xfrm>
            <a:off x="7715272" y="5000636"/>
            <a:ext cx="500066" cy="5000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8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réticulum endoplasmique (RE)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2000240"/>
            <a:ext cx="8686800" cy="6143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RE lisse:</a:t>
            </a: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28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72396" y="671513"/>
            <a:ext cx="14287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27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643174" y="2786058"/>
            <a:ext cx="5286412" cy="38576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ZoneTexte 17"/>
          <p:cNvSpPr txBox="1"/>
          <p:nvPr/>
        </p:nvSpPr>
        <p:spPr>
          <a:xfrm>
            <a:off x="5500694" y="328612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Lipides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rot="5400000">
            <a:off x="4893471" y="3964785"/>
            <a:ext cx="1428760" cy="12144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10800000">
            <a:off x="1214414" y="5357826"/>
            <a:ext cx="371477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 rot="18704825">
            <a:off x="5243963" y="4613440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fr-CH" sz="3200" b="1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CH" sz="3200" i="1" dirty="0">
                <a:latin typeface="Times New Roman" pitchFamily="18" charset="0"/>
                <a:cs typeface="Times New Roman" pitchFamily="18" charset="0"/>
              </a:rPr>
              <a:t>(Ȼ musculaires)</a:t>
            </a:r>
            <a:endParaRPr lang="fr-CH" sz="3200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-780353" y="4492794"/>
            <a:ext cx="328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i="1" dirty="0">
                <a:latin typeface="Times New Roman" pitchFamily="18" charset="0"/>
                <a:cs typeface="Times New Roman" pitchFamily="18" charset="0"/>
              </a:rPr>
              <a:t>Appareil de Golgi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réticulum endoplasmique (RE)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2370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Les fonctions: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RE rugueux → synthétise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protéines </a:t>
            </a:r>
          </a:p>
          <a:p>
            <a:pPr lvl="1"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→ organites, membrane plasmique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extérieur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Ȼ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RE lisse → synthétise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lipides</a:t>
            </a:r>
          </a:p>
          <a:p>
            <a:pPr lvl="1"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 stocke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Ca</a:t>
            </a:r>
            <a:r>
              <a:rPr lang="fr-CH" b="1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29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00958" y="671513"/>
            <a:ext cx="15001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26</a:t>
            </a:r>
          </a:p>
        </p:txBody>
      </p:sp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Caractéristiques générales </a:t>
            </a:r>
            <a:br>
              <a:rPr lang="fr-CH" dirty="0">
                <a:latin typeface="Times New Roman" pitchFamily="18" charset="0"/>
                <a:cs typeface="Times New Roman" pitchFamily="18" charset="0"/>
              </a:rPr>
            </a:br>
            <a:r>
              <a:rPr lang="fr-CH" dirty="0">
                <a:latin typeface="Times New Roman" pitchFamily="18" charset="0"/>
                <a:cs typeface="Times New Roman" pitchFamily="18" charset="0"/>
              </a:rPr>
              <a:t>Ȼ animales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74871"/>
            <a:ext cx="8229600" cy="596873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Diverses formes: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</a:t>
            </a:r>
          </a:p>
        </p:txBody>
      </p:sp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28" name="Picture 4" descr="http://static.skynetblogs.be/media/130852/dyn002_original_640_480_pjpeg_2533802_17fc2c83ff068379d075b1ba978bcd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714620"/>
            <a:ext cx="2762227" cy="2071670"/>
          </a:xfrm>
          <a:prstGeom prst="rect">
            <a:avLst/>
          </a:prstGeom>
          <a:noFill/>
        </p:spPr>
      </p:pic>
      <p:pic>
        <p:nvPicPr>
          <p:cNvPr id="1030" name="Picture 6" descr="http://actualite.portail.free.fr/sciences/21-01-2011/les-secrets-du-paludisme-decryptes-par-microscopie-de-super-resolution/les-secrets-du-paludisme-decry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3939" y="5000636"/>
            <a:ext cx="2267981" cy="1643074"/>
          </a:xfrm>
          <a:prstGeom prst="rect">
            <a:avLst/>
          </a:prstGeom>
          <a:noFill/>
        </p:spPr>
      </p:pic>
      <p:pic>
        <p:nvPicPr>
          <p:cNvPr id="1032" name="Picture 8" descr="http://www.colvir.net/prof/chantal.proulx/images/tissus/Muscles-lis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4332" y="3182838"/>
            <a:ext cx="1447800" cy="2838450"/>
          </a:xfrm>
          <a:prstGeom prst="rect">
            <a:avLst/>
          </a:prstGeom>
          <a:noFill/>
        </p:spPr>
      </p:pic>
      <p:pic>
        <p:nvPicPr>
          <p:cNvPr id="1034" name="Picture 10" descr="http://alain.granier2.free.fr/sciences/sixieme/cellbucca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111483"/>
            <a:ext cx="2738429" cy="2053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L’appareil de Golgi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30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80312" y="671513"/>
            <a:ext cx="1620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23 / 27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59393" name="Picture 1" descr="structure de la cellule 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474" y="1714488"/>
            <a:ext cx="7766740" cy="492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7143768" y="4643446"/>
            <a:ext cx="642942" cy="3571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L’appareil de Golgi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43291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Structure:	</a:t>
            </a:r>
          </a:p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		=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Réseau de membranes → 			délimitent des espaces remplis 			de liquide.</a:t>
            </a:r>
          </a:p>
          <a:p>
            <a:pPr>
              <a:buNone/>
            </a:pPr>
            <a:r>
              <a:rPr lang="fr-CH" sz="800" dirty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Forme:</a:t>
            </a:r>
          </a:p>
          <a:p>
            <a:pPr>
              <a:buNone/>
            </a:pPr>
            <a:r>
              <a:rPr lang="fr-CH" sz="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	- tubules = citernes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31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72396" y="671513"/>
            <a:ext cx="14287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L’appareil de Golgi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6857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Structure:	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32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72396" y="671513"/>
            <a:ext cx="14287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071678"/>
            <a:ext cx="4382992" cy="4429156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L’appareil de Golgi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33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72396" y="671513"/>
            <a:ext cx="14287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28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857488" y="2857496"/>
            <a:ext cx="5286412" cy="385765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571604" y="2000240"/>
            <a:ext cx="1857388" cy="10001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071802" y="3071810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Protéines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rot="16200000" flipH="1">
            <a:off x="4143372" y="3786190"/>
            <a:ext cx="1643074" cy="12144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429256" y="3429000"/>
            <a:ext cx="2143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Modifiées</a:t>
            </a:r>
          </a:p>
          <a:p>
            <a:pPr>
              <a:buFontTx/>
              <a:buChar char="-"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Triées</a:t>
            </a:r>
          </a:p>
          <a:p>
            <a:pPr>
              <a:buFontTx/>
              <a:buChar char="-"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Emballées</a:t>
            </a:r>
          </a:p>
        </p:txBody>
      </p:sp>
      <p:cxnSp>
        <p:nvCxnSpPr>
          <p:cNvPr id="22" name="Connecteur droit avec flèche 21"/>
          <p:cNvCxnSpPr>
            <a:endCxn id="28" idx="0"/>
          </p:cNvCxnSpPr>
          <p:nvPr/>
        </p:nvCxnSpPr>
        <p:spPr>
          <a:xfrm rot="10800000">
            <a:off x="1455272" y="5250670"/>
            <a:ext cx="4116861" cy="373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357422" y="4643446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i="1" dirty="0">
                <a:latin typeface="Times New Roman" pitchFamily="18" charset="0"/>
                <a:cs typeface="Times New Roman" pitchFamily="18" charset="0"/>
              </a:rPr>
              <a:t>Transportées</a:t>
            </a:r>
          </a:p>
          <a:p>
            <a:endParaRPr lang="fr-CH" sz="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200" b="1" i="1" dirty="0">
                <a:latin typeface="Times New Roman" pitchFamily="18" charset="0"/>
                <a:cs typeface="Times New Roman" pitchFamily="18" charset="0"/>
              </a:rPr>
              <a:t> (vésicules)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71472" y="1571612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 err="1">
                <a:latin typeface="Times New Roman" pitchFamily="18" charset="0"/>
                <a:cs typeface="Times New Roman" pitchFamily="18" charset="0"/>
              </a:rPr>
              <a:t>REr</a:t>
            </a:r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 rot="5400000">
            <a:off x="-487392" y="4558171"/>
            <a:ext cx="250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Organites</a:t>
            </a:r>
          </a:p>
          <a:p>
            <a:pPr algn="ctr"/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Hors de la Ȼ</a:t>
            </a:r>
          </a:p>
          <a:p>
            <a:pPr algn="ctr"/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800" b="1" i="1" dirty="0" err="1">
                <a:latin typeface="Times New Roman" pitchFamily="18" charset="0"/>
                <a:cs typeface="Times New Roman" pitchFamily="18" charset="0"/>
              </a:rPr>
              <a:t>Memb</a:t>
            </a:r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. 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L’appareil de Golgi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34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72396" y="671513"/>
            <a:ext cx="14287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27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4357686" y="3071810"/>
            <a:ext cx="1000132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929190" y="3500438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Protéines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643174" y="2786058"/>
            <a:ext cx="5286412" cy="385765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571604" y="2000240"/>
            <a:ext cx="1857388" cy="10001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357554" y="3071810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Lipides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rot="16200000" flipH="1">
            <a:off x="4143372" y="3786190"/>
            <a:ext cx="1643074" cy="12144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429256" y="3627021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Modifiés</a:t>
            </a:r>
          </a:p>
          <a:p>
            <a:pPr>
              <a:buFontTx/>
              <a:buChar char="-"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Emballés</a:t>
            </a:r>
          </a:p>
        </p:txBody>
      </p:sp>
      <p:cxnSp>
        <p:nvCxnSpPr>
          <p:cNvPr id="22" name="Connecteur droit avec flèche 21"/>
          <p:cNvCxnSpPr>
            <a:endCxn id="28" idx="0"/>
          </p:cNvCxnSpPr>
          <p:nvPr/>
        </p:nvCxnSpPr>
        <p:spPr>
          <a:xfrm rot="10800000">
            <a:off x="1524450" y="5250668"/>
            <a:ext cx="4047682" cy="373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357422" y="4643446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i="1" dirty="0">
                <a:latin typeface="Times New Roman" pitchFamily="18" charset="0"/>
                <a:cs typeface="Times New Roman" pitchFamily="18" charset="0"/>
              </a:rPr>
              <a:t>Transportés</a:t>
            </a:r>
          </a:p>
          <a:p>
            <a:pPr algn="ctr"/>
            <a:endParaRPr lang="fr-CH" sz="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CH" sz="3200" b="1" i="1" dirty="0">
                <a:latin typeface="Times New Roman" pitchFamily="18" charset="0"/>
                <a:cs typeface="Times New Roman" pitchFamily="18" charset="0"/>
              </a:rPr>
              <a:t>Vésicules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71472" y="1571612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 err="1">
                <a:latin typeface="Times New Roman" pitchFamily="18" charset="0"/>
                <a:cs typeface="Times New Roman" pitchFamily="18" charset="0"/>
              </a:rPr>
              <a:t>REl</a:t>
            </a:r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 rot="5400000">
            <a:off x="12675" y="498905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800" b="1" i="1" dirty="0" err="1">
                <a:latin typeface="Times New Roman" pitchFamily="18" charset="0"/>
                <a:cs typeface="Times New Roman" pitchFamily="18" charset="0"/>
              </a:rPr>
              <a:t>Memb</a:t>
            </a:r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. 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L’appareil de Golgi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42915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Les fonctions: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Modifier, « trier », emballer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transporter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les protéines et les lipides provenant du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REr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ou du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REl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Former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vésicules → liquide extracellulaire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(protéines),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organites cellulaires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(protéines et lipides)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membrane plasmique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(protéines et lipides)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35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00958" y="671513"/>
            <a:ext cx="15001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27</a:t>
            </a:r>
          </a:p>
        </p:txBody>
      </p:sp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9458" name="Picture 2" descr="http://www.crassier.ch/net/com/5714/Images/image/entreprises/500px-Logo_La_Poste_Suisse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02644">
            <a:off x="1524587" y="2702779"/>
            <a:ext cx="6358353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mitochondries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36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72396" y="671513"/>
            <a:ext cx="14287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23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59393" name="Picture 1" descr="structure de la cellule 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13" y="1643050"/>
            <a:ext cx="7879301" cy="5000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642910" y="5357826"/>
            <a:ext cx="785818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mitochondries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37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72396" y="671513"/>
            <a:ext cx="14287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29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928802"/>
            <a:ext cx="690118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 rot="1537371">
            <a:off x="186238" y="3501729"/>
            <a:ext cx="8910723" cy="7848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4500" dirty="0">
                <a:latin typeface="Times New Roman" pitchFamily="18" charset="0"/>
                <a:cs typeface="Times New Roman" pitchFamily="18" charset="0"/>
              </a:rPr>
              <a:t>= CENTRALES ENERGETIQUES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mitochondries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6143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Structure:	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38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72396" y="671513"/>
            <a:ext cx="14287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6733" y="1785941"/>
            <a:ext cx="4205663" cy="478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mitochondries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2862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La fonction: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Produire l’ATP, énergie nécessaire à la Ȼ</a:t>
            </a:r>
          </a:p>
          <a:p>
            <a:pPr lvl="1">
              <a:buNone/>
            </a:pPr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	= La respiration cellulaire</a:t>
            </a:r>
          </a:p>
          <a:p>
            <a:pPr lvl="1">
              <a:buNone/>
            </a:pPr>
            <a:r>
              <a:rPr lang="fr-CH" sz="1000" b="1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lvl="1">
              <a:buNone/>
            </a:pPr>
            <a:r>
              <a:rPr lang="fr-CH" sz="10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1">
              <a:buNone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Réaction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Glucose + O</a:t>
            </a:r>
            <a:r>
              <a:rPr lang="fr-CH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→ ATP (énergie) + CO</a:t>
            </a:r>
            <a:r>
              <a:rPr lang="fr-CH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fr-CH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39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680345" y="671513"/>
            <a:ext cx="15001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29</a:t>
            </a:r>
          </a:p>
        </p:txBody>
      </p:sp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Caractéristiques générales </a:t>
            </a:r>
            <a:br>
              <a:rPr lang="fr-CH" dirty="0">
                <a:latin typeface="Times New Roman" pitchFamily="18" charset="0"/>
                <a:cs typeface="Times New Roman" pitchFamily="18" charset="0"/>
              </a:rPr>
            </a:br>
            <a:r>
              <a:rPr lang="fr-CH" dirty="0">
                <a:latin typeface="Times New Roman" pitchFamily="18" charset="0"/>
                <a:cs typeface="Times New Roman" pitchFamily="18" charset="0"/>
              </a:rPr>
              <a:t>Ȼ animales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rot="1085266">
            <a:off x="306611" y="3427190"/>
            <a:ext cx="8686800" cy="5968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CH" sz="40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fr-CH" sz="4000" dirty="0">
                <a:latin typeface="Times New Roman" pitchFamily="18" charset="0"/>
                <a:cs typeface="Times New Roman" pitchFamily="18" charset="0"/>
              </a:rPr>
              <a:t> d’une Ȼ reflète sa </a:t>
            </a: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fonction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</a:t>
            </a:r>
          </a:p>
        </p:txBody>
      </p:sp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mitochondries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2862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Spécificité: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ᴄ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ADN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= ADN mitochondriale</a:t>
            </a: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     Protéines mitochondriales</a:t>
            </a: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40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52353" y="671513"/>
            <a:ext cx="15001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29</a:t>
            </a:r>
          </a:p>
        </p:txBody>
      </p:sp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Flèche droite 7"/>
          <p:cNvSpPr/>
          <p:nvPr/>
        </p:nvSpPr>
        <p:spPr>
          <a:xfrm>
            <a:off x="1500166" y="4154210"/>
            <a:ext cx="1285884" cy="64294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L’anatomie de la Ȼ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5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15272" y="671513"/>
            <a:ext cx="128585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23</a:t>
            </a:r>
          </a:p>
        </p:txBody>
      </p:sp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974871"/>
            <a:ext cx="8229600" cy="4525963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Formes diverses </a:t>
            </a:r>
            <a:r>
              <a:rPr lang="fr-CH" i="1" u="sng" dirty="0"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structures communes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3 régions principales:</a:t>
            </a:r>
          </a:p>
          <a:p>
            <a:pPr lvl="3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Wingdings" pitchFamily="2" charset="2"/>
              <a:buChar char="q"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La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membrane plasmique</a:t>
            </a:r>
          </a:p>
          <a:p>
            <a:pPr lvl="3">
              <a:buFont typeface="Wingdings" pitchFamily="2" charset="2"/>
              <a:buChar char="q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Wingdings" pitchFamily="2" charset="2"/>
              <a:buChar char="q"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Le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cytoplasme</a:t>
            </a:r>
          </a:p>
          <a:p>
            <a:pPr lvl="3">
              <a:buFont typeface="Wingdings" pitchFamily="2" charset="2"/>
              <a:buChar char="q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Wingdings" pitchFamily="2" charset="2"/>
              <a:buChar char="q"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Le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noyau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Modèle général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15272" y="671513"/>
            <a:ext cx="128585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23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59393" name="Picture 1" descr="structure de la cellule 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13" y="1643050"/>
            <a:ext cx="7879301" cy="5000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6929454" y="1857364"/>
            <a:ext cx="571504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7000892" y="3000372"/>
            <a:ext cx="785818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642910" y="3857628"/>
            <a:ext cx="642942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membrane plasmique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80312" y="671513"/>
            <a:ext cx="1620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23 / 24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59393" name="Picture 1" descr="structure de la cellule 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13" y="1643050"/>
            <a:ext cx="7879301" cy="5000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642910" y="3857628"/>
            <a:ext cx="642942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membrane plasmique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1671638"/>
            <a:ext cx="8229600" cy="61435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La structure: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8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431230" y="671512"/>
            <a:ext cx="16052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23 - 24</a:t>
            </a:r>
          </a:p>
        </p:txBody>
      </p:sp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62466" name="Picture 2" descr="La membrane plasmi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428868"/>
            <a:ext cx="755400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714348" y="4572008"/>
            <a:ext cx="1357322" cy="35719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7572396" y="2857496"/>
            <a:ext cx="642942" cy="64294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membrane plasmique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61435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La structure: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9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9" name="Picture 2" descr="http://membres.multimania.fr/acell/images/phospholipi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92" y="3143248"/>
            <a:ext cx="825661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934</Words>
  <Application>Microsoft Office PowerPoint</Application>
  <PresentationFormat>Affichage à l'écran (4:3)</PresentationFormat>
  <Paragraphs>316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6" baseType="lpstr">
      <vt:lpstr>Arial</vt:lpstr>
      <vt:lpstr>Calibri</vt:lpstr>
      <vt:lpstr>Ravie</vt:lpstr>
      <vt:lpstr>Times New Roman</vt:lpstr>
      <vt:lpstr>Wingdings</vt:lpstr>
      <vt:lpstr>Thème Office</vt:lpstr>
      <vt:lpstr>Les cellules animales</vt:lpstr>
      <vt:lpstr>Caractéristiques générales  Ȼ animales</vt:lpstr>
      <vt:lpstr>Caractéristiques générales  Ȼ animales</vt:lpstr>
      <vt:lpstr>Caractéristiques générales  Ȼ animales</vt:lpstr>
      <vt:lpstr>L’anatomie de la Ȼ</vt:lpstr>
      <vt:lpstr>Modèle général</vt:lpstr>
      <vt:lpstr>La membrane plasmique</vt:lpstr>
      <vt:lpstr>La membrane plasmique</vt:lpstr>
      <vt:lpstr>La membrane plasmique</vt:lpstr>
      <vt:lpstr>La membrane plasmique</vt:lpstr>
      <vt:lpstr>La membrane plasmique</vt:lpstr>
      <vt:lpstr>Le cytoplasme</vt:lpstr>
      <vt:lpstr>Le cytoplasme</vt:lpstr>
      <vt:lpstr>Le cytoplasme</vt:lpstr>
      <vt:lpstr>Le cytoplasme</vt:lpstr>
      <vt:lpstr>Le cytoplasme</vt:lpstr>
      <vt:lpstr>Les ribosomes</vt:lpstr>
      <vt:lpstr>Les ribosomes</vt:lpstr>
      <vt:lpstr>Les ribosomes</vt:lpstr>
      <vt:lpstr>Les ribosomes</vt:lpstr>
      <vt:lpstr>Les ribosomes</vt:lpstr>
      <vt:lpstr>Les ribosomes</vt:lpstr>
      <vt:lpstr>Le réticulum endoplasmique (RE)</vt:lpstr>
      <vt:lpstr>Le réticulum endoplasmique (RE)</vt:lpstr>
      <vt:lpstr>Le réticulum endoplasmique (RE)</vt:lpstr>
      <vt:lpstr>Le réticulum endoplasmique (RE)</vt:lpstr>
      <vt:lpstr>Le réticulum endoplasmique (RE)</vt:lpstr>
      <vt:lpstr>Le réticulum endoplasmique (RE)</vt:lpstr>
      <vt:lpstr>Le réticulum endoplasmique (RE)</vt:lpstr>
      <vt:lpstr>L’appareil de Golgi</vt:lpstr>
      <vt:lpstr>L’appareil de Golgi</vt:lpstr>
      <vt:lpstr>L’appareil de Golgi</vt:lpstr>
      <vt:lpstr>L’appareil de Golgi</vt:lpstr>
      <vt:lpstr>L’appareil de Golgi</vt:lpstr>
      <vt:lpstr>L’appareil de Golgi</vt:lpstr>
      <vt:lpstr>Les mitochondries</vt:lpstr>
      <vt:lpstr>Les mitochondries</vt:lpstr>
      <vt:lpstr>Les mitochondries</vt:lpstr>
      <vt:lpstr>Les mitochondries</vt:lpstr>
      <vt:lpstr>Les mitochondries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cellule animale</dc:title>
  <dc:creator>HP2730</dc:creator>
  <cp:lastModifiedBy>DUBUIS Julien</cp:lastModifiedBy>
  <cp:revision>91</cp:revision>
  <dcterms:created xsi:type="dcterms:W3CDTF">2010-09-12T16:33:43Z</dcterms:created>
  <dcterms:modified xsi:type="dcterms:W3CDTF">2022-08-04T08:03:56Z</dcterms:modified>
</cp:coreProperties>
</file>