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360" r:id="rId16"/>
    <p:sldId id="361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9" r:id="rId49"/>
    <p:sldId id="307" r:id="rId50"/>
    <p:sldId id="316" r:id="rId51"/>
    <p:sldId id="317" r:id="rId52"/>
    <p:sldId id="319" r:id="rId53"/>
    <p:sldId id="320" r:id="rId54"/>
    <p:sldId id="322" r:id="rId55"/>
    <p:sldId id="324" r:id="rId56"/>
    <p:sldId id="323" r:id="rId57"/>
    <p:sldId id="321" r:id="rId58"/>
    <p:sldId id="325" r:id="rId59"/>
    <p:sldId id="326" r:id="rId60"/>
    <p:sldId id="327" r:id="rId61"/>
    <p:sldId id="328" r:id="rId62"/>
    <p:sldId id="329" r:id="rId63"/>
    <p:sldId id="351" r:id="rId64"/>
    <p:sldId id="352" r:id="rId65"/>
    <p:sldId id="353" r:id="rId66"/>
    <p:sldId id="355" r:id="rId67"/>
    <p:sldId id="356" r:id="rId68"/>
    <p:sldId id="358" r:id="rId69"/>
    <p:sldId id="359" r:id="rId7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99209-956B-453A-AF14-32096DD38D63}" type="datetimeFigureOut">
              <a:rPr lang="fr-FR" smtClean="0"/>
              <a:pPr/>
              <a:t>11/08/2018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21E74-8098-4892-9B31-161A7D634526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02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9502-0B4B-4A07-BA69-2AAD900BD77F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86A-57D0-4A8A-8136-EC7047B097DA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3C8-EC6C-46AD-BC31-8EB6E4F55F96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91B8-6FEC-4B73-893C-E972502C5A42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D665-C0C6-4612-8958-42F3B7912D58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E425-E180-4BCB-8B37-D26AFFBE0547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06D7-3F68-42B0-88CD-7EBCBDCE2DCE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7B96-76D2-4A1D-9160-674032F54508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6E09-AE59-43DB-BAF4-43653B544489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DC1B-09D9-4977-9EE1-CA185E057F7A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C3F-7404-40DD-A18C-6731F3B98895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3738-9785-416F-BBBA-0736CB69D531}" type="datetime1">
              <a:rPr lang="fr-FR" smtClean="0"/>
              <a:pPr/>
              <a:t>11/08/2018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346C-ADF0-46AB-B058-FA5758A224D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251340">
            <a:off x="685800" y="25996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H" sz="6000" b="1" dirty="0" smtClean="0">
                <a:latin typeface="Times New Roman" pitchFamily="18" charset="0"/>
                <a:cs typeface="Times New Roman" pitchFamily="18" charset="0"/>
              </a:rPr>
              <a:t>Fécondation et grossesse</a:t>
            </a:r>
            <a:endParaRPr lang="fr-CH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071538" y="492919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 (2)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429124" y="428625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5715008" y="285749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714480" y="2832083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214810" y="4786322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357818" y="350043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4036215" y="3536157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857752" y="5000636"/>
            <a:ext cx="4071966" cy="1292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- Des millions ne franchissent pas la glaire cervicale.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2928926" y="400050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 (3)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4857752" y="257174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785786" y="257174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3393273" y="4536289"/>
            <a:ext cx="500066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572000" y="314324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3107521" y="3250405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00628" y="3807931"/>
            <a:ext cx="4071966" cy="169277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 Dispersés par les contractions utérines.</a:t>
            </a:r>
          </a:p>
          <a:p>
            <a:pPr algn="just">
              <a:buFontTx/>
              <a:buChar char="-"/>
            </a:pP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 Des milliers détruits par les phagocytes.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3071802" y="400050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 (3)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4857752" y="257174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785786" y="257174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3393273" y="4536289"/>
            <a:ext cx="500066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572000" y="314324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3107521" y="3250405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000496" y="3357562"/>
            <a:ext cx="4286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CH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3428992" y="400050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 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4857752" y="257174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785786" y="257174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3393273" y="4536289"/>
            <a:ext cx="500066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572000" y="314324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3107521" y="3250405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214942" y="4000504"/>
            <a:ext cx="350046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Quelques milliers atteignent l’ovocyte de 2</a:t>
            </a:r>
            <a:r>
              <a:rPr lang="fr-CH" sz="2400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ordre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Capacitation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43076"/>
            <a:ext cx="8786874" cy="4757758"/>
          </a:xfrm>
        </p:spPr>
        <p:txBody>
          <a:bodyPr>
            <a:normAutofit/>
          </a:bodyPr>
          <a:lstStyle/>
          <a:p>
            <a:pPr algn="just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Fragilisation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membrane 					</a:t>
            </a:r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des spermatozoïdes 				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(acrosome ᴄ enzymes)</a:t>
            </a:r>
          </a:p>
          <a:p>
            <a:pPr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14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spermatozoïde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43866" cy="46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643702" y="2643182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072330" y="4500570"/>
            <a:ext cx="785818" cy="4286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7286644" y="4071942"/>
            <a:ext cx="1071570" cy="4286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Capacitation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43076"/>
            <a:ext cx="8786874" cy="4757758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Fragilisation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membrane 					</a:t>
            </a:r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des spermatozoïdes 				</a:t>
            </a:r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(acrosome ᴄ enzymes)</a:t>
            </a:r>
          </a:p>
          <a:p>
            <a:pPr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Pourquoi?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Pénétrer l’ovocyte de 2</a:t>
            </a:r>
            <a:r>
              <a:rPr lang="fr-CH" sz="2800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ordre.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Comment?: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Perte de protéines membranaires </a:t>
            </a:r>
          </a:p>
          <a:p>
            <a:pPr algn="just"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 + cholestérol.</a:t>
            </a:r>
          </a:p>
          <a:p>
            <a:pPr algn="just">
              <a:buNone/>
            </a:pPr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Quand?:	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Durant le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CH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Durée:	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6 à 8 heures</a:t>
            </a:r>
          </a:p>
          <a:p>
            <a:pPr algn="just"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82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Capacitation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214554"/>
            <a:ext cx="8786874" cy="40719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600" b="1" i="1" dirty="0" smtClean="0">
                <a:latin typeface="Times New Roman" pitchFamily="18" charset="0"/>
                <a:cs typeface="Times New Roman" pitchFamily="18" charset="0"/>
              </a:rPr>
              <a:t>Pourquoi la capacitation se déroule-t-elle dans les voies génitales féminines?</a:t>
            </a:r>
          </a:p>
          <a:p>
            <a:pPr algn="just"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Pour éviter l’autodigestion des voies génitales masculines.</a:t>
            </a:r>
          </a:p>
          <a:p>
            <a:pPr algn="just"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500190"/>
          </a:xfrm>
        </p:spPr>
        <p:txBody>
          <a:bodyPr>
            <a:no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1971676"/>
          </a:xfrm>
        </p:spPr>
        <p:txBody>
          <a:bodyPr/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Après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l’ovulation: </a:t>
            </a:r>
          </a:p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91212" y="2976576"/>
            <a:ext cx="2881316" cy="28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83" y="2847998"/>
            <a:ext cx="4716183" cy="32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28828"/>
            <a:ext cx="8786874" cy="3114684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i="1" dirty="0" smtClean="0">
                <a:latin typeface="Times New Roman" pitchFamily="18" charset="0"/>
                <a:cs typeface="Times New Roman" pitchFamily="18" charset="0"/>
              </a:rPr>
              <a:t>Grossesse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Evénements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qui se déroulent entre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fécondation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(conception) et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naissance.</a:t>
            </a:r>
          </a:p>
          <a:p>
            <a:pPr lvl="1" algn="just"/>
            <a:endParaRPr lang="fr-CH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92948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5429264"/>
            <a:ext cx="5286412" cy="61435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Le but des spermatozoïdes?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16386" name="Picture 2" descr="http://t1.gstatic.com/images?q=tbn:ANd9GcRzfdP37vl83Xa-CNhD7ImM5yLkzLwPUueTFfBsuBf7DAayt720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3116"/>
            <a:ext cx="2714642" cy="2714644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043758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5429264"/>
            <a:ext cx="5286412" cy="6143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Comment faire?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21</a:t>
            </a:fld>
            <a:endParaRPr lang="fr-CH" dirty="0"/>
          </a:p>
        </p:txBody>
      </p:sp>
      <p:pic>
        <p:nvPicPr>
          <p:cNvPr id="16386" name="Picture 2" descr="http://t1.gstatic.com/images?q=tbn:ANd9GcRzfdP37vl83Xa-CNhD7ImM5yLkzLwPUueTFfBsuBf7DAayt720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14554"/>
            <a:ext cx="2714642" cy="2714644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83" y="1919304"/>
            <a:ext cx="4716183" cy="32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043758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5429264"/>
            <a:ext cx="821537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Comment faire?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Ouvrir une brèche à travers les 		        deux protections 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16386" name="Picture 2" descr="http://t1.gstatic.com/images?q=tbn:ANd9GcRzfdP37vl83Xa-CNhD7ImM5yLkzLwPUueTFfBsuBf7DAayt720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14554"/>
            <a:ext cx="2714642" cy="2714644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59" y="1919304"/>
            <a:ext cx="4716183" cy="32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715008" y="2903565"/>
            <a:ext cx="3214710" cy="3025765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Spermatozoïdes </a:t>
            </a:r>
          </a:p>
          <a:p>
            <a:pPr>
              <a:buNone/>
            </a:pP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Protéines spécifiques </a:t>
            </a:r>
            <a:r>
              <a:rPr lang="fr-CH" sz="2600" b="1" i="1" dirty="0" smtClean="0">
                <a:latin typeface="Times New Roman" pitchFamily="18" charset="0"/>
                <a:cs typeface="Times New Roman" pitchFamily="18" charset="0"/>
              </a:rPr>
              <a:t>(récepteurs)</a:t>
            </a:r>
            <a:endParaRPr lang="fr-CH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957926" y="2903565"/>
            <a:ext cx="2900354" cy="1954195"/>
          </a:xfrm>
        </p:spPr>
        <p:txBody>
          <a:bodyPr>
            <a:normAutofit lnSpcReduction="1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Déclenchement 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de la réaction </a:t>
            </a:r>
            <a:r>
              <a:rPr lang="fr-CH" sz="2600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endParaRPr lang="fr-CH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24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957926" y="2903565"/>
            <a:ext cx="2900354" cy="3311517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Libération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des enzymes </a:t>
            </a:r>
            <a:r>
              <a:rPr lang="fr-CH" sz="2600" dirty="0" err="1" smtClean="0">
                <a:latin typeface="Times New Roman" pitchFamily="18" charset="0"/>
                <a:cs typeface="Times New Roman" pitchFamily="18" charset="0"/>
              </a:rPr>
              <a:t>acrosomiales</a:t>
            </a:r>
            <a:endParaRPr lang="fr-CH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	(hydrolases, protéases)</a:t>
            </a:r>
          </a:p>
          <a:p>
            <a:pPr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25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26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5643570" y="3143248"/>
            <a:ext cx="3429024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Est-ce le premier spermatozoïde arrivé qui gagne?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957926" y="2903565"/>
            <a:ext cx="2900354" cy="3311517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Spermatozoïde 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→ récepteur membranaire </a:t>
            </a:r>
            <a:endParaRPr lang="fr-CH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27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957926" y="2903565"/>
            <a:ext cx="2900354" cy="3311517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Fusion 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des 2 membranes (spermatozoïde et ovocyte de 2</a:t>
            </a:r>
            <a:r>
              <a:rPr lang="fr-CH" sz="26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ordre)</a:t>
            </a:r>
          </a:p>
          <a:p>
            <a:pPr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28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Réaction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dirty="0" err="1" smtClean="0">
                <a:latin typeface="Times New Roman" pitchFamily="18" charset="0"/>
                <a:cs typeface="Times New Roman" pitchFamily="18" charset="0"/>
              </a:rPr>
              <a:t>acrosomiale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pénétration</a:t>
            </a: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3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957926" y="2903565"/>
            <a:ext cx="2900354" cy="3311517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Etape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 du spermatozoïde est 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englouti</a:t>
            </a:r>
          </a:p>
          <a:p>
            <a:pPr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29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51023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-69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L’intervalle de fécondation: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2967335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Spermatozoïde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378619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Pouvoir de fécondation</a:t>
            </a:r>
          </a:p>
          <a:p>
            <a:pPr algn="ctr"/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~ 24h à 72h</a:t>
            </a:r>
          </a:p>
          <a:p>
            <a:pPr algn="ctr"/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près éjaculation</a:t>
            </a: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295180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Ovocyte 2</a:t>
            </a:r>
            <a:r>
              <a:rPr lang="fr-CH" sz="2400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 ordre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00430" y="3770659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Viabilité</a:t>
            </a:r>
          </a:p>
          <a:p>
            <a:pPr algn="ctr"/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~ 12h à 24h</a:t>
            </a:r>
          </a:p>
          <a:p>
            <a:pPr algn="ctr"/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près ovulation</a:t>
            </a: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43702" y="300037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Ovule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29388" y="3770659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sz="2000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 cellule (2 noyaux) d’un nouvel être humain</a:t>
            </a:r>
            <a:endParaRPr lang="fr-CH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714612" y="3071810"/>
            <a:ext cx="785818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>
            <a:off x="6143636" y="2857496"/>
            <a:ext cx="1071570" cy="7143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500034" y="5500702"/>
            <a:ext cx="814393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L’intervalle de fécondation : </a:t>
            </a:r>
          </a:p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-72h (avant l’ovulation) à 24h (après l’ovulation)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30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2071686"/>
            <a:ext cx="8229600" cy="292895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Est-ce qu’un ovocyte de 2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ordre peut être fécondé par plusieurs spermatozoïdes</a:t>
            </a:r>
            <a:br>
              <a:rPr lang="fr-CH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31</a:t>
            </a:fld>
            <a:endParaRPr lang="fr-CH" dirty="0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928826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qui empêchent la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Obstacles à la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3186122"/>
          </a:xfrm>
        </p:spPr>
        <p:txBody>
          <a:bodyPr>
            <a:noAutofit/>
          </a:bodyPr>
          <a:lstStyle/>
          <a:p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2 mécanismes: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1. Blocage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rapide</a:t>
            </a:r>
          </a:p>
          <a:p>
            <a:pPr lvl="1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2. Blocage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lent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réaction corticale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Obstacles à la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1. Blocage rapide:</a:t>
            </a:r>
          </a:p>
          <a:p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Quand?</a:t>
            </a:r>
          </a:p>
          <a:p>
            <a:pPr lvl="1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Comment?</a:t>
            </a:r>
          </a:p>
          <a:p>
            <a:pPr lvl="1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Conséquence?</a:t>
            </a:r>
          </a:p>
          <a:p>
            <a:pPr lvl="1"/>
            <a:endParaRPr lang="fr-CH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Durée?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Obstacles à la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72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  1. Blocage rapide:</a:t>
            </a:r>
          </a:p>
          <a:p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Quand?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 à 3 secondes après la fusion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 membranes</a:t>
            </a:r>
          </a:p>
          <a:p>
            <a:pPr lvl="1"/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Comment ?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Canaux à Na</a:t>
            </a:r>
            <a:r>
              <a:rPr lang="fr-CH" sz="3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 s’ouvrent → entrée de Na</a:t>
            </a:r>
            <a:r>
              <a:rPr lang="fr-CH" sz="3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lvl="3">
              <a:buNone/>
            </a:pP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			Dépolarisation de la membrane</a:t>
            </a:r>
          </a:p>
          <a:p>
            <a:pPr lvl="1"/>
            <a:endParaRPr lang="fr-CH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Conséquence?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Empêcher une fusion supplémentaire</a:t>
            </a:r>
          </a:p>
          <a:p>
            <a:pPr lvl="1"/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Durée?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1 minute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714480" y="4429132"/>
            <a:ext cx="928694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Obstacles à la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2. Réaction corticale:</a:t>
            </a:r>
          </a:p>
          <a:p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Quand? </a:t>
            </a:r>
          </a:p>
          <a:p>
            <a:pPr lvl="1"/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Comment?</a:t>
            </a:r>
          </a:p>
          <a:p>
            <a:pPr lvl="1"/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Conséquence?</a:t>
            </a:r>
            <a:endParaRPr lang="fr-CH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Obstacles à la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2071678"/>
            <a:ext cx="8929718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2. Réaction corticale: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Quand?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Après la fusion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 membranes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Comment?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Granules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situées sous membrane plasmique 	         	       →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espace extracellulaire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Conséquence?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Durcissement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la zone pellucide 			  	 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destruction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 récepteurs aux 			  	  spermatozoïdes.</a:t>
            </a:r>
          </a:p>
          <a:p>
            <a:pPr lvl="1">
              <a:buNone/>
            </a:pP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Obstacles à la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polyspermie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2. Réaction corticale:</a:t>
            </a: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576" y="2456066"/>
            <a:ext cx="4387944" cy="41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5786446" y="6000768"/>
            <a:ext cx="428628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Achèvement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méiose II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fécondation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14325"/>
            <a:ext cx="5857916" cy="45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Achèvement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méiose II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fécondation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928802"/>
            <a:ext cx="4857784" cy="45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565903">
            <a:off x="-237921" y="2879067"/>
            <a:ext cx="9768273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capacitation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Achèvement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méiose II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fécondation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F49D-ED8F-423D-8BDC-EDF071EEDDF3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28802"/>
            <a:ext cx="4857784" cy="45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507509">
            <a:off x="-218342" y="2783297"/>
            <a:ext cx="969156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préembryonnaire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(migration du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préembryon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Développement </a:t>
            </a:r>
            <a:r>
              <a:rPr lang="fr-CH" sz="4000" dirty="0" err="1" smtClean="0">
                <a:latin typeface="Times New Roman" pitchFamily="18" charset="0"/>
                <a:cs typeface="Times New Roman" pitchFamily="18" charset="0"/>
              </a:rPr>
              <a:t>préembryonnaire</a:t>
            </a:r>
            <a:endParaRPr lang="fr-CH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043378"/>
          </a:xfrm>
        </p:spPr>
        <p:txBody>
          <a:bodyPr>
            <a:normAutofit/>
          </a:bodyPr>
          <a:lstStyle/>
          <a:p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Début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	Fécondation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Durée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14 jours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2 parties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Segmentation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				Implantation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(=nidation)</a:t>
            </a:r>
          </a:p>
          <a:p>
            <a:pPr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:		Fin de l’implantation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segmentation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:	Période de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développement mitotique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qui suit la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fécondation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→ Ȼ de plus en plus petites = 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blastomères</a:t>
            </a:r>
            <a:r>
              <a:rPr lang="fr-CH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713" y="3357586"/>
            <a:ext cx="329241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segmentation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5074" y="2760689"/>
            <a:ext cx="2643206" cy="2025633"/>
          </a:xfrm>
        </p:spPr>
        <p:txBody>
          <a:bodyPr>
            <a:normAutofit/>
          </a:bodyPr>
          <a:lstStyle/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pPr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Comment?</a:t>
            </a:r>
          </a:p>
          <a:p>
            <a:pPr algn="just"/>
            <a:endParaRPr lang="fr-CH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Durée?</a:t>
            </a:r>
          </a:p>
          <a:p>
            <a:pPr algn="just"/>
            <a:endParaRPr lang="fr-CH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5429288" cy="51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4429124" y="2071678"/>
            <a:ext cx="642942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5214942" y="3286124"/>
            <a:ext cx="57150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428596" y="30718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36h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segmentation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6446" y="2714620"/>
            <a:ext cx="3214710" cy="2143140"/>
          </a:xfrm>
        </p:spPr>
        <p:txBody>
          <a:bodyPr>
            <a:normAutofit/>
          </a:bodyPr>
          <a:lstStyle/>
          <a:p>
            <a:pPr algn="just"/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Blastocyste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(100 Ȼ)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Trophoblaste</a:t>
            </a:r>
          </a:p>
          <a:p>
            <a:pPr lvl="1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b="1" dirty="0" err="1" smtClean="0">
                <a:latin typeface="Times New Roman" pitchFamily="18" charset="0"/>
                <a:cs typeface="Times New Roman" pitchFamily="18" charset="0"/>
              </a:rPr>
              <a:t>Embryoblaste</a:t>
            </a:r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5429288" cy="51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4929190" y="3286124"/>
            <a:ext cx="642942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42844" y="30718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36h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segmentation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2" y="2357430"/>
            <a:ext cx="3571868" cy="2928958"/>
          </a:xfrm>
        </p:spPr>
        <p:txBody>
          <a:bodyPr>
            <a:normAutofit/>
          </a:bodyPr>
          <a:lstStyle/>
          <a:p>
            <a:pPr algn="just"/>
            <a:r>
              <a:rPr lang="fr-CH" sz="2800" dirty="0" err="1" smtClean="0">
                <a:latin typeface="Times New Roman" pitchFamily="18" charset="0"/>
                <a:cs typeface="Times New Roman" pitchFamily="18" charset="0"/>
              </a:rPr>
              <a:t>Blastocyste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(100 Ȼ)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Trophoblaste</a:t>
            </a:r>
          </a:p>
          <a:p>
            <a:pPr lvl="1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→ Placenta</a:t>
            </a:r>
          </a:p>
          <a:p>
            <a:pPr lvl="1" algn="just"/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Embryoblaste</a:t>
            </a:r>
            <a:endParaRPr lang="fr-CH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	→ Embryon</a:t>
            </a:r>
          </a:p>
          <a:p>
            <a:pPr algn="just"/>
            <a:endParaRPr lang="fr-CH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5429288" cy="51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4929190" y="3286124"/>
            <a:ext cx="642942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42844" y="30718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36h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L’implantation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Enfouissement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blastocyste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dans la 			couche fonctionnelle de l’endomètre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151" y="3143248"/>
            <a:ext cx="329241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L’implantation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5074" y="2760689"/>
            <a:ext cx="2643206" cy="2025633"/>
          </a:xfrm>
        </p:spPr>
        <p:txBody>
          <a:bodyPr>
            <a:normAutofit/>
          </a:bodyPr>
          <a:lstStyle/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Où?</a:t>
            </a:r>
          </a:p>
          <a:p>
            <a:pPr algn="just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Comment?</a:t>
            </a:r>
          </a:p>
          <a:p>
            <a:pPr algn="just"/>
            <a:endParaRPr lang="fr-CH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i="1" dirty="0" smtClean="0">
                <a:latin typeface="Times New Roman" pitchFamily="18" charset="0"/>
                <a:cs typeface="Times New Roman" pitchFamily="18" charset="0"/>
              </a:rPr>
              <a:t>Durée?</a:t>
            </a:r>
          </a:p>
          <a:p>
            <a:pPr algn="just"/>
            <a:endParaRPr lang="fr-CH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5429288" cy="518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5357818" y="4286256"/>
            <a:ext cx="57150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L’implantation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8" y="3071810"/>
            <a:ext cx="3286148" cy="1214446"/>
          </a:xfrm>
        </p:spPr>
        <p:txBody>
          <a:bodyPr>
            <a:normAutofit/>
          </a:bodyPr>
          <a:lstStyle/>
          <a:p>
            <a:pPr algn="just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Ȼ trophoblastiques</a:t>
            </a:r>
          </a:p>
          <a:p>
            <a:pPr algn="just"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hCG</a:t>
            </a: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49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5429288" cy="518330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2357422" y="4143380"/>
            <a:ext cx="2143140" cy="2428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114816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Ejaculation: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300 x 10</a:t>
            </a:r>
            <a:r>
              <a:rPr lang="fr-CH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spermatozoïdes → vagin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4000" b="1" i="1" dirty="0" smtClean="0">
                <a:latin typeface="Times New Roman" pitchFamily="18" charset="0"/>
                <a:cs typeface="Times New Roman" pitchFamily="18" charset="0"/>
              </a:rPr>
              <a:t>Quel est leur but?</a:t>
            </a:r>
          </a:p>
          <a:p>
            <a:pPr lvl="1" algn="ctr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4000" b="1" dirty="0" smtClean="0">
                <a:latin typeface="Times New Roman" pitchFamily="18" charset="0"/>
                <a:cs typeface="Times New Roman" pitchFamily="18" charset="0"/>
              </a:rPr>
              <a:t>Atteindre l’ovocyte de 2</a:t>
            </a:r>
            <a:r>
              <a:rPr lang="fr-CH" sz="4000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4000" b="1" dirty="0" smtClean="0">
                <a:latin typeface="Times New Roman" pitchFamily="18" charset="0"/>
                <a:cs typeface="Times New Roman" pitchFamily="18" charset="0"/>
              </a:rPr>
              <a:t> ordre </a:t>
            </a:r>
            <a:endParaRPr lang="fr-CH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507509">
            <a:off x="-280873" y="2393707"/>
            <a:ext cx="9691566" cy="1811899"/>
          </a:xfrm>
        </p:spPr>
        <p:txBody>
          <a:bodyPr>
            <a:normAutofit/>
          </a:bodyPr>
          <a:lstStyle/>
          <a:p>
            <a:r>
              <a:rPr lang="fr-CH" sz="6000" b="1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4400568"/>
          </a:xfrm>
        </p:spPr>
        <p:txBody>
          <a:bodyPr>
            <a:normAutofit/>
          </a:bodyPr>
          <a:lstStyle/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Origine:</a:t>
            </a:r>
          </a:p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Rôles: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3328998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embryonnaire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= trophoblaste 			(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maternelle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= endomètre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Rôles: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00174"/>
            <a:ext cx="8786874" cy="5143536"/>
          </a:xfrm>
        </p:spPr>
        <p:txBody>
          <a:bodyPr>
            <a:normAutofit lnSpcReduction="10000"/>
          </a:bodyPr>
          <a:lstStyle/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Origine: 		embryonnaire = trophoblaste (chorion)</a:t>
            </a:r>
          </a:p>
          <a:p>
            <a:pPr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			maternelle = endomètre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Disque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H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= 20 cm et </a:t>
            </a:r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= 3 cm</a:t>
            </a:r>
          </a:p>
          <a:p>
            <a:pPr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Ensemble de villosités </a:t>
            </a:r>
            <a:r>
              <a:rPr lang="fr-CH" sz="2800" b="1" i="1" dirty="0" smtClean="0">
                <a:latin typeface="Times New Roman" pitchFamily="18" charset="0"/>
                <a:cs typeface="Times New Roman" pitchFamily="18" charset="0"/>
              </a:rPr>
              <a:t>ᴄ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capillaires</a:t>
            </a:r>
          </a:p>
          <a:p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Rôles: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31" y="3867178"/>
            <a:ext cx="1971721" cy="26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016" y="3843365"/>
            <a:ext cx="2298694" cy="25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7"/>
          <p:cNvCxnSpPr/>
          <p:nvPr/>
        </p:nvCxnSpPr>
        <p:spPr>
          <a:xfrm>
            <a:off x="3428992" y="5214950"/>
            <a:ext cx="6429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000496" y="4929198"/>
            <a:ext cx="285752" cy="142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71900" cy="47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3" y="1500174"/>
            <a:ext cx="425452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4786314" y="4786322"/>
            <a:ext cx="714380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86314" y="3500438"/>
            <a:ext cx="714380" cy="4286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71900" cy="47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3" y="1500174"/>
            <a:ext cx="425452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4786314" y="4786322"/>
            <a:ext cx="714380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86314" y="3500438"/>
            <a:ext cx="714380" cy="4286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 rot="1305107">
            <a:off x="3390142" y="2931614"/>
            <a:ext cx="55007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Sang fœtal ≠ sang maternel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71900" cy="47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3" y="1500174"/>
            <a:ext cx="425452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4786314" y="4786322"/>
            <a:ext cx="714380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86314" y="3500438"/>
            <a:ext cx="714380" cy="4286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 rot="1305107">
            <a:off x="3390142" y="2931614"/>
            <a:ext cx="55007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Débit sanguin maternel = ~ 500 ml / min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00240"/>
            <a:ext cx="8786874" cy="4143404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Origine: 		embryonnaire = trophoblaste</a:t>
            </a:r>
          </a:p>
          <a:p>
            <a:pPr>
              <a:buNone/>
            </a:pP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			maternelle = endomètre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Structure:		Ensemble de villosités </a:t>
            </a:r>
            <a:r>
              <a:rPr lang="fr-CH" sz="2000" i="1" dirty="0" smtClean="0">
                <a:latin typeface="Times New Roman" pitchFamily="18" charset="0"/>
                <a:cs typeface="Times New Roman" pitchFamily="18" charset="0"/>
              </a:rPr>
              <a:t>ᴄ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 capillaires</a:t>
            </a: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1.- Surface d’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échanges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			2.-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Sécrétion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d’hormones</a:t>
            </a: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			3.-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00240"/>
            <a:ext cx="8786874" cy="4143404"/>
          </a:xfrm>
        </p:spPr>
        <p:txBody>
          <a:bodyPr>
            <a:normAutofit lnSpcReduction="1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1.- Surface d’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échanges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Intestin: 	fournir éléments nutritifs 				       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(a.a.; glucose; acide gras…)</a:t>
            </a:r>
          </a:p>
          <a:p>
            <a:pPr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Reins: 	éliminer les déchets</a:t>
            </a: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(urée…)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Poumons:	fournir l’O</a:t>
            </a:r>
            <a:r>
              <a:rPr lang="fr-CH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							élimination du CO</a:t>
            </a:r>
            <a:r>
              <a:rPr lang="fr-CH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00240"/>
            <a:ext cx="8786874" cy="4143404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2.-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Sécrétion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d’hormones</a:t>
            </a: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</a:t>
            </a:r>
            <a:r>
              <a:rPr lang="fr-CH" sz="2800" b="1" dirty="0" err="1" smtClean="0"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: 	maintenir le corps jaune</a:t>
            </a: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		stimuler le placenta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Progestérone ( ↑)</a:t>
            </a:r>
          </a:p>
          <a:p>
            <a:pPr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Œstrogènes</a:t>
            </a: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fr-CH" sz="28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colade ouvrante 6"/>
          <p:cNvSpPr/>
          <p:nvPr/>
        </p:nvSpPr>
        <p:spPr>
          <a:xfrm>
            <a:off x="2643174" y="3929066"/>
            <a:ext cx="285752" cy="128588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1214414" y="428625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2400" i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 mois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00398"/>
            <a:ext cx="822960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b="1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  <a:endParaRPr lang="fr-CH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000240"/>
            <a:ext cx="8786874" cy="457203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Rôles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3.-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Protection</a:t>
            </a:r>
          </a:p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Bactéries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Virus </a:t>
            </a:r>
            <a:endParaRPr lang="fr-CH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				- Anticorps maternelle </a:t>
            </a:r>
            <a:endParaRPr lang="fr-CH" sz="28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72-73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4857752" y="2786058"/>
            <a:ext cx="428628" cy="114300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429256" y="3110211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i="1" dirty="0" smtClean="0">
                <a:latin typeface="Times New Roman" pitchFamily="18" charset="0"/>
                <a:cs typeface="Times New Roman" pitchFamily="18" charset="0"/>
              </a:rPr>
              <a:t>Incomplète</a:t>
            </a:r>
          </a:p>
          <a:p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	- SIDA</a:t>
            </a:r>
          </a:p>
          <a:p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	- La nicotine</a:t>
            </a:r>
          </a:p>
          <a:p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	- L’alcool</a:t>
            </a:r>
          </a:p>
          <a:p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	- Les drogues</a:t>
            </a:r>
          </a:p>
          <a:p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	- Les médicaments</a:t>
            </a:r>
            <a:endParaRPr lang="fr-CH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9" descr="auto0"/>
          <p:cNvPicPr/>
          <p:nvPr/>
        </p:nvPicPr>
        <p:blipFill>
          <a:blip r:embed="rId3" cstate="print">
            <a:lum bright="4000"/>
          </a:blip>
          <a:srcRect l="1121" r="5046" b="5898"/>
          <a:stretch>
            <a:fillRect/>
          </a:stretch>
        </p:blipFill>
        <p:spPr bwMode="auto">
          <a:xfrm>
            <a:off x="2214546" y="1785926"/>
            <a:ext cx="4786346" cy="4572032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1" name="Rectangle à coins arrondis 10"/>
          <p:cNvSpPr/>
          <p:nvPr/>
        </p:nvSpPr>
        <p:spPr>
          <a:xfrm>
            <a:off x="5286380" y="4143380"/>
            <a:ext cx="1500198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929058" y="2357430"/>
            <a:ext cx="1285884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placenta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8" descr="auto0"/>
          <p:cNvPicPr/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2071670" y="1734752"/>
            <a:ext cx="4908958" cy="4694644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591160">
            <a:off x="-62876" y="2937882"/>
            <a:ext cx="9358162" cy="1143000"/>
          </a:xfrm>
        </p:spPr>
        <p:txBody>
          <a:bodyPr>
            <a:no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3454393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Il existe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 techniques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L’échographie</a:t>
            </a:r>
          </a:p>
          <a:p>
            <a:pPr lvl="1"/>
            <a:endParaRPr lang="fr-CH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L’amniocentèse</a:t>
            </a:r>
          </a:p>
          <a:p>
            <a:pPr lvl="1"/>
            <a:endParaRPr lang="fr-CH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choriocentèse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64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500594"/>
          </a:xfrm>
        </p:spPr>
        <p:txBody>
          <a:bodyPr>
            <a:normAutofit lnSpcReduction="1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L’échographie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Comment?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Utilisation d’ultrasons</a:t>
            </a:r>
          </a:p>
          <a:p>
            <a:pPr lvl="1">
              <a:buNone/>
            </a:pPr>
            <a:r>
              <a:rPr lang="fr-CH" sz="1100" dirty="0" smtClean="0">
                <a:latin typeface="Times New Roman" pitchFamily="18" charset="0"/>
                <a:cs typeface="Times New Roman" pitchFamily="18" charset="0"/>
              </a:rPr>
              <a:t>			                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Technique simple, rapide, non invasive.</a:t>
            </a:r>
          </a:p>
          <a:p>
            <a:pPr lvl="1"/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Quand?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Durant toute la grossesse</a:t>
            </a:r>
          </a:p>
          <a:p>
            <a:pPr lvl="1"/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Buts?</a:t>
            </a:r>
          </a:p>
          <a:p>
            <a:pPr lvl="1"/>
            <a:endParaRPr lang="fr-CH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Déterminer l’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âge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du fœtus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Réaliser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mesures</a:t>
            </a:r>
          </a:p>
          <a:p>
            <a:pPr lvl="2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Déceler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anomalies morphologiques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fœtales</a:t>
            </a:r>
          </a:p>
          <a:p>
            <a:pPr lvl="2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686800" cy="207170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L’amniocentèse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Comment?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Prélèvement d’ un petit volume de 		       	      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liquide amniotique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855" y="3786190"/>
            <a:ext cx="28272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686800" cy="4786346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L’amniocentèse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Quand?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CH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– 20</a:t>
            </a:r>
            <a:r>
              <a:rPr lang="fr-CH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semaine</a:t>
            </a:r>
          </a:p>
          <a:p>
            <a:pPr lvl="1"/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But?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Analyser Ȼ fœtales + substances dissoutes 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Anomalies génétiques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(trisomie 21, hémophilie…).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Risques?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 Fausse couche (&lt; 0,5% des cas)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686800" cy="1928826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choriocentèse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Comment?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Prélèvement d’un échantillon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villosités 		       chorioniques.</a:t>
            </a:r>
          </a:p>
          <a:p>
            <a:pPr lvl="1">
              <a:buNone/>
            </a:pP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28384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techniques de diagnostic prénatal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686800" cy="4786346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choriocentèse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Quand?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Dès la 8</a:t>
            </a:r>
            <a:r>
              <a:rPr lang="fr-CH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semaine</a:t>
            </a:r>
          </a:p>
          <a:p>
            <a:pPr lvl="1"/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But?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Analyser </a:t>
            </a:r>
            <a:r>
              <a:rPr lang="fr-CH" smtClean="0">
                <a:latin typeface="Times New Roman" pitchFamily="18" charset="0"/>
                <a:cs typeface="Times New Roman" pitchFamily="18" charset="0"/>
              </a:rPr>
              <a:t>Ȼ chorioniques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 smtClean="0">
                <a:latin typeface="Times New Roman" pitchFamily="18" charset="0"/>
                <a:cs typeface="Times New Roman" pitchFamily="18" charset="0"/>
              </a:rPr>
              <a:t>Anomalies génétiques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(trisomie 21, hémophilie…).</a:t>
            </a:r>
          </a:p>
          <a:p>
            <a:pPr lvl="3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Avantage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 dépistage plus précoce.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i="1" dirty="0" smtClean="0">
                <a:latin typeface="Times New Roman" pitchFamily="18" charset="0"/>
                <a:cs typeface="Times New Roman" pitchFamily="18" charset="0"/>
              </a:rPr>
              <a:t>Risques?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 Fausse couche (3-5%)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69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429124" y="428625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5715008" y="285749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714480" y="2832083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214810" y="4786322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357818" y="350043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4036215" y="3536157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55721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429124" y="428625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5715008" y="285749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714480" y="2832083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214810" y="4786322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357818" y="350043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4036215" y="3536157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85786" y="3633148"/>
            <a:ext cx="7715304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De nombreux spermatozoïdes n’atteignent pas l’ovocyte de 2</a:t>
            </a:r>
            <a:r>
              <a:rPr lang="fr-CH" sz="32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ordre,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pourquoi?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spermatozoïdes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dirty="0" smtClean="0">
                <a:latin typeface="Times New Roman" pitchFamily="18" charset="0"/>
                <a:cs typeface="Times New Roman" pitchFamily="18" charset="0"/>
              </a:rPr>
              <a:t>Quel itinéraire empruntent-t-ils?</a:t>
            </a:r>
          </a:p>
          <a:p>
            <a:pPr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557214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Vagin (1)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Col de l’utérus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429124" y="428625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Utérus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5715008" y="285749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(droite)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1714480" y="2832083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Trompe de Fallope (gauche)</a:t>
            </a:r>
            <a:endParaRPr lang="fr-CH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28794" y="5429264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214810" y="4786322"/>
            <a:ext cx="500066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357818" y="3500438"/>
            <a:ext cx="1071570" cy="8572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4036215" y="3536157"/>
            <a:ext cx="857256" cy="64294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643174" y="5643578"/>
            <a:ext cx="6215106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Des millions s’écoulent hors du vagin.</a:t>
            </a:r>
          </a:p>
          <a:p>
            <a:pPr algn="just"/>
            <a:r>
              <a:rPr lang="fr-CH" sz="2600" b="1" dirty="0" smtClean="0">
                <a:latin typeface="Times New Roman" pitchFamily="18" charset="0"/>
                <a:cs typeface="Times New Roman" pitchFamily="18" charset="0"/>
              </a:rPr>
              <a:t>- Des millions sont détruits par son acidité.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346C-ADF0-46AB-B058-FA5758A224DA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1019</Words>
  <Application>Microsoft Office PowerPoint</Application>
  <PresentationFormat>Affichage à l'écran (4:3)</PresentationFormat>
  <Paragraphs>512</Paragraphs>
  <Slides>69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3" baseType="lpstr">
      <vt:lpstr>Arial</vt:lpstr>
      <vt:lpstr>Calibri</vt:lpstr>
      <vt:lpstr>Times New Roman</vt:lpstr>
      <vt:lpstr>Thème Office</vt:lpstr>
      <vt:lpstr>Fécondation et grossesse</vt:lpstr>
      <vt:lpstr>Introduction</vt:lpstr>
      <vt:lpstr>Introduction</vt:lpstr>
      <vt:lpstr>Transport et capacitation des spermatozoïdes</vt:lpstr>
      <vt:lpstr>Transport des spermatozoïdes</vt:lpstr>
      <vt:lpstr>Transport des spermatozoïdes</vt:lpstr>
      <vt:lpstr>Transport des spermatozoïdes</vt:lpstr>
      <vt:lpstr>Transport des spermatozoïdes</vt:lpstr>
      <vt:lpstr>Transport des spermatozoïdes</vt:lpstr>
      <vt:lpstr>Transport des spermatozoïdes</vt:lpstr>
      <vt:lpstr>Transport des spermatozoïdes</vt:lpstr>
      <vt:lpstr>Transport des spermatozoïdes</vt:lpstr>
      <vt:lpstr>Transport des spermatozoïdes</vt:lpstr>
      <vt:lpstr>Capacitation des spermatozoïdes</vt:lpstr>
      <vt:lpstr>Le spermatozoïde</vt:lpstr>
      <vt:lpstr>Capacitation des spermatozoïdes</vt:lpstr>
      <vt:lpstr>Capacitation des spermatozoïdes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Réaction acrosomiale et pénétration du spermatozoïde</vt:lpstr>
      <vt:lpstr>Est-ce qu’un ovocyte de 2ème ordre peut être fécondé par plusieurs spermatozoïdes (polyspermie)?</vt:lpstr>
      <vt:lpstr>Mécanismes qui empêchent la polyspermie!!!</vt:lpstr>
      <vt:lpstr>Obstacles à la polyspermie</vt:lpstr>
      <vt:lpstr>Obstacles à la polyspermie</vt:lpstr>
      <vt:lpstr>Obstacles à la polyspermie</vt:lpstr>
      <vt:lpstr>Obstacles à la polyspermie</vt:lpstr>
      <vt:lpstr>Obstacles à la polyspermie</vt:lpstr>
      <vt:lpstr>Obstacles à la polyspermie</vt:lpstr>
      <vt:lpstr>Achèvement de la méiose II et fécondation</vt:lpstr>
      <vt:lpstr>Achèvement de la méiose II et fécondation</vt:lpstr>
      <vt:lpstr>Achèvement de la méiose II et fécondation</vt:lpstr>
      <vt:lpstr>Développement préembryonnaire (migration du préembryon)</vt:lpstr>
      <vt:lpstr>Développement préembryonnaire</vt:lpstr>
      <vt:lpstr>La segmentation</vt:lpstr>
      <vt:lpstr>La segmentation</vt:lpstr>
      <vt:lpstr>La segmentation</vt:lpstr>
      <vt:lpstr>La segmentation</vt:lpstr>
      <vt:lpstr>L’implantation</vt:lpstr>
      <vt:lpstr>L’implantation</vt:lpstr>
      <vt:lpstr>L’implantation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 placenta</vt:lpstr>
      <vt:lpstr>Les techniques de diagnostic prénatal</vt:lpstr>
      <vt:lpstr>Les techniques de diagnostic prénatal</vt:lpstr>
      <vt:lpstr>Les techniques de diagnostic prénatal</vt:lpstr>
      <vt:lpstr>Les techniques de diagnostic prénatal</vt:lpstr>
      <vt:lpstr>Les techniques de diagnostic prénatal</vt:lpstr>
      <vt:lpstr>Les techniques de diagnostic prénatal</vt:lpstr>
      <vt:lpstr>Les techniques de diagnostic prénatal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Fécondation et grossesse</dc:title>
  <dc:creator>HP2730</dc:creator>
  <cp:lastModifiedBy>Utilisateur Windows</cp:lastModifiedBy>
  <cp:revision>95</cp:revision>
  <dcterms:created xsi:type="dcterms:W3CDTF">2011-03-10T10:24:04Z</dcterms:created>
  <dcterms:modified xsi:type="dcterms:W3CDTF">2018-08-11T09:32:52Z</dcterms:modified>
</cp:coreProperties>
</file>