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2" r:id="rId3"/>
    <p:sldId id="257" r:id="rId4"/>
    <p:sldId id="273" r:id="rId5"/>
    <p:sldId id="274" r:id="rId6"/>
    <p:sldId id="275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CB0F746-7F9F-4598-AA22-C100556D3611}" type="datetimeFigureOut">
              <a:rPr lang="fr-FR" smtClean="0"/>
              <a:pPr/>
              <a:t>21/07/2017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E5C1D9A-932E-4600-B623-B23C8A927764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6462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1131-B21E-4BDD-9261-CEC09B37BDB8}" type="datetime1">
              <a:rPr lang="fr-FR" smtClean="0"/>
              <a:pPr/>
              <a:t>21/07/2017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63F5-556A-4C6D-BA76-D7F95ECA761E}" type="datetime1">
              <a:rPr lang="fr-FR" smtClean="0"/>
              <a:pPr/>
              <a:t>21/07/2017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53E1-E040-4BAE-96CA-B0CF9641952A}" type="datetime1">
              <a:rPr lang="fr-FR" smtClean="0"/>
              <a:pPr/>
              <a:t>21/07/2017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48AF-9FC3-4A16-8CB7-6844C05848C2}" type="datetime1">
              <a:rPr lang="fr-FR" smtClean="0"/>
              <a:pPr/>
              <a:t>21/07/2017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3EC-0EA9-4ED1-85F0-9F12702E12CA}" type="datetime1">
              <a:rPr lang="fr-FR" smtClean="0"/>
              <a:pPr/>
              <a:t>21/07/2017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13AE-AB1F-41F7-A936-36287ACE374B}" type="datetime1">
              <a:rPr lang="fr-FR" smtClean="0"/>
              <a:pPr/>
              <a:t>21/07/2017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21FF-FF0A-4DAF-81F7-81166A870FC7}" type="datetime1">
              <a:rPr lang="fr-FR" smtClean="0"/>
              <a:pPr/>
              <a:t>21/07/2017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0D66-1785-4F54-BEE0-EC7772633104}" type="datetime1">
              <a:rPr lang="fr-FR" smtClean="0"/>
              <a:pPr/>
              <a:t>21/07/2017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EE57C-98AD-4BAB-9E62-297A0B63DF13}" type="datetime1">
              <a:rPr lang="fr-FR" smtClean="0"/>
              <a:pPr/>
              <a:t>21/07/2017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4538-FE27-4FE9-AE09-2F12F7A860CE}" type="datetime1">
              <a:rPr lang="fr-FR" smtClean="0"/>
              <a:pPr/>
              <a:t>21/07/2017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2644-68B6-4C85-8FB0-C831053787EA}" type="datetime1">
              <a:rPr lang="fr-FR" smtClean="0"/>
              <a:pPr/>
              <a:t>21/07/2017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3E02-B9CC-436F-8F2C-91C0D1A78D61}" type="datetime1">
              <a:rPr lang="fr-FR" smtClean="0"/>
              <a:pPr/>
              <a:t>21/07/2017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2980D-79AD-4FC2-974F-597A2EE230E8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>
            <a:noAutofit/>
          </a:bodyPr>
          <a:lstStyle/>
          <a:p>
            <a:r>
              <a:rPr lang="fr-CH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  <a:cs typeface="Times New Roman" pitchFamily="18" charset="0"/>
              </a:rPr>
              <a:t>Les cellules</a:t>
            </a:r>
            <a:endParaRPr lang="fr-CH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vie" pitchFamily="82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28728" y="5930116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latin typeface="Ravie" pitchFamily="82" charset="0"/>
                <a:cs typeface="Times New Roman" pitchFamily="18" charset="0"/>
              </a:rPr>
              <a:t>Histoire de leur découverte</a:t>
            </a:r>
            <a:endParaRPr lang="fr-CH" sz="2800" b="1" dirty="0">
              <a:latin typeface="Ravie" pitchFamily="82" charset="0"/>
              <a:cs typeface="Times New Roman" pitchFamily="18" charset="0"/>
            </a:endParaRPr>
          </a:p>
        </p:txBody>
      </p:sp>
      <p:pic>
        <p:nvPicPr>
          <p:cNvPr id="12290" name="Picture 2" descr="http://www.evbg.de/de/ags/7b_2009/1/RobertHoo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240352"/>
            <a:ext cx="1900223" cy="2260218"/>
          </a:xfrm>
          <a:prstGeom prst="rect">
            <a:avLst/>
          </a:prstGeom>
          <a:noFill/>
        </p:spPr>
      </p:pic>
      <p:pic>
        <p:nvPicPr>
          <p:cNvPr id="12292" name="Picture 4" descr="Dessin de « cellules » observées dans des coupes d'écorc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2357430"/>
            <a:ext cx="1996625" cy="2881309"/>
          </a:xfrm>
          <a:prstGeom prst="rect">
            <a:avLst/>
          </a:prstGeom>
          <a:noFill/>
        </p:spPr>
      </p:pic>
      <p:pic>
        <p:nvPicPr>
          <p:cNvPr id="12294" name="Picture 6" descr="http://u21museums.unimelb.edu.au/museumcollections/glasgow/images/Hooke%27s-Microscop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5198" y="2208688"/>
            <a:ext cx="1700206" cy="3363452"/>
          </a:xfrm>
          <a:prstGeom prst="rect">
            <a:avLst/>
          </a:prstGeom>
          <a:noFill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Les catégories de cellules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57390"/>
            <a:ext cx="8258204" cy="4114816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Au nombre de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2: </a:t>
            </a:r>
          </a:p>
          <a:p>
            <a:pPr>
              <a:buNone/>
            </a:pPr>
            <a:endParaRPr lang="fr-CH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sz="1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 Procaryotes</a:t>
            </a:r>
          </a:p>
          <a:p>
            <a:pPr lvl="1">
              <a:buNone/>
            </a:pPr>
            <a:endParaRPr lang="fr-CH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fr-CH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 Eucaryotes</a:t>
            </a:r>
          </a:p>
          <a:p>
            <a:pPr lvl="1"/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fr-CH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Différentes sur le plan de leur organisation   		structurale.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1000100" y="4725144"/>
            <a:ext cx="1285884" cy="64294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10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5"/>
          <p:cNvSpPr txBox="1">
            <a:spLocks noChangeArrowheads="1"/>
          </p:cNvSpPr>
          <p:nvPr/>
        </p:nvSpPr>
        <p:spPr bwMode="auto">
          <a:xfrm>
            <a:off x="7788420" y="671512"/>
            <a:ext cx="11040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Cellule procaryote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Bacter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880758"/>
            <a:ext cx="6083398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11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6972320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Cellule eucaryote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ell-an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863714"/>
            <a:ext cx="6776819" cy="466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12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4819650" y="7848600"/>
            <a:ext cx="10953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Procaryote / Eucaryote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Bacter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736"/>
            <a:ext cx="4368886" cy="323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ell-an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6218" y="3143248"/>
            <a:ext cx="4492062" cy="3089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uble flèche horizontale 5"/>
          <p:cNvSpPr/>
          <p:nvPr/>
        </p:nvSpPr>
        <p:spPr>
          <a:xfrm rot="1574075">
            <a:off x="3643306" y="3214686"/>
            <a:ext cx="1071570" cy="785818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13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5"/>
          <p:cNvSpPr txBox="1">
            <a:spLocks noChangeArrowheads="1"/>
          </p:cNvSpPr>
          <p:nvPr/>
        </p:nvSpPr>
        <p:spPr bwMode="auto">
          <a:xfrm>
            <a:off x="7860998" y="671512"/>
            <a:ext cx="11034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Procaryote / Eucaryote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285720" y="1860544"/>
            <a:ext cx="4040188" cy="63976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CH" sz="3200" dirty="0" smtClean="0">
                <a:latin typeface="Times New Roman" pitchFamily="18" charset="0"/>
                <a:cs typeface="Times New Roman" pitchFamily="18" charset="0"/>
              </a:rPr>
              <a:t>Procaryote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285720" y="3143249"/>
            <a:ext cx="4040188" cy="57150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simple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572000" y="1857364"/>
            <a:ext cx="4286280" cy="639762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fr-CH" sz="3200" dirty="0" smtClean="0">
                <a:latin typeface="Times New Roman" pitchFamily="18" charset="0"/>
                <a:cs typeface="Times New Roman" pitchFamily="18" charset="0"/>
              </a:rPr>
              <a:t>Eucaryote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572000" y="3143248"/>
            <a:ext cx="4286280" cy="57150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complexe</a:t>
            </a:r>
          </a:p>
          <a:p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14</a:t>
            </a:fld>
            <a:endParaRPr lang="fr-C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5"/>
          <p:cNvSpPr txBox="1">
            <a:spLocks noChangeArrowheads="1"/>
          </p:cNvSpPr>
          <p:nvPr/>
        </p:nvSpPr>
        <p:spPr bwMode="auto">
          <a:xfrm>
            <a:off x="7861568" y="671512"/>
            <a:ext cx="1102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Procaryote / Eucaryote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285720" y="1860544"/>
            <a:ext cx="4040188" cy="63976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CH" sz="3200" dirty="0" smtClean="0">
                <a:latin typeface="Times New Roman" pitchFamily="18" charset="0"/>
                <a:cs typeface="Times New Roman" pitchFamily="18" charset="0"/>
              </a:rPr>
              <a:t>Procaryote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285720" y="3143249"/>
            <a:ext cx="4040188" cy="121444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simple</a:t>
            </a:r>
          </a:p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Peu d’organites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572000" y="1857364"/>
            <a:ext cx="4286280" cy="639762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fr-CH" sz="3200" dirty="0" smtClean="0">
                <a:latin typeface="Times New Roman" pitchFamily="18" charset="0"/>
                <a:cs typeface="Times New Roman" pitchFamily="18" charset="0"/>
              </a:rPr>
              <a:t>Eucaryote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572000" y="3143248"/>
            <a:ext cx="4286280" cy="121444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complexe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Riche en organites</a:t>
            </a:r>
          </a:p>
          <a:p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15</a:t>
            </a:fld>
            <a:endParaRPr lang="fr-C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5"/>
          <p:cNvSpPr txBox="1">
            <a:spLocks noChangeArrowheads="1"/>
          </p:cNvSpPr>
          <p:nvPr/>
        </p:nvSpPr>
        <p:spPr bwMode="auto">
          <a:xfrm>
            <a:off x="7860998" y="671512"/>
            <a:ext cx="11034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Procaryote / Eucaryote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285720" y="1860544"/>
            <a:ext cx="4040188" cy="63976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CH" sz="3200" dirty="0" smtClean="0">
                <a:latin typeface="Times New Roman" pitchFamily="18" charset="0"/>
                <a:cs typeface="Times New Roman" pitchFamily="18" charset="0"/>
              </a:rPr>
              <a:t>Procaryote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285720" y="3143249"/>
            <a:ext cx="4040188" cy="171451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simple</a:t>
            </a:r>
          </a:p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Peu d’organites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Ø noyau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572000" y="1857364"/>
            <a:ext cx="4286280" cy="639762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fr-CH" sz="3200" dirty="0" smtClean="0">
                <a:latin typeface="Times New Roman" pitchFamily="18" charset="0"/>
                <a:cs typeface="Times New Roman" pitchFamily="18" charset="0"/>
              </a:rPr>
              <a:t>Eucaryote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572000" y="3143248"/>
            <a:ext cx="4286280" cy="1714512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complexe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Riche en organites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Un noyau</a:t>
            </a:r>
          </a:p>
          <a:p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16</a:t>
            </a:fld>
            <a:endParaRPr lang="fr-C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5"/>
          <p:cNvSpPr txBox="1">
            <a:spLocks noChangeArrowheads="1"/>
          </p:cNvSpPr>
          <p:nvPr/>
        </p:nvSpPr>
        <p:spPr bwMode="auto">
          <a:xfrm>
            <a:off x="7932436" y="671512"/>
            <a:ext cx="11040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Procaryote / Eucaryote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285720" y="1860544"/>
            <a:ext cx="4040188" cy="63976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CH" sz="3200" dirty="0" smtClean="0">
                <a:latin typeface="Times New Roman" pitchFamily="18" charset="0"/>
                <a:cs typeface="Times New Roman" pitchFamily="18" charset="0"/>
              </a:rPr>
              <a:t>Procaryote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285720" y="3143249"/>
            <a:ext cx="4040188" cy="235745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simple</a:t>
            </a:r>
          </a:p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Peu d’organites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Ø noyau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ADN diffus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572000" y="1857364"/>
            <a:ext cx="4286280" cy="639762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fr-CH" sz="3200" dirty="0" smtClean="0">
                <a:latin typeface="Times New Roman" pitchFamily="18" charset="0"/>
                <a:cs typeface="Times New Roman" pitchFamily="18" charset="0"/>
              </a:rPr>
              <a:t>Eucaryote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572000" y="3143248"/>
            <a:ext cx="4286280" cy="235745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complexe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Riche en organites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Un noyau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Noyau 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ᴄ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ADN</a:t>
            </a:r>
          </a:p>
          <a:p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17</a:t>
            </a:fld>
            <a:endParaRPr lang="fr-C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5"/>
          <p:cNvSpPr txBox="1">
            <a:spLocks noChangeArrowheads="1"/>
          </p:cNvSpPr>
          <p:nvPr/>
        </p:nvSpPr>
        <p:spPr bwMode="auto">
          <a:xfrm>
            <a:off x="7788990" y="671512"/>
            <a:ext cx="11034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Procaryote / Eucaryote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285720" y="1860544"/>
            <a:ext cx="4040188" cy="63976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CH" sz="3200" dirty="0" smtClean="0">
                <a:latin typeface="Times New Roman" pitchFamily="18" charset="0"/>
                <a:cs typeface="Times New Roman" pitchFamily="18" charset="0"/>
              </a:rPr>
              <a:t>Procaryote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285720" y="3143248"/>
            <a:ext cx="4040188" cy="318295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simple</a:t>
            </a:r>
          </a:p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Peu d’organites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Ø noyau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ADN diffus</a:t>
            </a:r>
          </a:p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Presque toujours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paroi rigide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572000" y="1857364"/>
            <a:ext cx="4286280" cy="639762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fr-CH" sz="3200" dirty="0" smtClean="0">
                <a:latin typeface="Times New Roman" pitchFamily="18" charset="0"/>
                <a:cs typeface="Times New Roman" pitchFamily="18" charset="0"/>
              </a:rPr>
              <a:t>Eucaryote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572000" y="3143248"/>
            <a:ext cx="4286280" cy="321471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complexe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Riche en organites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Un noyau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Noyau 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ᴄ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ADN</a:t>
            </a:r>
          </a:p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Paroi rigide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(Végétaux)</a:t>
            </a:r>
          </a:p>
          <a:p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18</a:t>
            </a:fld>
            <a:endParaRPr lang="fr-C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5"/>
          <p:cNvSpPr txBox="1">
            <a:spLocks noChangeArrowheads="1"/>
          </p:cNvSpPr>
          <p:nvPr/>
        </p:nvSpPr>
        <p:spPr bwMode="auto">
          <a:xfrm>
            <a:off x="7860998" y="671512"/>
            <a:ext cx="11034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Procaryote / Eucaryote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285720" y="1860544"/>
            <a:ext cx="4040188" cy="63976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fr-CH" sz="3200" dirty="0" smtClean="0">
                <a:latin typeface="Times New Roman" pitchFamily="18" charset="0"/>
                <a:cs typeface="Times New Roman" pitchFamily="18" charset="0"/>
              </a:rPr>
              <a:t>Procaryote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285720" y="3143248"/>
            <a:ext cx="4040188" cy="3182951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simple</a:t>
            </a:r>
          </a:p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Peu d’organites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Ø noyau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ADN diffus</a:t>
            </a:r>
          </a:p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Presque toujours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paroi rigide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Unicellulaire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572000" y="1857364"/>
            <a:ext cx="4286280" cy="639762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fr-CH" sz="3200" dirty="0" smtClean="0">
                <a:latin typeface="Times New Roman" pitchFamily="18" charset="0"/>
                <a:cs typeface="Times New Roman" pitchFamily="18" charset="0"/>
              </a:rPr>
              <a:t>Eucaryote</a:t>
            </a:r>
            <a:endParaRPr lang="fr-CH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572000" y="3143248"/>
            <a:ext cx="4286280" cy="3214710"/>
          </a:xfr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complexe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Riche en organites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Un noyau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Noyau 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ᴄ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ADN</a:t>
            </a:r>
          </a:p>
          <a:p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Paroi rigide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(Végétaux)</a:t>
            </a:r>
          </a:p>
          <a:p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Unicellulaire ou pluricellulaire</a:t>
            </a:r>
          </a:p>
          <a:p>
            <a:endParaRPr lang="fr-CH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H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19</a:t>
            </a:fld>
            <a:endParaRPr lang="fr-CH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5"/>
          <p:cNvSpPr txBox="1">
            <a:spLocks noChangeArrowheads="1"/>
          </p:cNvSpPr>
          <p:nvPr/>
        </p:nvSpPr>
        <p:spPr bwMode="auto">
          <a:xfrm>
            <a:off x="7861568" y="671512"/>
            <a:ext cx="1102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Première observation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b="1" i="1" dirty="0" smtClean="0">
                <a:latin typeface="Times New Roman" pitchFamily="18" charset="0"/>
                <a:cs typeface="Times New Roman" pitchFamily="18" charset="0"/>
              </a:rPr>
              <a:t>Quand?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2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5"/>
          <p:cNvSpPr txBox="1">
            <a:spLocks noChangeArrowheads="1"/>
          </p:cNvSpPr>
          <p:nvPr/>
        </p:nvSpPr>
        <p:spPr bwMode="auto">
          <a:xfrm>
            <a:off x="7858148" y="671513"/>
            <a:ext cx="11429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Première observation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b="1" i="1" dirty="0" smtClean="0">
                <a:latin typeface="Times New Roman" pitchFamily="18" charset="0"/>
                <a:cs typeface="Times New Roman" pitchFamily="18" charset="0"/>
              </a:rPr>
              <a:t>Quand?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fr-CH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siècle (1665).</a:t>
            </a:r>
          </a:p>
          <a:p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b="1" i="1" dirty="0" smtClean="0">
                <a:latin typeface="Times New Roman" pitchFamily="18" charset="0"/>
                <a:cs typeface="Times New Roman" pitchFamily="18" charset="0"/>
              </a:rPr>
              <a:t>Par qui? </a:t>
            </a:r>
            <a:endParaRPr lang="fr-CH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H" sz="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3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5"/>
          <p:cNvSpPr txBox="1">
            <a:spLocks noChangeArrowheads="1"/>
          </p:cNvSpPr>
          <p:nvPr/>
        </p:nvSpPr>
        <p:spPr bwMode="auto">
          <a:xfrm>
            <a:off x="7858148" y="671513"/>
            <a:ext cx="11429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Première observation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b="1" i="1" dirty="0" smtClean="0">
                <a:latin typeface="Times New Roman" pitchFamily="18" charset="0"/>
                <a:cs typeface="Times New Roman" pitchFamily="18" charset="0"/>
              </a:rPr>
              <a:t>Quand?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fr-CH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siècle (1665).</a:t>
            </a:r>
          </a:p>
          <a:p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b="1" i="1" dirty="0" smtClean="0">
                <a:latin typeface="Times New Roman" pitchFamily="18" charset="0"/>
                <a:cs typeface="Times New Roman" pitchFamily="18" charset="0"/>
              </a:rPr>
              <a:t>Par qui?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Robert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Hooke</a:t>
            </a:r>
          </a:p>
          <a:p>
            <a:endParaRPr lang="fr-CH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b="1" i="1" dirty="0" smtClean="0">
                <a:latin typeface="Times New Roman" pitchFamily="18" charset="0"/>
                <a:cs typeface="Times New Roman" pitchFamily="18" charset="0"/>
              </a:rPr>
              <a:t>Quoi?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CH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evbg.de/de/ags/7b_2009/1/RobertHoo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2623" y="1668848"/>
            <a:ext cx="1539864" cy="1831590"/>
          </a:xfrm>
          <a:prstGeom prst="rect">
            <a:avLst/>
          </a:prstGeom>
          <a:noFill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4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5"/>
          <p:cNvSpPr txBox="1">
            <a:spLocks noChangeArrowheads="1"/>
          </p:cNvSpPr>
          <p:nvPr/>
        </p:nvSpPr>
        <p:spPr bwMode="auto">
          <a:xfrm>
            <a:off x="7858148" y="671513"/>
            <a:ext cx="11429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Première observation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b="1" i="1" dirty="0" smtClean="0">
                <a:latin typeface="Times New Roman" pitchFamily="18" charset="0"/>
                <a:cs typeface="Times New Roman" pitchFamily="18" charset="0"/>
              </a:rPr>
              <a:t>Quand?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fr-CH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siècle (1665).</a:t>
            </a:r>
          </a:p>
          <a:p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b="1" i="1" dirty="0" smtClean="0">
                <a:latin typeface="Times New Roman" pitchFamily="18" charset="0"/>
                <a:cs typeface="Times New Roman" pitchFamily="18" charset="0"/>
              </a:rPr>
              <a:t>Par qui?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Robert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Hooke</a:t>
            </a:r>
          </a:p>
          <a:p>
            <a:endParaRPr lang="fr-CH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b="1" i="1" dirty="0" smtClean="0">
                <a:latin typeface="Times New Roman" pitchFamily="18" charset="0"/>
                <a:cs typeface="Times New Roman" pitchFamily="18" charset="0"/>
              </a:rPr>
              <a:t>Quoi?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« 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Cellules » de liège.</a:t>
            </a:r>
          </a:p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Comment? 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evbg.de/de/ags/7b_2009/1/RobertHoo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2623" y="1668848"/>
            <a:ext cx="1539864" cy="1831590"/>
          </a:xfrm>
          <a:prstGeom prst="rect">
            <a:avLst/>
          </a:prstGeom>
          <a:noFill/>
        </p:spPr>
      </p:pic>
      <p:pic>
        <p:nvPicPr>
          <p:cNvPr id="5" name="Picture 4" descr="Dessin de « cellules » observées dans des coupes d'écorc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3683" y="3699361"/>
            <a:ext cx="1495771" cy="2158531"/>
          </a:xfrm>
          <a:prstGeom prst="rect">
            <a:avLst/>
          </a:prstGeom>
          <a:noFill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5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5"/>
          <p:cNvSpPr txBox="1">
            <a:spLocks noChangeArrowheads="1"/>
          </p:cNvSpPr>
          <p:nvPr/>
        </p:nvSpPr>
        <p:spPr bwMode="auto">
          <a:xfrm>
            <a:off x="7858148" y="671513"/>
            <a:ext cx="11429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Première observation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b="1" i="1" dirty="0" smtClean="0">
                <a:latin typeface="Times New Roman" pitchFamily="18" charset="0"/>
                <a:cs typeface="Times New Roman" pitchFamily="18" charset="0"/>
              </a:rPr>
              <a:t>Quand?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fr-CH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siècle (1665).</a:t>
            </a:r>
          </a:p>
          <a:p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b="1" i="1" dirty="0" smtClean="0">
                <a:latin typeface="Times New Roman" pitchFamily="18" charset="0"/>
                <a:cs typeface="Times New Roman" pitchFamily="18" charset="0"/>
              </a:rPr>
              <a:t>Par qui?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Robert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Hooke</a:t>
            </a:r>
          </a:p>
          <a:p>
            <a:endParaRPr lang="fr-CH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b="1" i="1" dirty="0" smtClean="0">
                <a:latin typeface="Times New Roman" pitchFamily="18" charset="0"/>
                <a:cs typeface="Times New Roman" pitchFamily="18" charset="0"/>
              </a:rPr>
              <a:t>Quoi?</a:t>
            </a:r>
            <a:r>
              <a:rPr lang="fr-CH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« 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Cellules » de liège.</a:t>
            </a:r>
          </a:p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endParaRPr lang="fr-CH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Comment?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Microscope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evbg.de/de/ags/7b_2009/1/RobertHoo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2623" y="1668848"/>
            <a:ext cx="1539864" cy="1831590"/>
          </a:xfrm>
          <a:prstGeom prst="rect">
            <a:avLst/>
          </a:prstGeom>
          <a:noFill/>
        </p:spPr>
      </p:pic>
      <p:pic>
        <p:nvPicPr>
          <p:cNvPr id="5" name="Picture 4" descr="Dessin de « cellules » observées dans des coupes d'écorc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714752"/>
            <a:ext cx="1495771" cy="2158531"/>
          </a:xfrm>
          <a:prstGeom prst="rect">
            <a:avLst/>
          </a:prstGeom>
          <a:noFill/>
        </p:spPr>
      </p:pic>
      <p:pic>
        <p:nvPicPr>
          <p:cNvPr id="6" name="Picture 6" descr="http://u21museums.unimelb.edu.au/museumcollections/glasgow/images/Hooke%27s-Microscop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4357694"/>
            <a:ext cx="1119457" cy="2214578"/>
          </a:xfrm>
          <a:prstGeom prst="rect">
            <a:avLst/>
          </a:prstGeom>
          <a:noFill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6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5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5"/>
          <p:cNvSpPr txBox="1">
            <a:spLocks noChangeArrowheads="1"/>
          </p:cNvSpPr>
          <p:nvPr/>
        </p:nvSpPr>
        <p:spPr bwMode="auto">
          <a:xfrm>
            <a:off x="7858148" y="671513"/>
            <a:ext cx="11429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La suite…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Schleiden &amp; Schwann 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(XIX</a:t>
            </a:r>
            <a:r>
              <a:rPr lang="fr-CH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fr-CH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Synthèse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de toutes les découvertes antérieures.</a:t>
            </a:r>
          </a:p>
          <a:p>
            <a:pPr lvl="1"/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		    </a:t>
            </a:r>
            <a:r>
              <a:rPr lang="fr-C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Théorie cellulaire</a:t>
            </a:r>
          </a:p>
          <a:p>
            <a:pPr lvl="1">
              <a:buNone/>
            </a:pPr>
            <a:r>
              <a:rPr lang="fr-C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lvl="1">
              <a:buNone/>
            </a:pPr>
            <a:r>
              <a:rPr lang="fr-C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= Les cellules sont les constituants 		        universels des êtres vivants.</a:t>
            </a:r>
            <a:endParaRPr lang="fr-C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t2.gstatic.com/images?q=tbn:ANd9GcQ4y043AahVMflnDx4dB4Ap4R9apR7FjHqeYmQ2seMedPMSI3s&amp;t=1&amp;usg=__zXTDWLQKIeeWlCFd9q-MRm3gC4A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714884"/>
            <a:ext cx="2143140" cy="1605287"/>
          </a:xfrm>
          <a:prstGeom prst="rect">
            <a:avLst/>
          </a:prstGeom>
          <a:noFill/>
        </p:spPr>
      </p:pic>
      <p:sp>
        <p:nvSpPr>
          <p:cNvPr id="5" name="Flèche droite 4"/>
          <p:cNvSpPr/>
          <p:nvPr/>
        </p:nvSpPr>
        <p:spPr>
          <a:xfrm>
            <a:off x="1785918" y="3286124"/>
            <a:ext cx="785818" cy="7143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7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5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La suite…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Rudolf Virchow</a:t>
            </a:r>
          </a:p>
          <a:p>
            <a:pPr>
              <a:buNone/>
            </a:pPr>
            <a:endParaRPr lang="fr-CH" sz="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			Toute cellule provient d’une autre cellule</a:t>
            </a:r>
          </a:p>
          <a:p>
            <a:pPr lvl="1">
              <a:buNone/>
            </a:pPr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					       </a:t>
            </a:r>
            <a:r>
              <a:rPr lang="fr-CH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ivision cellulaire</a:t>
            </a:r>
          </a:p>
          <a:p>
            <a:pPr lvl="1">
              <a:buNone/>
            </a:pPr>
            <a:endParaRPr lang="fr-CH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lvl="1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			      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Fondement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				- 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Reproduction</a:t>
            </a:r>
          </a:p>
          <a:p>
            <a:pPr lvl="1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				- 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Croissance</a:t>
            </a:r>
          </a:p>
          <a:p>
            <a:pPr lvl="1">
              <a:buNone/>
            </a:pPr>
            <a:r>
              <a:rPr lang="fr-CH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					- </a:t>
            </a:r>
            <a:r>
              <a:rPr lang="fr-CH" i="1" dirty="0" smtClean="0">
                <a:latin typeface="Times New Roman" pitchFamily="18" charset="0"/>
                <a:cs typeface="Times New Roman" pitchFamily="18" charset="0"/>
              </a:rPr>
              <a:t>Réparation</a:t>
            </a:r>
            <a:endParaRPr lang="fr-CH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t2.gstatic.com/images?q=tbn:ANd9GcSKnm4IYkb8Ypgu0bsGYEY86B9sgYYih0dWMivTGqjaX3fjGNU&amp;t=1&amp;usg=__sWOpMMQGpEUUmWb3ljtySO7ce-s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286124"/>
            <a:ext cx="2015689" cy="2786082"/>
          </a:xfrm>
          <a:prstGeom prst="rect">
            <a:avLst/>
          </a:prstGeom>
          <a:noFill/>
        </p:spPr>
      </p:pic>
      <p:sp>
        <p:nvSpPr>
          <p:cNvPr id="5" name="Flèche droite 4"/>
          <p:cNvSpPr/>
          <p:nvPr/>
        </p:nvSpPr>
        <p:spPr>
          <a:xfrm>
            <a:off x="1285852" y="2285992"/>
            <a:ext cx="1000132" cy="42862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7" name="Connecteur en angle 6"/>
          <p:cNvCxnSpPr/>
          <p:nvPr/>
        </p:nvCxnSpPr>
        <p:spPr>
          <a:xfrm>
            <a:off x="3929058" y="2786058"/>
            <a:ext cx="785818" cy="642942"/>
          </a:xfrm>
          <a:prstGeom prst="bentConnector3">
            <a:avLst>
              <a:gd name="adj1" fmla="val 50000"/>
            </a:avLst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èche droite 7"/>
          <p:cNvSpPr/>
          <p:nvPr/>
        </p:nvSpPr>
        <p:spPr>
          <a:xfrm rot="5400000">
            <a:off x="5643570" y="3714752"/>
            <a:ext cx="785818" cy="92869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8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5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La suite…</a:t>
            </a:r>
            <a:endParaRPr lang="fr-CH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fr-CH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CH" dirty="0" smtClean="0">
                <a:latin typeface="Times New Roman" pitchFamily="18" charset="0"/>
                <a:cs typeface="Times New Roman" pitchFamily="18" charset="0"/>
              </a:rPr>
              <a:t> siècle: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microscope électronique</a:t>
            </a:r>
          </a:p>
          <a:p>
            <a:endParaRPr lang="fr-CH" b="1" dirty="0">
              <a:latin typeface="Times New Roman" pitchFamily="18" charset="0"/>
              <a:cs typeface="Times New Roman" pitchFamily="18" charset="0"/>
            </a:endParaRPr>
          </a:p>
          <a:p>
            <a:endParaRPr lang="fr-CH" b="1" dirty="0" smtClean="0">
              <a:latin typeface="Times New Roman" pitchFamily="18" charset="0"/>
              <a:cs typeface="Times New Roman" pitchFamily="18" charset="0"/>
            </a:endParaRPr>
          </a:p>
          <a:p>
            <a:pPr lvl="8">
              <a:buNone/>
            </a:pPr>
            <a:r>
              <a:rPr lang="fr-CH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H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fr-CH" sz="2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fr-CH" sz="2800" dirty="0" smtClean="0">
                <a:latin typeface="Times New Roman" pitchFamily="18" charset="0"/>
                <a:cs typeface="Times New Roman" pitchFamily="18" charset="0"/>
              </a:rPr>
              <a:t> des cellules</a:t>
            </a:r>
            <a:endParaRPr lang="fr-CH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t0.gstatic.com/images?q=tbn:ANd9GcQBDcbryoNZDyejf7zw4iWIuPALCzOYpTlBvI5TuM3yk5vEdHk&amp;t=1&amp;usg=__v_rxlI7yfIFdNXwIiPACTp2K8vE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074827"/>
            <a:ext cx="3143272" cy="3497445"/>
          </a:xfrm>
          <a:prstGeom prst="rect">
            <a:avLst/>
          </a:prstGeom>
          <a:noFill/>
        </p:spPr>
      </p:pic>
      <p:sp>
        <p:nvSpPr>
          <p:cNvPr id="7" name="Flèche courbée vers la droite 6"/>
          <p:cNvSpPr/>
          <p:nvPr/>
        </p:nvSpPr>
        <p:spPr>
          <a:xfrm>
            <a:off x="3857620" y="2285992"/>
            <a:ext cx="928694" cy="1428760"/>
          </a:xfrm>
          <a:prstGeom prst="curv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980D-79AD-4FC2-974F-597A2EE230E8}" type="slidenum">
              <a:rPr lang="fr-CH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9</a:t>
            </a:fld>
            <a:endParaRPr lang="fr-CH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7305675" y="214313"/>
            <a:ext cx="162401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5"/>
          <p:cNvSpPr txBox="1">
            <a:spLocks noChangeArrowheads="1"/>
          </p:cNvSpPr>
          <p:nvPr/>
        </p:nvSpPr>
        <p:spPr bwMode="auto">
          <a:xfrm>
            <a:off x="7786710" y="671513"/>
            <a:ext cx="1214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2000" b="1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312</Words>
  <Application>Microsoft Office PowerPoint</Application>
  <PresentationFormat>Affichage à l'écran (4:3)</PresentationFormat>
  <Paragraphs>170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Les cellules</vt:lpstr>
      <vt:lpstr>Première observation</vt:lpstr>
      <vt:lpstr>Première observation</vt:lpstr>
      <vt:lpstr>Première observation</vt:lpstr>
      <vt:lpstr>Première observation</vt:lpstr>
      <vt:lpstr>Première observation</vt:lpstr>
      <vt:lpstr>La suite…</vt:lpstr>
      <vt:lpstr>La suite…</vt:lpstr>
      <vt:lpstr>La suite…</vt:lpstr>
      <vt:lpstr>Les catégories de cellules</vt:lpstr>
      <vt:lpstr>Cellule procaryote</vt:lpstr>
      <vt:lpstr>Cellule eucaryote</vt:lpstr>
      <vt:lpstr>Procaryote / Eucaryote</vt:lpstr>
      <vt:lpstr>Procaryote / Eucaryote</vt:lpstr>
      <vt:lpstr>Procaryote / Eucaryote</vt:lpstr>
      <vt:lpstr>Procaryote / Eucaryote</vt:lpstr>
      <vt:lpstr>Procaryote / Eucaryote</vt:lpstr>
      <vt:lpstr>Procaryote / Eucaryote</vt:lpstr>
      <vt:lpstr>Procaryote / Eucaryote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cellule</dc:title>
  <dc:creator>HP2730</dc:creator>
  <cp:lastModifiedBy>Julien Dubuis</cp:lastModifiedBy>
  <cp:revision>36</cp:revision>
  <dcterms:created xsi:type="dcterms:W3CDTF">2010-09-05T17:06:08Z</dcterms:created>
  <dcterms:modified xsi:type="dcterms:W3CDTF">2017-07-21T13:48:41Z</dcterms:modified>
</cp:coreProperties>
</file>