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67" r:id="rId5"/>
    <p:sldId id="268" r:id="rId6"/>
    <p:sldId id="259" r:id="rId7"/>
    <p:sldId id="260" r:id="rId8"/>
    <p:sldId id="269" r:id="rId9"/>
    <p:sldId id="270" r:id="rId10"/>
    <p:sldId id="265" r:id="rId11"/>
    <p:sldId id="266" r:id="rId12"/>
  </p:sldIdLst>
  <p:sldSz cx="9144000" cy="6858000" type="screen4x3"/>
  <p:notesSz cx="7099300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5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40127F80-7C49-456B-B0FE-9425BB43995F}" type="datetimeFigureOut">
              <a:rPr lang="fr-FR" smtClean="0"/>
              <a:pPr/>
              <a:t>22/08/2013</a:t>
            </a:fld>
            <a:endParaRPr lang="fr-CH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fr-CH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3A3C0079-D45F-4886-97FE-F9BFDBE3CC5B}" type="slidenum">
              <a:rPr lang="fr-CH" smtClean="0"/>
              <a:pPr/>
              <a:t>‹N°›</a:t>
            </a:fld>
            <a:endParaRPr lang="fr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CDCCA-59D5-42A8-A861-A42EEB4B5107}" type="datetime1">
              <a:rPr lang="fr-FR" smtClean="0"/>
              <a:pPr/>
              <a:t>22/08/2013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4E381-85F3-4F93-B26C-596B69C5CBD1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136E1-258C-4EF0-8D3D-712750E39A60}" type="datetime1">
              <a:rPr lang="fr-FR" smtClean="0"/>
              <a:pPr/>
              <a:t>22/08/2013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4E381-85F3-4F93-B26C-596B69C5CBD1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99838-3D58-457C-ADB3-7EF62A37AACA}" type="datetime1">
              <a:rPr lang="fr-FR" smtClean="0"/>
              <a:pPr/>
              <a:t>22/08/2013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4E381-85F3-4F93-B26C-596B69C5CBD1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777BA-CD3C-4639-8E6F-BF7A6BC8E155}" type="datetime1">
              <a:rPr lang="fr-FR" smtClean="0"/>
              <a:pPr/>
              <a:t>22/08/2013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4E381-85F3-4F93-B26C-596B69C5CBD1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3E55C-A8C5-432D-BECC-940033AA286F}" type="datetime1">
              <a:rPr lang="fr-FR" smtClean="0"/>
              <a:pPr/>
              <a:t>22/08/2013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4E381-85F3-4F93-B26C-596B69C5CBD1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D05D1-D9F5-4F21-AE18-2AB977C366AD}" type="datetime1">
              <a:rPr lang="fr-FR" smtClean="0"/>
              <a:pPr/>
              <a:t>22/08/2013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4E381-85F3-4F93-B26C-596B69C5CBD1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E6320-3F50-42ED-B5E8-FC0B1A9B5069}" type="datetime1">
              <a:rPr lang="fr-FR" smtClean="0"/>
              <a:pPr/>
              <a:t>22/08/2013</a:t>
            </a:fld>
            <a:endParaRPr lang="fr-CH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4E381-85F3-4F93-B26C-596B69C5CBD1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8B047-8458-48D0-8C8D-55043D7DF8D0}" type="datetime1">
              <a:rPr lang="fr-FR" smtClean="0"/>
              <a:pPr/>
              <a:t>22/08/2013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4E381-85F3-4F93-B26C-596B69C5CBD1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3C372-7617-4537-84BC-D5087248AEE8}" type="datetime1">
              <a:rPr lang="fr-FR" smtClean="0"/>
              <a:pPr/>
              <a:t>22/08/2013</a:t>
            </a:fld>
            <a:endParaRPr lang="fr-CH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4E381-85F3-4F93-B26C-596B69C5CBD1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B153B-12A5-4031-97E4-EEC315E40717}" type="datetime1">
              <a:rPr lang="fr-FR" smtClean="0"/>
              <a:pPr/>
              <a:t>22/08/2013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4E381-85F3-4F93-B26C-596B69C5CBD1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9CC75-C87F-4705-B50F-0E6F5F1F7DB5}" type="datetime1">
              <a:rPr lang="fr-FR" smtClean="0"/>
              <a:pPr/>
              <a:t>22/08/2013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4E381-85F3-4F93-B26C-596B69C5CBD1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16000"/>
            <a:lum/>
          </a:blip>
          <a:srcRect/>
          <a:stretch>
            <a:fillRect t="-30000" b="-3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F6C076-E6FB-4180-80BD-F37798569A12}" type="datetime1">
              <a:rPr lang="fr-FR" smtClean="0"/>
              <a:pPr/>
              <a:t>22/08/2013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24E381-85F3-4F93-B26C-596B69C5CBD1}" type="slidenum">
              <a:rPr lang="fr-CH" smtClean="0"/>
              <a:pPr/>
              <a:t>‹N°›</a:t>
            </a:fld>
            <a:endParaRPr lang="fr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14348" y="642918"/>
            <a:ext cx="7772400" cy="1470025"/>
          </a:xfrm>
        </p:spPr>
        <p:txBody>
          <a:bodyPr>
            <a:normAutofit/>
          </a:bodyPr>
          <a:lstStyle/>
          <a:p>
            <a:r>
              <a:rPr lang="fr-CH" sz="5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avie" pitchFamily="82" charset="0"/>
                <a:cs typeface="Times New Roman" pitchFamily="18" charset="0"/>
              </a:rPr>
              <a:t>Le code génétique</a:t>
            </a:r>
            <a:endParaRPr lang="fr-CH" sz="5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avie" pitchFamily="82" charset="0"/>
              <a:cs typeface="Times New Roman" pitchFamily="18" charset="0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4E381-85F3-4F93-B26C-596B69C5CBD1}" type="slidenum">
              <a:rPr lang="fr-CH" smtClean="0"/>
              <a:pPr/>
              <a:t>1</a:t>
            </a:fld>
            <a:endParaRPr lang="fr-CH"/>
          </a:p>
        </p:txBody>
      </p:sp>
      <p:sp>
        <p:nvSpPr>
          <p:cNvPr id="10242" name="AutoShape 2" descr="data:image/jpg;base64,/9j/4AAQSkZJRgABAQAAAQABAAD/2wCEAAkGBhQSERUSExQVFBUVFxkaFxgYFRgcFhwbGBcYGxgaGBcYHiYfHR0kGRoYHy8gIygpLCwsFh4xNTAqNSYrLCkBCQoKDgwOGg8PGikkHyUtLCwsKSksKiwsLCkpLCwpLSwqLCwsLC8sLCwsLCwpLCwsLCwsLCksLCksKSwsLCwpLP/AABEIAOEA4AMBIgACEQEDEQH/xAAcAAABBQEBAQAAAAAAAAAAAAAAAgMEBQYBBwj/xABJEAACAQIEAgYGCAUBBwEJAAABAgMAEQQSITEFQQYTIlFhcTIzQlKBkRQjcnOCkqGyB1NisdHhFaKzwePw8WMkJTQ1NoPDxOL/xAAaAQACAwEBAAAAAAAAAAAAAAAAAQIDBAUG/8QAMxEAAgIBAgQCBwgDAQAAAAAAAAECEQMhMQQSQVFhcQUigZGhwfATFDJCUrHR4SMz8WL/2gAMAwEAAhEDEQA/APcaKKKACiiigAooooAKKKSz2pN0AquFqg8QxTKucbIQWHevtfIdr8NPXqt5OxJIeMopBmpuqFuOuMX1JygZwuUqQSpW4cSFgpObTIFOnO9Q55MdGh601Hx87CKQg2IRiD4hSR+tO1G4l6mX7t/2Go8zsdEtJDYa8hXetNZzpFM4MCxk5mN8muUhCmpIRypDMtjlPj3hviE7PjcMucx2F2QO2puSUsoKki2pbcEWo17iNG2MPWKlt1Zie6xUD53PyqQJRVfALzSHuCJ8gXP71+VRMVx3LikwwTNnW5IbVdea2OgXtEkjTa9SU5BSL0Gu1EdwoJJsALk9wG9JwEzFAX3btWtawY3C/AWHmDU1kXUVE2ikq4NKqxOyIUUUUwCiiigAooooAKKKKACiiigArhNcd7UyzXqEp8o0rGpsaVkVTYK+gP8AUNbHzG32SOYpwVVQ8UixLSQKJOwFLMUK2JPZtnswbQMLjax7qicc4hOuHJjZVkjYCW4Fsp0Drm0ANw2unpAkWNUO3uSGuGYmUYtoZM57LZrtmRgSCrgHRF3UKo9qx1W5uuHkhTGd4zl81tdD+Ugeams7x5DNEmIiVjIhAkUEhrgsBfI1+y9/RJOVzuOybjB49ZOrnUiz/VvbYMCbfJw6fjFDAtKzfGF6nFxT5msdDcgpqVUgALcEKxYEnvAtc1pKp+lPDHngyxhSwPO2xBDAE7X0GhGhO9rEQ2XAN6j8S9TL92/7DTsObKua2awzW2vbW1+V6Z4l6mX7t/2Gl1AouNL1uJw0anWOzvdWNgxAFrAgHQ6tpp312XFZuJoF1AXKe0DYqrk2W1xqwB110qzi4Iom+kB5FYjtKCuQ3WMEEFSRpGmxHo+JpGK4WiStjMzZkRja4y6JbuuNL6A2uSakIl8O1Vn993PwzZV/3VWqfggZsXOxz2HvGw3yxsqnU3jU3YgbWBIFWzfVQBbPcKF7ClmBy2uANTY1B6I8PEUGntOxuYyhIByglWJbWxIzG/apAWGP7RWLfObt9hbFvmcq/jNSyaiYQ5meTkTkX7KEgn4vm+AWpVIaOilrL31Tce411CdgZ5T6K2J0DIGZrWsBnXcj0hrrVhhZGZFZ1yMRqt9j3U02tQ3JwNdqOj2p5WvV8Z8xBqhVFFFTEFFFFABRRRQAUlmtXWNMM16hOVDSshS4ho2Jc3jY+lp2CeTf0dx5c9CCHMdjkhQu5sAQNiTcmwAA8f8AW1PsL6Gq2eBUUxyANh2FtdQl+TX9jax9nY6WIzkyi4oGV0x8Hq2UMSddXyKLpocpUAMRmO1h7S3i4tZY1xMV2FiGXS7JfUaGxI9JbXBG2j3qq4Xw+WGZ4BGJIG3LDKtioBZiAVdzYqVtckFjlBJZ3BcKkgxhKL9W6gm1wLXbcjsl1uCS3aa4N2t2ZMRL4HwFYVNpDIjjRbARkH2sut2IOrbHkBtUfhXBJEMyN6ty2Uk9oEFerYWJB0ANyAVKBRcWtZdcIWysbI9yng27J8dWH4hyFU3GumKxpMVILQqGZARnGfRL39EHv5AE1i4jjceB8r1b6Lft7Ne5ZHG5F/BjgYwzkKdmHcwJDD4MCPhUTG9IYohmZgovbMzKq35C7GsY3EZZY5+r0lD2sj37cTR9aqs4X0oyNwNzyN6UeDzTojsckqSTsqyIsgCSmRVVkVrXEbLbtEC1tQTXFy+k8relRV13ltf76bMvjhj5mjxPSxUljhNg8oYoLE3yC51Gg02vvY2qvl6YdaJYlB0SYZsq5SY7q9u1m0a4uQAbGxNqQ/RKN5I5WU9ZGIwjZsoHVkkWVbKASTcW200ruI6Lxp1kyrZ8kp9N8oLr2yqXygsQCSBqRes0eJzz/NNuvBK/hpt8dCxwiuiJEPTIZxFzzOlyvZvFGkjG99srDXzog6VjEx9lGCu0erIyZkchsy5twUB/52pMXRiMSGbKM7A37TZe0qqxCE5QWVVBIFyFFR4OjZhCpF1lgDYly+TKmSMKGOgUMSB/Trel964iC0c7031V6338KDki+iNFgukMUozKwIuRdTmW4NmFx3G4qTisX2OwwzMQq295tAbeGreS157J0M6uEQxHOnWK7RzGytaEx6kKb65JLFSLprvUvCTvh0w6yWZkMMJZSQOsl7OYZtSFW3j2yK2Y/SsovdT12qpfXTZFcsK8jfwwhVCrsoAHkBUXifFEgVWe5DMFFu83PPwBsBqTYAEkCqPhHTaN0haRlUzC6KXXOdSNB7WvdWjusikaMrCxHKx3Brs4OLx5tFo+z3009vmiiUHHcz/RzDNO5xUygEt9XuLWGTQXuALHRtblvRuwOlpMcQUBVAUAAAAWAA2AHIUom2p2rU9SAGouGnaRg6nLGPR738fBO7m2+gtdsDr9T6nkP5ncT/6fcPa3Olgy+JcVjgQvIwFgbC4zEgXIUE6m2vlqdKF4AWiteu1X8N4gJY1lW9mGxtcWJBBsSLggjQ8qng1ohK0Qao7RRRUxBRRSJGsKTdKwESNeqo9IIevOHDXcC7EeipzKoVj7xZwABf4aXsarONcCXELvkdQcrWuBc3IK3AIPwPcazXb1LCzoI76yyY7EYOyy5pYlA7fZvYdm2Y2719LtFgbdluzo8HjUmQSRsGU7EX/sdaVAR1PUGx1i2B/l+DH3O4+zttYhzG48R6bsdh/mkcW4gsSMWtopJvqAoF2JHda+lefnGnEKOrBQRSwyr1tiBpmQP1bMVRlOl9U0BFtuTx3GuCePFv1fRX8y7HjvVk7iXG3kxXUM0agiMjNm61y2Y5oculkKi9wRfcjS/eFdHQZpJyXMj51lVrGMhylgFI9EKq27wTfnVrwDgxigiiY36tAt7WvYa2HIVcKttBXDxYp5bdtJ6X1l4+3fzqtjS2kVf+xUij+rRVyHOFRQoNhZhYaXZbr8RVnGwIBW1iLgjax2/Sqro50sw+OEhw7l+qYK91I1N7EX3BsbHwqdgeyWj9w3X7DXI+RzL+EV0Y4Fj0qn8f5K+a9Sh4j/ABDw0UkiZZ5RCbTSRQs8URG4dxsRzte1XU2KWXDNJGwZHiZlYHQgoSCK86w0s+EhxWC6vFR4h8TLLDJDhxKkyybAswKLfQMW2ArYdG5JW4VGZgVlOHbOCgQg2fTIAAultABWzJijFJrv7/ErjJljxfjkeFjR5c2V3jjGVbnM+i/DTelNxuMYoYM360xGUdns5A2U9rvvyqi/iRgZJMEjRRtIYZ4JSiC7lYz2so5mxvaonB8ScZxg4yOKZII8IYs8sbR5naXPZVbU2G58PK8VjThzefv6D5ndGzxEiqpZtgCT8KgPwNHiySKrZtXVgGUsTmOh7joPIVJxPadI+Xpt5KeyD5vY/gNUfE/4iYSCV4m65+qIEzxwu8cRP8xxoPhesz4dZdKt76br2k+bl6nMR0fKzK6MIlyxoyCNSpWJ2dApOiWLEaA6WtYgGovBOkMyPO+IBhiDBomcKq5C7IFY33OVWs1m+tsBoK1kUqyIrqQ6OAykaggi4IPlVTxzgxdBlbIUdJFbLmAZDcZluLi1+Y77i1czJinhd7rT1vzRp+G/a9dCxNMv+G8VSZA6spBF7ggqR3gjQjxpAHX6kfU8h/M8SPc7h7W50tfCYfFrho1jkeR0SOSTMV1kUSKDmBPo3lUBT6ViTp6XoGHmEqlW7rMNeem+9q73Bcd9q/s8m+tP9SXz7r/hmyY61RH4pxxYgMv1jubKF1GnpElb7dwuSbKBciqvhPBZJXM+JscwOVMtjYm/aBAtbKltAewpNiq2scJ0aijkV10yZgoAFghAtGbbqrKGW+q2ABsKlHGF9IbEc5D6A+zb0z5aePKut5FA7NiFjAB56KqjU25Ko/8AA8KXgpHJJcBQfRUakfaba/gNB3mkYbBBbnVmO7Nqx/wP6RYeFPXoTrUKslUUmNrilVpTsgFV8vEVz5WJQ3sMwsG+y2x8r38KnsdKiuLix1B3vt8qryPoSijtqKiDh+X1TGP+n0o/yHb8JWunFunrEP2o7svxW2cfIjxqklZIliDKVYAgggg7EEWII8qYSNII7KAqi9gO86nU6kk6knWnoZ1cXVgw7wb/ANufhVF0j4mouhkWOyOQSRplW7N5KCCaxcbxP3fE5Ld6Lz/rcnjjzSKHpVxTEK0fVRtICxaYBMw6pSoZdSNSGJFrnsHQ3qz4L0dhhzGNMobKDcs1wlwo7RPZAJAA0sbbVA6K8KeNMrrlJCX+ueXMQgDvd/RzNrYeZ1q44/x2LBQNPLfKtlCqLuzMbKqjmxP/ADrzPD4nlnW6T1a/O3rrrTpmyTSV/SHb9TofVcj7ncD/AEdx9nY6WIr+nHEJIcDMYUZ5XXq4wqknNJ2c1h3Alr+FN8G6YrPP9Gkgnw0xTOqToBnS9iVIJFxzB8e41aA9Tob9VyPueB/o2sfZ56ajs8rhJcy/sp3Wh5/0S4PiuH4+BZYEWKfD9QxhZnXPBZlkkOUZS1yO7WvQ8V2WSTkDlbuysQAfg+X4FqmIt6dEItrr51Y3LM+ZqhKooaCHupjiER6mT7t/2GrCo3EvUy/dv+xqlHCuoOWgJCbDyH9qGUjen49h5D+1KoeFApMq8A2a8nvm4+wuifPVvx159wvi7cNGMwk2FnmlkxEskISIvHOs1soLgEDua+36V6kYhy0ph9L30H6VHXHdq0/kG5F4cCIUzIsRCDNGpGRDYXUEACw2vYDSmwOu1PquQ/meJ/o7h7W50tcA67U+q5D39dCR7ncPa3Olr1nGum0GFxUGEkD557WIAyJmfIpck6Atpz2qpRcnSWpLRbjvGOj8UrK0i5sug7TDQlSVbKRmUlVNmuOyKqujnF5lJafressLo0IVQ92zpEwsXSwXtG4GhLakDXulwR31ielvBpMgZJVj6kmZ5JM12aMXiuV2QG5I2Fh2TXJli+zmknSb0f6Xvp2vw6lu6NxFEZgGksEOojB0/wDuH2j/AEjs9+bek8cnkjiDQgXBFxlY9mxGgRGO+X2TYXqH0b4ssg7N7EnQq6kMNwVcBhpbcd3fVzPiVQXZgt9rnfyG5PgK9NwfE/eMSm1T2a7NGOcOV0ZVuDYzELeWTKNCFYjY8mjUWzBWbtZvSUaaA1rY48oAuTYDU7m3MnvqN9Jd/QTKPekuPknpH45aBw4NrIxkPcdE/INPzXrWVjuH4irPlS78iVF1Fu9tr+AJPhU+ou1rad1SVNXY30FJCJTTNOSnWqfjsk6hDACb5g9gpIGXMHAO5GUqBzMgvptCeshrYtKL1l4Ok+Iv28MwFm0sy+hmJN2B3UCw7yNaueDcYXEoXRWUBivaA10Bvp4EacjcVCh2OYzDJYyWs4HpKSreAJG/kbivOsev01siySHKsq5urAzo/wBXMFZuyxuLBrLsSMwrd9JMesMLO5sqhnY+CC5rFdDYIZgMSsZjlvJG6Z3ZULSB2VQ2wJyvsPSrznpPiJLI2r9Wku3NJPf2V9NGrDHTz+Rq+HTpoNVY7Kws1vC/peYvVN/EHg8s+HieBeskw+IinEd7ZxGTdQTzsb/CtNJAGGUqGHcRcac7Ux9EZdY3IHuvdl+BvmHzI8Knw8VgS5eg5esUvBOPYnE4j/4STDYdU7TYhcszSE6LGoa2UDckfKtIEvpUT6YV9YpS3tDtJ+YC4/EBVlENPOr1HnltSI3SOQQBFCroBsP/ADScXjY4lzyOka+87BV+bECnrV4rwvhf+3+LYp8U7nC4RsscSsQD2mVRptfIzMRqSQL1vhBO29kUt0ew4LiUUwJhljlA3MbqwHnlJo4l6mX7t/2NXlmM6DYfCYyLEcMx2GwrRtaWKXE3BsRddy2ozAq3ha1ep8S9TL92/wCw05RSqgvuPx7DyH9qRDiUe+R1a2+VgbedjpTkWy/CvJP4AD/5h97H/wDlqKjcW+w71o9YGJTNkzrm93MM35b3rmIw6uuVhcd3l3948K8qwv8A9YSfc/8A6yV61RONV4oE7IzqQa8o450Tx+OfiE4VIg7BIUlR+uKYazRmIqbLnfvvcmvXJ7WJOltb+HOq76WW9Whb+puyn6jMfgLeNZFKWGXqljSktRHBcTJJh4nlRo5GRS6MLMHt2gR9q9ReOxxzRvEbvcZWCekAe9hopB11Iqd9CLesYsPdW6p8QDc/iJHhTywgLlAAHIAWHwArJmgpxfvXg9ycXRi+FSrDI0QkcO85zEgM5kaESntBQigxrfRSLk661t3kjhiafKSbC5vdzcgAZ2PeQN7CsHx1kgxSSBYxIVeQtLO0cV4wkXZUXXrSj2vbRRzrfcOAeJkcArqGBFwQdweXfUfRmZrKk7qcb6fijo/p9hZorlvsV2O6WCM5OqfrALut1OUXVbgrfP2mAsNb725x4JsfMQGUQqMoYi6kjTrCpa+uYMBpoNb6gm3ifDRkZMgYAqAnaIDHMwypc6tqe+nzjD7MUjeYCD/fIP6V6TyMhE4HwuWEuZpjMXIPMAWvew2G4GgGijyF1CdKgXmPKNPizn5WUfqafwcbAks+a/IKFUf3PzNSg/WB7Dj70mmnxsdz9Ym/vr/mufTY/wCYn51/zUXuMeoVaZ+mx/zE/Ov+aPpsf8xPzr/mkGhn+m0ziMiMEkZL5UDsFMg6wqhBDMEuQLHbY7U10euyqzZyxzEl4wkh1IUug2OW3cdtBsEdKcWcytEwYpJGzKsqKXQAhlBLAcwbEjau9HJckMayyIZFjUOTIpu1hm1vrrzrx2dc/EPb/Z7dPlojdDSPsK3+Ks7Jw5mVip66DUEg26wX1FK4pMw47hUucpws5K3NvSNiRtV7xSDD4mJ4ZjG8bizKXXzGoNwQQCCO6q3gXRfBYOQyxNeRlCZ5J+sYIPZUs2g227q7UJxUKe+vxKGtTSRjUVJqDDjI7+sT86/5qR9Nj/mJ+df81ZgjUbCW48K8VwHFD0f4pilxEbnC4ts8cii+zMy22BtmZWG+x8/ZPpsf8xPzr/mkTTQuCrtEyncMyEfI6Vqg+W7WjK2rPnTp7icFiW6/h2GkCiTNiMQ2exeVjlQKzEC5zHl8hX0XxL1Mv3b/ALGpMckCrlUwqo9kFAvyGlI4ljY+pl+sT1b+2vuHxqU581UthJUTYzoPIf2rw3oR0lj4Hi8bhscsiCRwyOEzAhS9iBzVlYEEd1e1x42Ow+sTYe2vd503iTh5BaQwuByYxsPk16jB8tprRjas8q6C4k8R6QT8SiR1w6xlQzC1z1axqO65sWtyFew1HjxMSiyvGoGwDKB8gaV9Nj/mJ+df80pvmeiGlQ9UZl1tS/psf8xPzr/mo82Mjv6xPzr/AJrLnj6pOL1PLYcMuLgxmOxP0uWVMTLEqYeRg2HSP0SqZ1UWGpLb/E1v+iePE+Cw8od3DRjtyBRI1iVu4UkZtORqtx/Qvh80zTvbNJYyBZysclv5iK1m8e/nVxwuGDDwpBEyLHGLKOsBsLk7k33JpZskZxpX/ARTTKPplI0SM6gySZ1EKZbjOx37CmTQZmupvpVv0YWKZFkyAiSNXGe7EX1sc99Re3wqs6WSgrmjc3zR5ure7BM4EhRL2LBb8ifAmu9EFjeNevVFchwesKZ7ByFJ0GpWxuAN9q5PDrlzRa/W17127ePcunrF+Rrca6dU6B1QsrAdsJYlSAQeXnbSsnBgZNLYpE27MckjWALm9kspbtnSwU2UEaA06rTwoAjxEnTUo5HrWZifALGoGgu/fXUx2Ntm61NVWyl4bggtfMo/p3C63ydzV61KjCWnR68MIVzLI2hNopiAcqggF7k6gtcnUsTpsLjDYolvVyAd7BQPlmv+lZaOTFlc/wBIjDNbstJFcDta6Llz3I2sCPHWrjgk0gb66aNywWyqyaNme4WwFxlMffqGoW4Fo0C39Ffyim0RCLgIR3gLbe2/npTkoOoBsdbHuPfaspJ0AURGNJSTYBesRWC3DZ7C3NmZ7cmseQpPcZoJMbAouzRAWub5Ra+177X5X3pWGnhkJCGNiACcuU6HY6cj3+FV+H6H4dSpsxKm4N+Yy2vYC9sg/WpeB4TBhczIBHmABJY2su3pGjQRnumWGe46pSbOpcRkLIUytcKxK27WQmzAkA2N6c6MxN1MfXKBJkGe5VjcH3hoe+9d6WkTxvHFJrImTMqM4AJs1suhOQkDXe1QOhkmWNIQyyrGWTOrJYAE5FKqzEELZbeFeQzJxzu60nfW6a3vbr5+43w1j7C84rj4cNC88xVI0F2Yj4AAAXJJIAA5mqjhHTXDTzLAYpoJJFLRCeDq+sA1JjOoOmtt7Uj+IvCZZ8HaFOseKWKXq/5gja7IO8kG9udqpRxzEYniWGlhXFjDF7TJNhVRIiYzoHYF7kqSxBsNBfUV2ceNShfn12/6USk0z0OGFb+iPkKe6hfdX5CmozrUmnhlcaCW431C+6vyFAw6+6PyinK84/jbxpkwkWDiv1uLlCgA65VKk/Nyg+JrTCPM6IvRHohw6+6v5RUbiMK9TL2V9W/Ie4a83/gxjnglxvC5mvJBIXW5OouEe1+VwjD7del8S9TL92/7GqUouMqEnaHEgXKOyuw5DurjogFyFA7yAB8zSusCpc6ALc+QFz+leJ9GeBP0inxGLxk0qwRvliiRgLXuQBcEABctza7E0QhdtukJuj2wQryVbeQo6hfdX8orzron0JxvDOIZIHabh0g7QeRQyEg2IS/pBgNVAuG20r0mozXK9HY07G+oX3V/KKYlhW/or8hUuornU1lzPSiyK1KeHj0DviowDmwlut7At2kLjKeegPdUjg3EIsVBHiIl7EgzLmUBrXI1GttqxGNxT4PGcU6zD4hxjEQwNFEzqxEJQqSvonM3Pu8r6noLw18Pw7DQyjLIkYDL3EkmxtzF/wC9RyY1GN+X7a/EFK2c6So4S8S3YNGSFC5iokUyAX0uY82lOdD4XKgzL2z1hIYLcKZGKA20uEKj4VB6XKrqqloxmmjASQkJKQb9USAT2rE7EXAuCKu+iuFKRhSFBVAtlzFR4KW1sNte6uNwz5+Iil+tvbWku/b2b9S6ekX5F11C+6v5RR1C+6v5RUaXi8aGQOwQRlVLMQFzOuYKPHLY/HzqSsykXDC3fcW031+B+VewMOgdQvur+UUqOFbjsrv3ClWrsY1prcBnFSOGsqA+JcKP0BP6U2I5ju6L9lCT+Zjb/dqbMKreM9b1LdSSHBXYAkjMMwF+eW+u/dc05qpCQs4C/pySN+PKPlHl/Wux4WFWChYw9rgWGe219dfjVHFwzGTevkEaWBCqdQclhcra5D2Y3Nu7wmcN6KRQyLKuYuq2G2X0cpNrbm7E66lzvpaNASeOwZo/mD32YW0rFdHsQkLCDPmZSYltCEFsMiXzEEljldddBvYDnusZi0IMdyzEWyoMzDzt6PLViK874sVw0/W9WVdlldvrdFVerErgMerVj9WNAb21IFzXm/SWB/bafnWm34o7fLY14ZaeRu5Z1UZmYKO8nT/zTP0p29BD9qS6j4L6R+IXzprhcKWzAXa3pMbtY+J2HgLCmelXGhhMHPiNLxxkrfmx0QfnK1LDJZYxcev7kpaEw4HN6xi/hsn5Bv8AiLVYxPpburz3+GXG5n6/C4qbr5ourkD5g10ljUkXG+R7qfE1uw+XXa29+6tTvFk5WVqpKyVXh/SSTF8R4+30IRs2AACdYfqwUYZie89axt9gd1e2QTh1DLsdtCP0NNYbhsUZZo4o0ZvSKIqltb9oqATrrrW7HPk1K5Kzw7Ey43hvGsNjuICIHEHI7REZClljckDYgFG8bV7jxL1Mv3b/ALGruM4dFKAJY45ANg6K1r72zA2rnER9TL92/wCw1Kc+ehJUOPEHjKnZlsfIrY14t/DbpPHwaXFcPx5aE9YGV8rFTYZfZBNmUKwNrHWvbE2HkP7VD4nwLD4m3XwRTW26yNWt5Ei4pQmknGWzBrqjF9H/AOJEnEOJmDBxq2CjW8szo4e9j6OoAu1gARewY16FUfA8OigTq4Y0iQeyiBV+Sil4jEqgzMbDv7vE9w7zsKjOUeioaT6nZyLWOt9PhVd9DK+rcr/Se0n5Sbj8JA8Kls16ws3X4/iOLgGKnw0OEESqIGCu7yKWLuxBuBsF8vG+L/Y27pIseiNh9MZfTUge8l2XzIAzD4iw76eWZSuZSGHeCCPnUDo9HMsCriJUmlW4MiCwYA6Ejk1t7c6a4/JHFG8zArkUszJo+VRc+DeRvWXPPki++yrq+hOKszfHYocXOsLtMpjZlVkKKglZFkB1OZmVMp0UqM+u9b7hMdkud2N/lpWKwmBSXENKI+skjlyk3KNnEa2bJm6tj1bhc3ZNtK3GDxSGyA2YD0WBVvynU+YuKXovFzZFLWoRrX9UtX9eIsz08xrG8BglJLxgkkEm5FyBlF7H3ez5aVXv0OjvdXcHxCsRa1gpsCosLG2pB1Jq/or0dmUpOG8DmhlB69mhAPZJYm5BGua9+TZr7g2Fiav4hrTdPQ1OGrB7HZRpUZ5AoJJAA3JIAHmTUy1V3+z0zXa7kG4LnNb7IOi/AVPIupGIj6eW9Whce8eyn5iLt+EEeNH0Nm9Y5IPspdV+JBzH4m3hRxHiKwhS2gYlcxICg2JXMx2DEZb95HfWfVZ8a1zZILkFSAfRexRgG7eawY+yRYagm9KGaLCTRdpIinYNmVbdk+IHkfke6qTpVwmNlLyQiYKGYKVzHMFOijvYaW51Z8P4RDhlZlut9XZ3J2JNyWNhuded67NmnBVQUjPtkds/YU7D+pvgOdY+M4f7xj5VutU/H+9izHPlZjui3EZ1jyYhG69DqAFF0YBlN1OUKLlL39jv0q76QdHo8dGkcpbq1kSQqpFnyahXuDdb7gWqh49wRkmEmVWjjQlg0kilCrh2mXJcuxjBWxIOgF7EirrhHHI5M4Umy5CxIsBnjWRf91gT3V5vDmeGdpUm3f8A5e3jSNbjzKvpjGE6F4aDFLi4FGHKxsjJGqLE6sb3cW3BAN7+yKsmbrBnfswjXtaBra5nvsg3AO+50sK6q9cbn1Xsg+33Mw93mBz3PIVmP4st/wCxxBr9ScVAMRa/qsxzZrcr5f0rsRvJJJsqei0NXw/jEU1zDNHLb0sjq1j45SbVP68AXJA77nT51jeFw8NXiC/RMgn6g3GHt1PV3Fut6vs3va19dvCtHie0yR8vTb7KkWHxfL8AaLeN0r9olqWlRuI+pl+7f9jVwP40zxCU9TL92/7DVkc6YnHQnR7DyH9qUaipKbDyH9qC3fSeePQfKx4zjlr/AGpljeouBGXNH7h7P2G1X5ar+CvNf4vcVSSaLBtMYhHFJOSM1zJlZcOnYBtdrnXkaUVLNPlB1FHo3qfuv+H4fY/b5ejU8X6FrNOcTFiJ8LK6BJGhZQHUejmDA6gbMNdql9EeNjGYKDEbmSMZ/tjsuPzBvnUu/U/df8P/AKf7fs+jXcoSdaNDpNCeD8IiweHWGIERpfc3Ykm5ZjzYm9Z7pPxTtrC3VBJkfN1ocq+qJ1KZCDmIcnmdNAdSLHjPSRI5FjIZiQG0AsAWyBnuRoW0AFzodNKh9FOj00LSK8ok61hIxAIyyNfrTqTdT2bbbHSuPmyvLNS3/Susm9LXlvqWpUi+6NcGSIMUBAzE6szMWIALFnJJNgBvy8Kup4FcWdQw7iL/APZ8ai4/HJhoS7bLYAC12J2Avp4knQC5NgCaewGNWaNZE2YXHzsdtDqNxcHcEjWvT8Hw/wB3xKL1e7fdmTJLmlYj6K6+rfT3ZLsPg3pj4lh4VwcQy+tUx/1bx/nG34gtS6L1rIUCEEXGoOxG1SEGlQIuHoGBUFNbkKbKe/Mo7J87X8asauxrqRkwpqZedO1wirGrVESLIgYWIBHcRcaa7UxNjApyKM7nXKPHm52UHvO/IHau4mFy2QEIttWGrnwUEWX7Rv5DeugJCh2VRqSTuTzJOrE+NyazNU6JjceCLENKc7DUKPQU+AO5/qOvdbaqbiXH3kYwYWxc5xnsbAgezsL3vrfL2QL3a6xsTxKTGydTErLAR22Kn2kuua4tbtIwUE5ha+jEpccI6PxYa7AsWyBWZm0sCWJsdtSTqTzO5Yk2AT/sothgk7B3CkMxOhGtwzWF+zoWsOZsKxkmEXCwsyKcheIDrZGIYsUiR5Wa5ESrlsOYUeFbtVM5DEWiGqqdC5GzMD7HMLz0J5Cncdw5ZFNwL25i4PgRzFcjjuB+0/yY99LXSVfMvxZK0ZmujvHuuhVzl1LqQCd43KtlzAG1xty8d6upI1kUqwV1YWIIBUjmCDoay/E+jDnFwzZxH1NgiZBlsxIm15ZkIAt7ovTHBOkzMWMjxIAbZArh42MxiRJSbqS3ZItlOuxFjXDx5ZY26Wi3jrzRtul4/XhelpM03DeCQYe4ghihzel1aKt/PKNacwPaLSb5zZfsLcL8+0346hvxdZI7I3psYwy8iCVkPgVyv8VqzitYBbWGwHIDauhDPHJqnr8SHLR5vhePTnhXFpTNIZIsRiFjfMcyKpTKFPIC5t51t4JC2BVmJJbDAknckw3JPxqkx38NYJGltNiY4cQ+eaCOQCJ3JuSQVJFyBcA8q0uNjCwOqiwETADkAEIA+Va8k4OuXv28kVJNblB094xLDh4Ugbq5MTPFAJLX6sSXuwvzsLDzqr4TMMLxJcIMdipc4YPFiUdwzBM+aKawVbDcajlWr43wKLGYcwTAlDlN1NmVl1VlbkQefnVVgOgqJPFiZMRisRLDmEbTSAgKyFSuUKBbW99yQNalDJBQ5X49N+wNO7LzE9l0k/A3kxGUnye3lnak4fhESTSYhUtLKFEj3JJCCyixNgB4AVInRSpVtmBB8jVbJx9I4g8rBSDkYk2Bcaacze1wByNYp5owWr8KWrfsLOWyRw3hUOFRkiURozs5FyRmb0iLk2v3DSqvj3SJY0cqUYxtGHXOLqHkRSXA1UAMTrppVZxDpQrYuGFMrl1zK4bs3cMUTTSzqja30JjOtS+AcAOdmVkeNjIVvCBIOukzuJJLm9mutgBsL3sKw5cs8rXMnrTUestfht9UWJJbFdhsDFilEkiXjzSxgq7gBEmYLmKkZoiUD63Cnw29DweEyDvJ3NN4fDxwKASozEKL2AJOyqP+XhSR9R9z/wAP/p/t+z6Pc4Lgfsv8mTfortRT7ePdmbJkvRE3Lt4bf6fM/OsvjeFT4dy+HYlGILKDdjfJcsG0Ziyt27XIcgkALbU0V1EykruD8cjxAsps63zLe9rG1ww0YbG45MtwL1Y1Hg4fGjs6qAz+keZ/0vc+ZJqUq3NvnTSthsOQrzpyiitKVaFYUUUUwESx38+VZnifR1p5yzSusRVLpe9nUsCQG0XskarvrfMDatTTM0XMb/3qEo2NMhYHAR4ePKgCICWOumurEk/MmmlUzkMwtEDdVI1cjUMw93uXnueQrvVGZu2CI1OindyDu45KDsvPc8hU01nehMDTGOx6QozubBQTyubC5tenxWWxmIOMxAhTMYYyc7KXGtlYNe2XQiy3JuSSBsyiQFlwXESzrIZ4wq5z1elja55XPde+l83O1zG430a62MoGa11YEWzKyOrqRcEGzKNCNavoowqhVAAUAADYAbCkYqfIjNvYaDvJ0UfEkD41k4jg8Wd8zWq2a3X14k4zcVoef4jAyQQlYTIxjYAnKplPWTCTEuq2tmCsbAC17gCu4fijR4cST506vrZHz2DlIi2S9lX0gUI7I8da0mIx3VSw4UIspbWQk6gsSWPgT2nt3A7aXdfgcczSgi6jKliAVutnOh/qK/FK4+b0TlX4alrd7S8V28empfHMupn8N00DRQuqyOZQ5EaBXZRGQJb6gHKxA0JJJFgamY/j6ZZIywzEMlrG+YwtIB55AWqXjOhMT2BVd3PZLITnt1lzGRcNYZhsbC9QuJdDe2+IzG4VmyZhkzCF4w9sua+RiLXtztWZcLnjL8M1v1vrot308ifPGt0KfpOqyrB2ixyAlUJVS4OQM3Imx/52uKjz9LVEs0PaLwRGUgAdqwDFV55gCmn/AKgqZN0KWSRZmHaBRtHYKWjvkYqNCVvYHuNtamQ9D4hJ1uVFkJYlwvbJYANdtzcAaHTQVWuF4iaVxnt3S9b37bofPFdUZZ+OTPGkiqrWkHWCBuuOR4GZbjLcESNHew8djTv+yZJlgzuyTZVYsoBImEJSQW27SM40ItkuDWywnAooxZVAFybABVudzZQKkYvC9jsABlsyW07S6gfH0fJjWzF6Kyc1uoeWr/j9yuWZeZR8P4ImGhjWaTRQq5nIzuwHZuebW7tdNLVawFY2DJbqpbag6BiBlYHucWF++3vGmeNYfroBJEzh1UvGU9PVSCovzKkjkQbajemujuISWAxEhios6hWAGe5AGYKdu/taeRrtcPweLBbgtXu3u/rwM8puW53pPwsugljuJY9VIzZwuuYJY6Eg621YDLcaEOdHeMCePKQQ6gZgbka39ogX2IOmhDA6g1NwUx1jc3dLa+8p9F/jax8QfCs9xvgjRSfSYTlF7uoutrC263JU+7lPay7gdnWuxAvNYPuf+H//AB+3y2mobi9ReGcRTERLIhBVgLi4NiQCQe/ffY6EaGlRgxsF1KMbL/Sd7fZ7jy27qQyVan40tXI0tS60QjW5BuwoooqYgooooAKKKKAGZYeY3/Q/999NBr/8wal03JCD4HkahKCY06M5x3HyFuoRSofs52BGYsDdImuAHC+8Re5CkFSRO4PwhYEygLmPpsABmOuthtqSfNidySZzXG+njy/0+NdqmVrQmgqLN25VTkgzt56iMfPM34BUomqLimLaPCSTWXNIQbNlsAxCp6RA7KAHnrfQ7VFAyPwJxJiZp8xCgaaEAoSxR7sczDKrbjKDfLtV7w0Hq1J3a7nzclrfC9vhVPwzBhMIFCkGdrG/pdtrG5sCfqwzXIGlaA02IzXEoBJxGC+YdWoI7O5BdrEkiw0BuoObtAnTS94n6mX7t/2GqN5lbiYUE3RQWBJyk9W+UhQLZgGOpJFiee13xL1Mv3b/ALDR1QEiPYeQ/tTHES3VPkLBgpK5Apa4FwFDAgk7WIp9Nh5D+1M47BLNG0b3ysLGxsdwdPiKQyD0ZxckkAaVw75iDZMoFtLf1a+1YXvsKtazfRFerM0JNyr73OpC5ToyggqEUadnXQnW2kpsERcH2XePlfOvk5JI+D5vgy1QGI4PFg5rxTEjKTouZrkgXGzkbAgK3s6l7/H9nLL7h7X2GsG+RCt+CmOkPD+tgYBczKCyjXUgbdkg6jTf4HYiESMZGSFkTVl1A95TbMvxsLf1BadV0lTkyOOY0II1BB8NCD41F4I8hgTrVKuBY3NycugY87ka6/ptT2GgYO2W2Ru1rya/at3g7+d++hRb2AVhsIkShI1Ci5NhzJ3JJ1J7yalQQZddyf8AvSlxxAf550ur4xoi2FFFFTEFFFFABRRRQAUUUUAFFFFAHCKZbD29E28OXw7v+9KfopNWBV8QUlQhBAchWPLLqW18QMv4qpOlfD5p2jRFfq7jMyyKF1YXzR5SwygAh1va5BFia19MnDDl2fL/ABt+lVvH2JWV4iAkjjUWWJCQOQv2E/3esqYaQuCZWZgQxa2+miiwAIvzJO3tGlm/NT8LH/X9Kg4MaaMvwiP/AN4TkXsFca5veTQA7WNze5BDiwFX/EvUy/dv+w0nDYGKIkpGI775UIG9+QtzNc4jMDDIAbko4A56qbUmnYEtNh5D+1dppMQthryH9qWHvsD+Vv72tSp9hlJg8FImPkfq7ROnp3W1+yTcDUm9wL3t2tr63xrgzclPxIH+v6UpYWO5A8tf1P8AipckmK0IdQQQRcEWN+470xw4tkC2JKkrc7ELorXO91sdL63qauGHPXz1/TYU7U1j7ibGBhr+lr4cv9fjT9FFWJURCiiimAUUUUAFFFFABRRRQAUUUUAFFFFABRRRQAUUUUAFcrtFAHK7RRQAVw0UUAFdoooAKKKKACiiigAooooAKKKKACiiigD/2Q=="/>
          <p:cNvSpPr>
            <a:spLocks noChangeAspect="1" noChangeArrowheads="1"/>
          </p:cNvSpPr>
          <p:nvPr/>
        </p:nvSpPr>
        <p:spPr bwMode="auto">
          <a:xfrm>
            <a:off x="120650" y="-1177925"/>
            <a:ext cx="2133600" cy="21431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H"/>
          </a:p>
        </p:txBody>
      </p:sp>
      <p:pic>
        <p:nvPicPr>
          <p:cNvPr id="10244" name="Picture 4" descr="http://journal.de-la-sante.fr/wp-content/uploads/code-genetiqu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8335" y="2500306"/>
            <a:ext cx="3933825" cy="39624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58006" cy="1143000"/>
          </a:xfrm>
        </p:spPr>
        <p:txBody>
          <a:bodyPr/>
          <a:lstStyle/>
          <a:p>
            <a:r>
              <a:rPr lang="fr-CH" dirty="0" smtClean="0">
                <a:latin typeface="Times New Roman" pitchFamily="18" charset="0"/>
                <a:cs typeface="Times New Roman" pitchFamily="18" charset="0"/>
              </a:rPr>
              <a:t>La correspondance</a:t>
            </a:r>
            <a:endParaRPr lang="fr-CH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?attid=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28736"/>
            <a:ext cx="9061700" cy="514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ZoneTexte 6"/>
          <p:cNvSpPr txBox="1"/>
          <p:nvPr/>
        </p:nvSpPr>
        <p:spPr>
          <a:xfrm>
            <a:off x="1142976" y="2860601"/>
            <a:ext cx="6786610" cy="1785104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endParaRPr lang="fr-CH" dirty="0" smtClean="0"/>
          </a:p>
          <a:p>
            <a:pPr algn="ctr"/>
            <a:r>
              <a:rPr lang="fr-CH" sz="2800" b="1" dirty="0" smtClean="0">
                <a:latin typeface="Times New Roman" pitchFamily="18" charset="0"/>
                <a:cs typeface="Times New Roman" pitchFamily="18" charset="0"/>
              </a:rPr>
              <a:t>AUG, codon « </a:t>
            </a:r>
            <a:r>
              <a:rPr lang="fr-CH" sz="2800" b="1" dirty="0" err="1" smtClean="0">
                <a:latin typeface="Times New Roman" pitchFamily="18" charset="0"/>
                <a:cs typeface="Times New Roman" pitchFamily="18" charset="0"/>
              </a:rPr>
              <a:t>start</a:t>
            </a:r>
            <a:r>
              <a:rPr lang="fr-CH" sz="2800" b="1" dirty="0" smtClean="0">
                <a:latin typeface="Times New Roman" pitchFamily="18" charset="0"/>
                <a:cs typeface="Times New Roman" pitchFamily="18" charset="0"/>
              </a:rPr>
              <a:t> », code pour l’acide aminé méthionine</a:t>
            </a:r>
          </a:p>
          <a:p>
            <a:pPr algn="ctr"/>
            <a:endParaRPr lang="fr-CH" dirty="0" smtClean="0"/>
          </a:p>
          <a:p>
            <a:pPr algn="ctr"/>
            <a:endParaRPr lang="fr-CH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4E381-85F3-4F93-B26C-596B69C5CBD1}" type="slidenum">
              <a:rPr lang="fr-CH" smtClean="0"/>
              <a:pPr/>
              <a:t>10</a:t>
            </a:fld>
            <a:endParaRPr lang="fr-CH"/>
          </a:p>
        </p:txBody>
      </p:sp>
      <p:pic>
        <p:nvPicPr>
          <p:cNvPr id="8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3" cstate="print">
            <a:lum contrast="40000"/>
          </a:blip>
          <a:srcRect/>
          <a:stretch>
            <a:fillRect/>
          </a:stretch>
        </p:blipFill>
        <p:spPr bwMode="auto">
          <a:xfrm>
            <a:off x="7305709" y="214290"/>
            <a:ext cx="1624009" cy="1216186"/>
          </a:xfrm>
          <a:prstGeom prst="rect">
            <a:avLst/>
          </a:prstGeom>
          <a:noFill/>
        </p:spPr>
      </p:pic>
      <p:sp>
        <p:nvSpPr>
          <p:cNvPr id="10" name="ZoneTexte 9"/>
          <p:cNvSpPr txBox="1"/>
          <p:nvPr/>
        </p:nvSpPr>
        <p:spPr>
          <a:xfrm>
            <a:off x="7524328" y="671436"/>
            <a:ext cx="14768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000" b="1" dirty="0" smtClean="0">
                <a:latin typeface="Times New Roman" pitchFamily="18" charset="0"/>
                <a:cs typeface="Times New Roman" pitchFamily="18" charset="0"/>
              </a:rPr>
              <a:t>Pages </a:t>
            </a:r>
            <a:r>
              <a:rPr lang="fr-CH" sz="2000" b="1" dirty="0" smtClean="0">
                <a:latin typeface="Times New Roman" pitchFamily="18" charset="0"/>
                <a:cs typeface="Times New Roman" pitchFamily="18" charset="0"/>
              </a:rPr>
              <a:t>17-18</a:t>
            </a:r>
            <a:endParaRPr lang="fr-CH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643042" y="4786322"/>
            <a:ext cx="785818" cy="214314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58006" cy="1143000"/>
          </a:xfrm>
        </p:spPr>
        <p:txBody>
          <a:bodyPr/>
          <a:lstStyle/>
          <a:p>
            <a:r>
              <a:rPr lang="fr-CH" dirty="0" smtClean="0">
                <a:latin typeface="Times New Roman" pitchFamily="18" charset="0"/>
                <a:cs typeface="Times New Roman" pitchFamily="18" charset="0"/>
              </a:rPr>
              <a:t>Les propriétés du code</a:t>
            </a:r>
            <a:endParaRPr lang="fr-CH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r>
              <a:rPr lang="fr-CH" dirty="0" smtClean="0">
                <a:latin typeface="Times New Roman" pitchFamily="18" charset="0"/>
                <a:cs typeface="Times New Roman" pitchFamily="18" charset="0"/>
              </a:rPr>
              <a:t>Au nombre de </a:t>
            </a:r>
            <a:r>
              <a:rPr lang="fr-CH" b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fr-CH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endParaRPr lang="fr-CH" sz="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fr-CH" sz="9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fr-CH" b="1" dirty="0" smtClean="0">
                <a:latin typeface="Times New Roman" pitchFamily="18" charset="0"/>
                <a:cs typeface="Times New Roman" pitchFamily="18" charset="0"/>
              </a:rPr>
              <a:t>Universel</a:t>
            </a:r>
            <a:r>
              <a:rPr lang="fr-CH" dirty="0" smtClean="0">
                <a:latin typeface="Times New Roman" pitchFamily="18" charset="0"/>
                <a:cs typeface="Times New Roman" pitchFamily="18" charset="0"/>
              </a:rPr>
              <a:t> : le même chez tous les êtres vivants</a:t>
            </a:r>
          </a:p>
          <a:p>
            <a:pPr lvl="1" algn="just">
              <a:buNone/>
            </a:pPr>
            <a:r>
              <a:rPr lang="fr-CH" dirty="0" smtClean="0">
                <a:latin typeface="Times New Roman" pitchFamily="18" charset="0"/>
                <a:cs typeface="Times New Roman" pitchFamily="18" charset="0"/>
              </a:rPr>
              <a:t>                      (origine unique ).</a:t>
            </a:r>
          </a:p>
          <a:p>
            <a:pPr lvl="1" algn="just">
              <a:buNone/>
            </a:pPr>
            <a:endParaRPr lang="fr-CH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fr-CH" b="1" dirty="0" smtClean="0">
                <a:latin typeface="Times New Roman" pitchFamily="18" charset="0"/>
                <a:cs typeface="Times New Roman" pitchFamily="18" charset="0"/>
              </a:rPr>
              <a:t>Non ambiguë </a:t>
            </a:r>
            <a:r>
              <a:rPr lang="fr-CH" dirty="0" smtClean="0">
                <a:latin typeface="Times New Roman" pitchFamily="18" charset="0"/>
                <a:cs typeface="Times New Roman" pitchFamily="18" charset="0"/>
              </a:rPr>
              <a:t>: à un codon correspond un seul et 	                         unique acide aminé.</a:t>
            </a:r>
          </a:p>
          <a:p>
            <a:pPr lvl="1" algn="just"/>
            <a:endParaRPr lang="fr-CH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fr-CH" b="1" dirty="0" smtClean="0">
                <a:latin typeface="Times New Roman" pitchFamily="18" charset="0"/>
                <a:cs typeface="Times New Roman" pitchFamily="18" charset="0"/>
              </a:rPr>
              <a:t>Dégénéré</a:t>
            </a:r>
            <a:r>
              <a:rPr lang="fr-CH" dirty="0" smtClean="0">
                <a:latin typeface="Times New Roman" pitchFamily="18" charset="0"/>
                <a:cs typeface="Times New Roman" pitchFamily="18" charset="0"/>
              </a:rPr>
              <a:t>: à un acide aminé peuvent correspondre 		      plusieurs codons.</a:t>
            </a:r>
            <a:endParaRPr lang="fr-CH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4E381-85F3-4F93-B26C-596B69C5CBD1}" type="slidenum">
              <a:rPr lang="fr-CH" smtClean="0"/>
              <a:pPr/>
              <a:t>11</a:t>
            </a:fld>
            <a:endParaRPr lang="fr-CH"/>
          </a:p>
        </p:txBody>
      </p:sp>
      <p:pic>
        <p:nvPicPr>
          <p:cNvPr id="5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2" cstate="print">
            <a:lum contrast="40000"/>
          </a:blip>
          <a:srcRect/>
          <a:stretch>
            <a:fillRect/>
          </a:stretch>
        </p:blipFill>
        <p:spPr bwMode="auto">
          <a:xfrm>
            <a:off x="7305709" y="214290"/>
            <a:ext cx="1624009" cy="1216186"/>
          </a:xfrm>
          <a:prstGeom prst="rect">
            <a:avLst/>
          </a:prstGeom>
          <a:noFill/>
        </p:spPr>
      </p:pic>
      <p:sp>
        <p:nvSpPr>
          <p:cNvPr id="6" name="ZoneTexte 5"/>
          <p:cNvSpPr txBox="1"/>
          <p:nvPr/>
        </p:nvSpPr>
        <p:spPr>
          <a:xfrm>
            <a:off x="7786710" y="671436"/>
            <a:ext cx="12144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000" b="1" dirty="0" smtClean="0">
                <a:latin typeface="Times New Roman" pitchFamily="18" charset="0"/>
                <a:cs typeface="Times New Roman" pitchFamily="18" charset="0"/>
              </a:rPr>
              <a:t>Page 17</a:t>
            </a:r>
            <a:endParaRPr lang="fr-CH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41784"/>
            <a:ext cx="6758006" cy="1143000"/>
          </a:xfrm>
        </p:spPr>
        <p:txBody>
          <a:bodyPr/>
          <a:lstStyle/>
          <a:p>
            <a:r>
              <a:rPr lang="fr-CH" dirty="0" smtClean="0">
                <a:latin typeface="Times New Roman" pitchFamily="18" charset="0"/>
                <a:cs typeface="Times New Roman" pitchFamily="18" charset="0"/>
              </a:rPr>
              <a:t>Définition</a:t>
            </a:r>
            <a:endParaRPr lang="fr-CH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1600200"/>
            <a:ext cx="8750206" cy="45434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CH" sz="1600" b="1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>
              <a:buNone/>
            </a:pPr>
            <a:r>
              <a:rPr lang="fr-CH" b="1" dirty="0" smtClean="0">
                <a:latin typeface="Times New Roman" pitchFamily="18" charset="0"/>
                <a:cs typeface="Times New Roman" pitchFamily="18" charset="0"/>
              </a:rPr>
              <a:t> = Un système de correspondance</a:t>
            </a:r>
            <a:endParaRPr lang="fr-CH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fr-CH" sz="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fr-CH" sz="900" dirty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fr-CH" dirty="0" smtClean="0">
                <a:latin typeface="Times New Roman" pitchFamily="18" charset="0"/>
                <a:cs typeface="Times New Roman" pitchFamily="18" charset="0"/>
              </a:rPr>
              <a:t>Ordre des nucléotides (ARN) détermine l’ordre des </a:t>
            </a:r>
            <a:r>
              <a:rPr lang="fr-CH" dirty="0" err="1" smtClean="0">
                <a:latin typeface="Times New Roman" pitchFamily="18" charset="0"/>
                <a:cs typeface="Times New Roman" pitchFamily="18" charset="0"/>
              </a:rPr>
              <a:t>a.a</a:t>
            </a:r>
            <a:r>
              <a:rPr lang="fr-CH" dirty="0" smtClean="0">
                <a:latin typeface="Times New Roman" pitchFamily="18" charset="0"/>
                <a:cs typeface="Times New Roman" pitchFamily="18" charset="0"/>
              </a:rPr>
              <a:t>. (protéine)</a:t>
            </a:r>
          </a:p>
          <a:p>
            <a:pPr lvl="1">
              <a:buNone/>
            </a:pPr>
            <a:endParaRPr lang="fr-CH" sz="9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endParaRPr lang="fr-CH" sz="9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CH" b="1" dirty="0" smtClean="0">
                <a:latin typeface="Times New Roman" pitchFamily="18" charset="0"/>
                <a:cs typeface="Times New Roman" pitchFamily="18" charset="0"/>
              </a:rPr>
              <a:t>4 bases azotées (A,U,G,C) </a:t>
            </a:r>
            <a:r>
              <a:rPr lang="fr-CH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fr-CH" b="1" dirty="0" smtClean="0">
                <a:latin typeface="Times New Roman" pitchFamily="18" charset="0"/>
                <a:cs typeface="Times New Roman" pitchFamily="18" charset="0"/>
              </a:rPr>
              <a:t>20 acides aminés</a:t>
            </a:r>
          </a:p>
          <a:p>
            <a:pPr lvl="1" algn="ctr">
              <a:buNone/>
            </a:pPr>
            <a:endParaRPr lang="fr-CH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1" algn="ctr">
              <a:buNone/>
            </a:pPr>
            <a:endParaRPr lang="fr-CH" sz="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1" algn="ctr">
              <a:buNone/>
            </a:pPr>
            <a:r>
              <a:rPr lang="fr-CH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Correspondance, comment?</a:t>
            </a:r>
          </a:p>
          <a:p>
            <a:pPr lvl="1"/>
            <a:endParaRPr lang="fr-CH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4E381-85F3-4F93-B26C-596B69C5CBD1}" type="slidenum">
              <a:rPr lang="fr-CH" smtClean="0"/>
              <a:pPr/>
              <a:t>2</a:t>
            </a:fld>
            <a:endParaRPr lang="fr-CH"/>
          </a:p>
        </p:txBody>
      </p:sp>
      <p:pic>
        <p:nvPicPr>
          <p:cNvPr id="5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2" cstate="print">
            <a:lum contrast="40000"/>
          </a:blip>
          <a:srcRect/>
          <a:stretch>
            <a:fillRect/>
          </a:stretch>
        </p:blipFill>
        <p:spPr bwMode="auto">
          <a:xfrm>
            <a:off x="7305709" y="283988"/>
            <a:ext cx="1624009" cy="1216186"/>
          </a:xfrm>
          <a:prstGeom prst="rect">
            <a:avLst/>
          </a:prstGeom>
          <a:noFill/>
        </p:spPr>
      </p:pic>
      <p:sp>
        <p:nvSpPr>
          <p:cNvPr id="6" name="ZoneTexte 5"/>
          <p:cNvSpPr txBox="1"/>
          <p:nvPr/>
        </p:nvSpPr>
        <p:spPr>
          <a:xfrm>
            <a:off x="7786710" y="671436"/>
            <a:ext cx="12144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000" b="1" dirty="0" smtClean="0">
                <a:latin typeface="Times New Roman" pitchFamily="18" charset="0"/>
                <a:cs typeface="Times New Roman" pitchFamily="18" charset="0"/>
              </a:rPr>
              <a:t>Page 17</a:t>
            </a:r>
            <a:endParaRPr lang="fr-CH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58006" cy="1143000"/>
          </a:xfrm>
        </p:spPr>
        <p:txBody>
          <a:bodyPr/>
          <a:lstStyle/>
          <a:p>
            <a:r>
              <a:rPr lang="fr-CH" dirty="0" smtClean="0">
                <a:latin typeface="Times New Roman" pitchFamily="18" charset="0"/>
                <a:cs typeface="Times New Roman" pitchFamily="18" charset="0"/>
              </a:rPr>
              <a:t>Les correspondances?</a:t>
            </a:r>
            <a:endParaRPr lang="fr-CH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2844" y="2671770"/>
            <a:ext cx="8929718" cy="168592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fr-CH" dirty="0" smtClean="0">
                <a:latin typeface="Times New Roman" pitchFamily="18" charset="0"/>
                <a:cs typeface="Times New Roman" pitchFamily="18" charset="0"/>
              </a:rPr>
              <a:t>	1 base = 1 acide aminé → 4 possibilités (4</a:t>
            </a:r>
            <a:r>
              <a:rPr lang="fr-CH" baseline="30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fr-CH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r>
              <a:rPr lang="fr-CH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endParaRPr lang="fr-CH" dirty="0" smtClean="0">
              <a:latin typeface="Times New Roman" pitchFamily="18" charset="0"/>
              <a:cs typeface="Times New Roman" pitchFamily="18" charset="0"/>
            </a:endParaRPr>
          </a:p>
          <a:p>
            <a:endParaRPr lang="fr-CH" dirty="0" smtClean="0">
              <a:latin typeface="Times New Roman" pitchFamily="18" charset="0"/>
              <a:cs typeface="Times New Roman" pitchFamily="18" charset="0"/>
            </a:endParaRPr>
          </a:p>
          <a:p>
            <a:endParaRPr lang="fr-CH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4E381-85F3-4F93-B26C-596B69C5CBD1}" type="slidenum">
              <a:rPr lang="fr-CH" smtClean="0"/>
              <a:pPr/>
              <a:t>3</a:t>
            </a:fld>
            <a:endParaRPr lang="fr-CH"/>
          </a:p>
        </p:txBody>
      </p:sp>
      <p:pic>
        <p:nvPicPr>
          <p:cNvPr id="5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2" cstate="print">
            <a:lum contrast="40000"/>
          </a:blip>
          <a:srcRect/>
          <a:stretch>
            <a:fillRect/>
          </a:stretch>
        </p:blipFill>
        <p:spPr bwMode="auto">
          <a:xfrm>
            <a:off x="7305709" y="214290"/>
            <a:ext cx="1624009" cy="1216186"/>
          </a:xfrm>
          <a:prstGeom prst="rect">
            <a:avLst/>
          </a:prstGeom>
          <a:noFill/>
        </p:spPr>
      </p:pic>
      <p:sp>
        <p:nvSpPr>
          <p:cNvPr id="6" name="ZoneTexte 5"/>
          <p:cNvSpPr txBox="1"/>
          <p:nvPr/>
        </p:nvSpPr>
        <p:spPr>
          <a:xfrm>
            <a:off x="7786710" y="671436"/>
            <a:ext cx="12144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000" b="1" dirty="0" smtClean="0">
                <a:latin typeface="Times New Roman" pitchFamily="18" charset="0"/>
                <a:cs typeface="Times New Roman" pitchFamily="18" charset="0"/>
              </a:rPr>
              <a:t>Page 17</a:t>
            </a:r>
            <a:endParaRPr lang="fr-CH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58006" cy="1143000"/>
          </a:xfrm>
        </p:spPr>
        <p:txBody>
          <a:bodyPr/>
          <a:lstStyle/>
          <a:p>
            <a:r>
              <a:rPr lang="fr-CH" dirty="0" smtClean="0">
                <a:latin typeface="Times New Roman" pitchFamily="18" charset="0"/>
                <a:cs typeface="Times New Roman" pitchFamily="18" charset="0"/>
              </a:rPr>
              <a:t>Les correspondances?</a:t>
            </a:r>
            <a:endParaRPr lang="fr-CH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2844" y="2386018"/>
            <a:ext cx="8929718" cy="3400436"/>
          </a:xfrm>
        </p:spPr>
        <p:txBody>
          <a:bodyPr/>
          <a:lstStyle/>
          <a:p>
            <a:pPr algn="ctr">
              <a:buNone/>
            </a:pPr>
            <a:r>
              <a:rPr lang="fr-CH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fr-CH" strike="sngStrike" dirty="0" smtClean="0">
                <a:latin typeface="Times New Roman" pitchFamily="18" charset="0"/>
                <a:cs typeface="Times New Roman" pitchFamily="18" charset="0"/>
              </a:rPr>
              <a:t>1 base = 1 acide aminé → 4 possibilités (4</a:t>
            </a:r>
            <a:r>
              <a:rPr lang="fr-CH" strike="sngStrike" baseline="30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fr-CH" strike="sngStrike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ctr">
              <a:buNone/>
            </a:pPr>
            <a:endParaRPr lang="fr-CH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fr-CH" dirty="0" smtClean="0">
                <a:latin typeface="Times New Roman" pitchFamily="18" charset="0"/>
                <a:cs typeface="Times New Roman" pitchFamily="18" charset="0"/>
              </a:rPr>
              <a:t>	2 bases = 1 acide aminé → 16 possibilités (4</a:t>
            </a:r>
            <a:r>
              <a:rPr lang="fr-CH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CH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ctr"/>
            <a:endParaRPr lang="fr-CH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fr-CH" b="1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fr-CH" dirty="0" smtClean="0">
              <a:latin typeface="Times New Roman" pitchFamily="18" charset="0"/>
              <a:cs typeface="Times New Roman" pitchFamily="18" charset="0"/>
            </a:endParaRPr>
          </a:p>
          <a:p>
            <a:endParaRPr lang="fr-CH" dirty="0" smtClean="0">
              <a:latin typeface="Times New Roman" pitchFamily="18" charset="0"/>
              <a:cs typeface="Times New Roman" pitchFamily="18" charset="0"/>
            </a:endParaRPr>
          </a:p>
          <a:p>
            <a:endParaRPr lang="fr-CH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4E381-85F3-4F93-B26C-596B69C5CBD1}" type="slidenum">
              <a:rPr lang="fr-CH" smtClean="0"/>
              <a:pPr/>
              <a:t>4</a:t>
            </a:fld>
            <a:endParaRPr lang="fr-CH"/>
          </a:p>
        </p:txBody>
      </p:sp>
      <p:pic>
        <p:nvPicPr>
          <p:cNvPr id="5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2" cstate="print">
            <a:lum contrast="40000"/>
          </a:blip>
          <a:srcRect/>
          <a:stretch>
            <a:fillRect/>
          </a:stretch>
        </p:blipFill>
        <p:spPr bwMode="auto">
          <a:xfrm>
            <a:off x="7305709" y="214290"/>
            <a:ext cx="1624009" cy="1216186"/>
          </a:xfrm>
          <a:prstGeom prst="rect">
            <a:avLst/>
          </a:prstGeom>
          <a:noFill/>
        </p:spPr>
      </p:pic>
      <p:sp>
        <p:nvSpPr>
          <p:cNvPr id="6" name="ZoneTexte 5"/>
          <p:cNvSpPr txBox="1"/>
          <p:nvPr/>
        </p:nvSpPr>
        <p:spPr>
          <a:xfrm>
            <a:off x="7786710" y="671436"/>
            <a:ext cx="12144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000" b="1" dirty="0" smtClean="0">
                <a:latin typeface="Times New Roman" pitchFamily="18" charset="0"/>
                <a:cs typeface="Times New Roman" pitchFamily="18" charset="0"/>
              </a:rPr>
              <a:t>Page 17</a:t>
            </a:r>
            <a:endParaRPr lang="fr-CH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58006" cy="1143000"/>
          </a:xfrm>
        </p:spPr>
        <p:txBody>
          <a:bodyPr/>
          <a:lstStyle/>
          <a:p>
            <a:r>
              <a:rPr lang="fr-CH" dirty="0" smtClean="0">
                <a:latin typeface="Times New Roman" pitchFamily="18" charset="0"/>
                <a:cs typeface="Times New Roman" pitchFamily="18" charset="0"/>
              </a:rPr>
              <a:t>Les correspondances?</a:t>
            </a:r>
            <a:endParaRPr lang="fr-CH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2844" y="2243142"/>
            <a:ext cx="8929718" cy="3400436"/>
          </a:xfrm>
        </p:spPr>
        <p:txBody>
          <a:bodyPr/>
          <a:lstStyle/>
          <a:p>
            <a:pPr>
              <a:buNone/>
            </a:pPr>
            <a:r>
              <a:rPr lang="fr-CH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fr-CH" strike="sngStrike" dirty="0" smtClean="0">
                <a:latin typeface="Times New Roman" pitchFamily="18" charset="0"/>
                <a:cs typeface="Times New Roman" pitchFamily="18" charset="0"/>
              </a:rPr>
              <a:t>1 base = 1 acide aminé → 4 possibilités (4</a:t>
            </a:r>
            <a:r>
              <a:rPr lang="fr-CH" strike="sngStrike" baseline="30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fr-CH" strike="sngStrike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endParaRPr lang="fr-CH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fr-CH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fr-CH" strike="sngStrike" dirty="0" smtClean="0">
                <a:latin typeface="Times New Roman" pitchFamily="18" charset="0"/>
                <a:cs typeface="Times New Roman" pitchFamily="18" charset="0"/>
              </a:rPr>
              <a:t>2 bases = 1 acide aminé → 16 possibilités (4</a:t>
            </a:r>
            <a:r>
              <a:rPr lang="fr-CH" strike="sngStrike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CH" strike="sngStrike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endParaRPr lang="fr-CH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fr-CH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fr-CH" b="1" u="sng" dirty="0" smtClean="0">
                <a:latin typeface="Times New Roman" pitchFamily="18" charset="0"/>
                <a:cs typeface="Times New Roman" pitchFamily="18" charset="0"/>
              </a:rPr>
              <a:t>3 bases = 1 acide aminé → 64 possibilités (4</a:t>
            </a:r>
            <a:r>
              <a:rPr lang="fr-CH" b="1" u="sng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fr-CH" b="1" u="sng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endParaRPr lang="fr-CH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fr-CH" dirty="0" smtClean="0">
              <a:latin typeface="Times New Roman" pitchFamily="18" charset="0"/>
              <a:cs typeface="Times New Roman" pitchFamily="18" charset="0"/>
            </a:endParaRPr>
          </a:p>
          <a:p>
            <a:endParaRPr lang="fr-CH" dirty="0" smtClean="0">
              <a:latin typeface="Times New Roman" pitchFamily="18" charset="0"/>
              <a:cs typeface="Times New Roman" pitchFamily="18" charset="0"/>
            </a:endParaRPr>
          </a:p>
          <a:p>
            <a:endParaRPr lang="fr-CH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4E381-85F3-4F93-B26C-596B69C5CBD1}" type="slidenum">
              <a:rPr lang="fr-CH" smtClean="0"/>
              <a:pPr/>
              <a:t>5</a:t>
            </a:fld>
            <a:endParaRPr lang="fr-CH"/>
          </a:p>
        </p:txBody>
      </p:sp>
      <p:pic>
        <p:nvPicPr>
          <p:cNvPr id="5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2" cstate="print">
            <a:lum contrast="40000"/>
          </a:blip>
          <a:srcRect/>
          <a:stretch>
            <a:fillRect/>
          </a:stretch>
        </p:blipFill>
        <p:spPr bwMode="auto">
          <a:xfrm>
            <a:off x="7305709" y="214290"/>
            <a:ext cx="1624009" cy="1216186"/>
          </a:xfrm>
          <a:prstGeom prst="rect">
            <a:avLst/>
          </a:prstGeom>
          <a:noFill/>
        </p:spPr>
      </p:pic>
      <p:sp>
        <p:nvSpPr>
          <p:cNvPr id="6" name="ZoneTexte 5"/>
          <p:cNvSpPr txBox="1"/>
          <p:nvPr/>
        </p:nvSpPr>
        <p:spPr>
          <a:xfrm>
            <a:off x="7786710" y="671436"/>
            <a:ext cx="12144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000" b="1" dirty="0" smtClean="0">
                <a:latin typeface="Times New Roman" pitchFamily="18" charset="0"/>
                <a:cs typeface="Times New Roman" pitchFamily="18" charset="0"/>
              </a:rPr>
              <a:t>Page 17</a:t>
            </a:r>
            <a:endParaRPr lang="fr-CH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58006" cy="1143000"/>
          </a:xfrm>
        </p:spPr>
        <p:txBody>
          <a:bodyPr/>
          <a:lstStyle/>
          <a:p>
            <a:r>
              <a:rPr lang="fr-CH" dirty="0" smtClean="0">
                <a:latin typeface="Times New Roman" pitchFamily="18" charset="0"/>
                <a:cs typeface="Times New Roman" pitchFamily="18" charset="0"/>
              </a:rPr>
              <a:t>La correspondance</a:t>
            </a:r>
            <a:endParaRPr lang="fr-CH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2171704"/>
            <a:ext cx="8786874" cy="4400568"/>
          </a:xfrm>
        </p:spPr>
        <p:txBody>
          <a:bodyPr>
            <a:normAutofit/>
          </a:bodyPr>
          <a:lstStyle/>
          <a:p>
            <a:r>
              <a:rPr lang="fr-CH" b="1" u="sng" dirty="0" smtClean="0">
                <a:latin typeface="Times New Roman" pitchFamily="18" charset="0"/>
                <a:cs typeface="Times New Roman" pitchFamily="18" charset="0"/>
              </a:rPr>
              <a:t>3 bases = 1 acide aminé → 64 possibilités (4</a:t>
            </a:r>
            <a:r>
              <a:rPr lang="fr-CH" b="1" u="sng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fr-CH" b="1" u="sng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endParaRPr lang="fr-CH" sz="9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fr-CH" sz="9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CH" dirty="0" smtClean="0">
                <a:latin typeface="Times New Roman" pitchFamily="18" charset="0"/>
                <a:cs typeface="Times New Roman" pitchFamily="18" charset="0"/>
              </a:rPr>
              <a:t>3 bases =1 triplet de nucléotides = </a:t>
            </a:r>
            <a:r>
              <a:rPr lang="fr-CH" b="1" dirty="0" smtClean="0">
                <a:latin typeface="Times New Roman" pitchFamily="18" charset="0"/>
                <a:cs typeface="Times New Roman" pitchFamily="18" charset="0"/>
              </a:rPr>
              <a:t>un codon</a:t>
            </a:r>
          </a:p>
          <a:p>
            <a:pPr lvl="1">
              <a:buNone/>
            </a:pPr>
            <a:endParaRPr lang="fr-CH" sz="800" b="1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endParaRPr lang="fr-CH" sz="800" b="1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CH" b="1" dirty="0" smtClean="0">
                <a:latin typeface="Times New Roman" pitchFamily="18" charset="0"/>
                <a:cs typeface="Times New Roman" pitchFamily="18" charset="0"/>
              </a:rPr>
              <a:t>Trop de combinaisons ? </a:t>
            </a:r>
          </a:p>
          <a:p>
            <a:pPr lvl="1">
              <a:buNone/>
            </a:pPr>
            <a:endParaRPr lang="fr-CH" sz="800" b="1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endParaRPr lang="fr-CH" sz="800" b="1" dirty="0" smtClean="0"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fr-CH" sz="2800" dirty="0" smtClean="0">
                <a:latin typeface="Times New Roman" pitchFamily="18" charset="0"/>
                <a:cs typeface="Times New Roman" pitchFamily="18" charset="0"/>
              </a:rPr>
              <a:t>20 acides aminés différents</a:t>
            </a:r>
          </a:p>
          <a:p>
            <a:pPr lvl="2">
              <a:buNone/>
            </a:pPr>
            <a:endParaRPr lang="fr-CH" sz="800" dirty="0" smtClean="0">
              <a:latin typeface="Times New Roman" pitchFamily="18" charset="0"/>
              <a:cs typeface="Times New Roman" pitchFamily="18" charset="0"/>
            </a:endParaRPr>
          </a:p>
          <a:p>
            <a:pPr lvl="2">
              <a:buNone/>
            </a:pPr>
            <a:endParaRPr lang="fr-CH" sz="800" dirty="0" smtClean="0">
              <a:latin typeface="Times New Roman" pitchFamily="18" charset="0"/>
              <a:cs typeface="Times New Roman" pitchFamily="18" charset="0"/>
            </a:endParaRPr>
          </a:p>
          <a:p>
            <a:pPr lvl="3">
              <a:buNone/>
            </a:pPr>
            <a:r>
              <a:rPr lang="fr-CH" sz="2800" dirty="0" smtClean="0">
                <a:latin typeface="Times New Roman" pitchFamily="18" charset="0"/>
                <a:cs typeface="Times New Roman" pitchFamily="18" charset="0"/>
              </a:rPr>
              <a:t>   	1 acide aminé correspond à plusieurs codons</a:t>
            </a:r>
            <a:endParaRPr lang="fr-CH" b="1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fr-CH" dirty="0"/>
          </a:p>
        </p:txBody>
      </p:sp>
      <p:sp>
        <p:nvSpPr>
          <p:cNvPr id="4" name="Flèche droite 3"/>
          <p:cNvSpPr/>
          <p:nvPr/>
        </p:nvSpPr>
        <p:spPr>
          <a:xfrm>
            <a:off x="1142976" y="5592090"/>
            <a:ext cx="928694" cy="35719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4E381-85F3-4F93-B26C-596B69C5CBD1}" type="slidenum">
              <a:rPr lang="fr-CH" smtClean="0"/>
              <a:pPr/>
              <a:t>6</a:t>
            </a:fld>
            <a:endParaRPr lang="fr-CH"/>
          </a:p>
        </p:txBody>
      </p:sp>
      <p:pic>
        <p:nvPicPr>
          <p:cNvPr id="6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2" cstate="print">
            <a:lum contrast="40000"/>
          </a:blip>
          <a:srcRect/>
          <a:stretch>
            <a:fillRect/>
          </a:stretch>
        </p:blipFill>
        <p:spPr bwMode="auto">
          <a:xfrm>
            <a:off x="7305709" y="214290"/>
            <a:ext cx="1624009" cy="1216186"/>
          </a:xfrm>
          <a:prstGeom prst="rect">
            <a:avLst/>
          </a:prstGeom>
          <a:noFill/>
        </p:spPr>
      </p:pic>
      <p:sp>
        <p:nvSpPr>
          <p:cNvPr id="7" name="ZoneTexte 6"/>
          <p:cNvSpPr txBox="1"/>
          <p:nvPr/>
        </p:nvSpPr>
        <p:spPr>
          <a:xfrm>
            <a:off x="7786710" y="671436"/>
            <a:ext cx="12144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000" b="1" dirty="0" smtClean="0">
                <a:latin typeface="Times New Roman" pitchFamily="18" charset="0"/>
                <a:cs typeface="Times New Roman" pitchFamily="18" charset="0"/>
              </a:rPr>
              <a:t>Page 17</a:t>
            </a:r>
            <a:endParaRPr lang="fr-CH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58006" cy="1143000"/>
          </a:xfrm>
        </p:spPr>
        <p:txBody>
          <a:bodyPr/>
          <a:lstStyle/>
          <a:p>
            <a:r>
              <a:rPr lang="fr-CH" dirty="0" smtClean="0">
                <a:latin typeface="Times New Roman" pitchFamily="18" charset="0"/>
                <a:cs typeface="Times New Roman" pitchFamily="18" charset="0"/>
              </a:rPr>
              <a:t>La correspondance</a:t>
            </a:r>
            <a:endParaRPr lang="fr-CH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?attid=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28736"/>
            <a:ext cx="9061700" cy="514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4E381-85F3-4F93-B26C-596B69C5CBD1}" type="slidenum">
              <a:rPr lang="fr-CH" smtClean="0"/>
              <a:pPr/>
              <a:t>7</a:t>
            </a:fld>
            <a:endParaRPr lang="fr-CH"/>
          </a:p>
        </p:txBody>
      </p:sp>
      <p:pic>
        <p:nvPicPr>
          <p:cNvPr id="8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3" cstate="print">
            <a:lum contrast="40000"/>
          </a:blip>
          <a:srcRect/>
          <a:stretch>
            <a:fillRect/>
          </a:stretch>
        </p:blipFill>
        <p:spPr bwMode="auto">
          <a:xfrm>
            <a:off x="7305709" y="214290"/>
            <a:ext cx="1624009" cy="1216186"/>
          </a:xfrm>
          <a:prstGeom prst="rect">
            <a:avLst/>
          </a:prstGeom>
          <a:noFill/>
        </p:spPr>
      </p:pic>
      <p:sp>
        <p:nvSpPr>
          <p:cNvPr id="9" name="ZoneTexte 8"/>
          <p:cNvSpPr txBox="1"/>
          <p:nvPr/>
        </p:nvSpPr>
        <p:spPr>
          <a:xfrm>
            <a:off x="7786710" y="671436"/>
            <a:ext cx="12144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000" b="1" dirty="0" smtClean="0">
                <a:latin typeface="Times New Roman" pitchFamily="18" charset="0"/>
                <a:cs typeface="Times New Roman" pitchFamily="18" charset="0"/>
              </a:rPr>
              <a:t>Page 18</a:t>
            </a:r>
            <a:endParaRPr lang="fr-CH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à coins arrondis 9"/>
          <p:cNvSpPr/>
          <p:nvPr/>
        </p:nvSpPr>
        <p:spPr>
          <a:xfrm>
            <a:off x="3929058" y="1857364"/>
            <a:ext cx="1214446" cy="357190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1" name="Rectangle à coins arrondis 10"/>
          <p:cNvSpPr/>
          <p:nvPr/>
        </p:nvSpPr>
        <p:spPr>
          <a:xfrm rot="16200000">
            <a:off x="7858148" y="4000504"/>
            <a:ext cx="1214446" cy="357190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2" name="Rectangle à coins arrondis 11"/>
          <p:cNvSpPr/>
          <p:nvPr/>
        </p:nvSpPr>
        <p:spPr>
          <a:xfrm rot="16200000">
            <a:off x="71406" y="4000504"/>
            <a:ext cx="1214446" cy="357190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58006" cy="1143000"/>
          </a:xfrm>
        </p:spPr>
        <p:txBody>
          <a:bodyPr/>
          <a:lstStyle/>
          <a:p>
            <a:r>
              <a:rPr lang="fr-CH" dirty="0" smtClean="0">
                <a:latin typeface="Times New Roman" pitchFamily="18" charset="0"/>
                <a:cs typeface="Times New Roman" pitchFamily="18" charset="0"/>
              </a:rPr>
              <a:t>La correspondance</a:t>
            </a:r>
            <a:endParaRPr lang="fr-CH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?attid=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28736"/>
            <a:ext cx="9061700" cy="514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4E381-85F3-4F93-B26C-596B69C5CBD1}" type="slidenum">
              <a:rPr lang="fr-CH" smtClean="0"/>
              <a:pPr/>
              <a:t>8</a:t>
            </a:fld>
            <a:endParaRPr lang="fr-CH"/>
          </a:p>
        </p:txBody>
      </p:sp>
      <p:pic>
        <p:nvPicPr>
          <p:cNvPr id="8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3" cstate="print">
            <a:lum contrast="40000"/>
          </a:blip>
          <a:srcRect/>
          <a:stretch>
            <a:fillRect/>
          </a:stretch>
        </p:blipFill>
        <p:spPr bwMode="auto">
          <a:xfrm>
            <a:off x="7305709" y="214290"/>
            <a:ext cx="1624009" cy="1216186"/>
          </a:xfrm>
          <a:prstGeom prst="rect">
            <a:avLst/>
          </a:prstGeom>
          <a:noFill/>
        </p:spPr>
      </p:pic>
      <p:sp>
        <p:nvSpPr>
          <p:cNvPr id="9" name="ZoneTexte 8"/>
          <p:cNvSpPr txBox="1"/>
          <p:nvPr/>
        </p:nvSpPr>
        <p:spPr>
          <a:xfrm>
            <a:off x="7452320" y="671436"/>
            <a:ext cx="15488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000" b="1" dirty="0" smtClean="0">
                <a:latin typeface="Times New Roman" pitchFamily="18" charset="0"/>
                <a:cs typeface="Times New Roman" pitchFamily="18" charset="0"/>
              </a:rPr>
              <a:t>Pages </a:t>
            </a:r>
            <a:r>
              <a:rPr lang="fr-CH" sz="2000" b="1" dirty="0" smtClean="0">
                <a:latin typeface="Times New Roman" pitchFamily="18" charset="0"/>
                <a:cs typeface="Times New Roman" pitchFamily="18" charset="0"/>
              </a:rPr>
              <a:t>17-18</a:t>
            </a:r>
            <a:endParaRPr lang="fr-CH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072066" y="2928934"/>
            <a:ext cx="928694" cy="28575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1" name="Rectangle 10"/>
          <p:cNvSpPr/>
          <p:nvPr/>
        </p:nvSpPr>
        <p:spPr>
          <a:xfrm>
            <a:off x="6786578" y="2928934"/>
            <a:ext cx="928694" cy="21431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2" name="ZoneTexte 11"/>
          <p:cNvSpPr txBox="1"/>
          <p:nvPr/>
        </p:nvSpPr>
        <p:spPr>
          <a:xfrm>
            <a:off x="1142976" y="3643314"/>
            <a:ext cx="6786610" cy="1785104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endParaRPr lang="fr-CH" dirty="0" smtClean="0"/>
          </a:p>
          <a:p>
            <a:pPr algn="ctr"/>
            <a:r>
              <a:rPr lang="fr-CH" sz="2800" b="1" dirty="0" smtClean="0">
                <a:latin typeface="Times New Roman" pitchFamily="18" charset="0"/>
                <a:cs typeface="Times New Roman" pitchFamily="18" charset="0"/>
              </a:rPr>
              <a:t>3 codons « stop » → fin de la fabrication de   	     la protéine</a:t>
            </a:r>
          </a:p>
          <a:p>
            <a:pPr algn="ctr"/>
            <a:endParaRPr lang="fr-CH" dirty="0" smtClean="0"/>
          </a:p>
          <a:p>
            <a:pPr algn="ctr"/>
            <a:endParaRPr lang="fr-CH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58006" cy="1143000"/>
          </a:xfrm>
        </p:spPr>
        <p:txBody>
          <a:bodyPr/>
          <a:lstStyle/>
          <a:p>
            <a:r>
              <a:rPr lang="fr-CH" dirty="0" smtClean="0">
                <a:latin typeface="Times New Roman" pitchFamily="18" charset="0"/>
                <a:cs typeface="Times New Roman" pitchFamily="18" charset="0"/>
              </a:rPr>
              <a:t>La correspondance</a:t>
            </a:r>
            <a:endParaRPr lang="fr-CH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?attid=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28736"/>
            <a:ext cx="9061700" cy="514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4E381-85F3-4F93-B26C-596B69C5CBD1}" type="slidenum">
              <a:rPr lang="fr-CH" smtClean="0"/>
              <a:pPr/>
              <a:t>9</a:t>
            </a:fld>
            <a:endParaRPr lang="fr-CH"/>
          </a:p>
        </p:txBody>
      </p:sp>
      <p:pic>
        <p:nvPicPr>
          <p:cNvPr id="8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3" cstate="print">
            <a:lum contrast="40000"/>
          </a:blip>
          <a:srcRect/>
          <a:stretch>
            <a:fillRect/>
          </a:stretch>
        </p:blipFill>
        <p:spPr bwMode="auto">
          <a:xfrm>
            <a:off x="7305709" y="214290"/>
            <a:ext cx="1624009" cy="1216186"/>
          </a:xfrm>
          <a:prstGeom prst="rect">
            <a:avLst/>
          </a:prstGeom>
          <a:noFill/>
        </p:spPr>
      </p:pic>
      <p:sp>
        <p:nvSpPr>
          <p:cNvPr id="9" name="ZoneTexte 8"/>
          <p:cNvSpPr txBox="1"/>
          <p:nvPr/>
        </p:nvSpPr>
        <p:spPr>
          <a:xfrm>
            <a:off x="7452320" y="671436"/>
            <a:ext cx="15488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000" b="1" dirty="0" smtClean="0">
                <a:latin typeface="Times New Roman" pitchFamily="18" charset="0"/>
                <a:cs typeface="Times New Roman" pitchFamily="18" charset="0"/>
              </a:rPr>
              <a:t>Pages </a:t>
            </a:r>
            <a:r>
              <a:rPr lang="fr-CH" sz="2000" b="1" dirty="0" smtClean="0">
                <a:latin typeface="Times New Roman" pitchFamily="18" charset="0"/>
                <a:cs typeface="Times New Roman" pitchFamily="18" charset="0"/>
              </a:rPr>
              <a:t>17-18</a:t>
            </a:r>
            <a:endParaRPr lang="fr-CH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072066" y="2928934"/>
            <a:ext cx="928694" cy="28575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1" name="Rectangle 10"/>
          <p:cNvSpPr/>
          <p:nvPr/>
        </p:nvSpPr>
        <p:spPr>
          <a:xfrm>
            <a:off x="6786578" y="2928934"/>
            <a:ext cx="928694" cy="21431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3" name="ZoneTexte 12"/>
          <p:cNvSpPr txBox="1"/>
          <p:nvPr/>
        </p:nvSpPr>
        <p:spPr>
          <a:xfrm>
            <a:off x="1142976" y="3643314"/>
            <a:ext cx="6786610" cy="1354217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endParaRPr lang="fr-CH" dirty="0" smtClean="0"/>
          </a:p>
          <a:p>
            <a:pPr algn="ctr"/>
            <a:r>
              <a:rPr lang="fr-CH" sz="2800" b="1" dirty="0" smtClean="0">
                <a:latin typeface="Times New Roman" pitchFamily="18" charset="0"/>
                <a:cs typeface="Times New Roman" pitchFamily="18" charset="0"/>
              </a:rPr>
              <a:t>61 codons qui codent les acides aminés</a:t>
            </a:r>
          </a:p>
          <a:p>
            <a:pPr algn="ctr"/>
            <a:endParaRPr lang="fr-CH" dirty="0" smtClean="0"/>
          </a:p>
          <a:p>
            <a:pPr algn="ctr"/>
            <a:endParaRPr lang="fr-C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132</Words>
  <Application>Microsoft Office PowerPoint</Application>
  <PresentationFormat>Affichage à l'écran (4:3)</PresentationFormat>
  <Paragraphs>86</Paragraphs>
  <Slides>11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Thème Office</vt:lpstr>
      <vt:lpstr>Le code génétique</vt:lpstr>
      <vt:lpstr>Définition</vt:lpstr>
      <vt:lpstr>Les correspondances?</vt:lpstr>
      <vt:lpstr>Les correspondances?</vt:lpstr>
      <vt:lpstr>Les correspondances?</vt:lpstr>
      <vt:lpstr>La correspondance</vt:lpstr>
      <vt:lpstr>La correspondance</vt:lpstr>
      <vt:lpstr>La correspondance</vt:lpstr>
      <vt:lpstr>La correspondance</vt:lpstr>
      <vt:lpstr>La correspondance</vt:lpstr>
      <vt:lpstr>Les propriétés du code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code génétique</dc:title>
  <dc:creator>HP2730</dc:creator>
  <cp:lastModifiedBy>Julien Dubuis</cp:lastModifiedBy>
  <cp:revision>17</cp:revision>
  <dcterms:created xsi:type="dcterms:W3CDTF">2010-09-02T09:19:45Z</dcterms:created>
  <dcterms:modified xsi:type="dcterms:W3CDTF">2013-08-22T16:05:13Z</dcterms:modified>
</cp:coreProperties>
</file>