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02" r:id="rId3"/>
    <p:sldId id="360" r:id="rId4"/>
    <p:sldId id="362" r:id="rId5"/>
    <p:sldId id="361" r:id="rId6"/>
    <p:sldId id="363" r:id="rId7"/>
    <p:sldId id="364" r:id="rId8"/>
    <p:sldId id="365" r:id="rId9"/>
    <p:sldId id="304" r:id="rId10"/>
    <p:sldId id="366" r:id="rId11"/>
    <p:sldId id="367" r:id="rId12"/>
    <p:sldId id="368" r:id="rId13"/>
    <p:sldId id="369" r:id="rId14"/>
    <p:sldId id="370" r:id="rId15"/>
    <p:sldId id="371" r:id="rId16"/>
    <p:sldId id="372" r:id="rId17"/>
    <p:sldId id="373" r:id="rId18"/>
    <p:sldId id="374" r:id="rId19"/>
    <p:sldId id="376" r:id="rId20"/>
    <p:sldId id="375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2B8B7-368C-4482-BC11-EFB93F6F6524}" type="datetimeFigureOut">
              <a:rPr lang="fr-CH" smtClean="0"/>
              <a:t>09.08.2019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B3A41-2BFC-4040-83ED-FAA7D554994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5972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02A8-C046-4605-AB2D-621DDC35B763}" type="datetime1">
              <a:rPr lang="fr-CH" smtClean="0"/>
              <a:t>09.08.2019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50004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A89FD-5F99-4998-8F34-560AB217BF26}" type="datetime1">
              <a:rPr lang="fr-CH" smtClean="0"/>
              <a:t>09.08.2019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97553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A0CB-6BF3-4DD2-9BBB-AB4103381122}" type="datetime1">
              <a:rPr lang="fr-CH" smtClean="0"/>
              <a:t>09.08.2019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74222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54D97-32D5-4C69-8F46-6D68C8D9CDDE}" type="datetime1">
              <a:rPr lang="fr-CH" smtClean="0"/>
              <a:t>09.08.2019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9512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314F-7110-4F61-A80F-0843BCD372F6}" type="datetime1">
              <a:rPr lang="fr-CH" smtClean="0"/>
              <a:t>09.08.2019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7436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90D0-4986-4302-9F23-52F7BC213F11}" type="datetime1">
              <a:rPr lang="fr-CH" smtClean="0"/>
              <a:t>09.08.2019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21284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D05D-8AB6-4A39-BB8D-24C2CE2370D6}" type="datetime1">
              <a:rPr lang="fr-CH" smtClean="0"/>
              <a:t>09.08.2019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5646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5E3D-0A02-4BDD-B0AA-1FF18345BCD9}" type="datetime1">
              <a:rPr lang="fr-CH" smtClean="0"/>
              <a:t>09.08.2019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46503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BBB1-EF70-40E3-BA23-9511B0051818}" type="datetime1">
              <a:rPr lang="fr-CH" smtClean="0"/>
              <a:t>09.08.2019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460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777C2-0F91-41F4-B04C-0BFFDE9625CF}" type="datetime1">
              <a:rPr lang="fr-CH" smtClean="0"/>
              <a:t>09.08.2019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89329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0A6C-65AB-4D2D-B279-03F8AE67AF47}" type="datetime1">
              <a:rPr lang="fr-CH" smtClean="0"/>
              <a:t>09.08.2019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6719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B1C81-0CA5-446D-83FE-59321C6EC671}" type="datetime1">
              <a:rPr lang="fr-CH" smtClean="0"/>
              <a:t>09.08.2019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3409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baclesse.fr/cours/fondamentale/1-notions-generales/Images/Promotion.gif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3528392"/>
          </a:xfrm>
        </p:spPr>
        <p:txBody>
          <a:bodyPr>
            <a:normAutofit fontScale="90000"/>
          </a:bodyPr>
          <a:lstStyle/>
          <a:p>
            <a:r>
              <a:rPr lang="fr-CH" sz="8000" dirty="0" smtClean="0">
                <a:latin typeface="Bauhaus 93" panose="04030905020B02020C02" pitchFamily="82" charset="0"/>
              </a:rPr>
              <a:t>Caractéristiques cellulaires et cancérogenèse</a:t>
            </a:r>
            <a:endParaRPr lang="fr-CH" sz="8000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7536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Les étapes de la cancérogenèse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380312" y="671436"/>
            <a:ext cx="1620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Pages 23-24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10</a:t>
            </a:fld>
            <a:endParaRPr lang="fr-CH"/>
          </a:p>
        </p:txBody>
      </p:sp>
      <p:pic>
        <p:nvPicPr>
          <p:cNvPr id="3074" name="Picture 2" descr="Etapes multiples 1.gif (12595 octets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8880"/>
            <a:ext cx="8235150" cy="3096344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915816" y="2348880"/>
            <a:ext cx="1296144" cy="50405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10"/>
          <p:cNvSpPr/>
          <p:nvPr/>
        </p:nvSpPr>
        <p:spPr>
          <a:xfrm>
            <a:off x="4788024" y="2348880"/>
            <a:ext cx="1296144" cy="50405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11"/>
          <p:cNvSpPr/>
          <p:nvPr/>
        </p:nvSpPr>
        <p:spPr>
          <a:xfrm>
            <a:off x="6516216" y="2348880"/>
            <a:ext cx="1512168" cy="50405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6940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L’initiation</a:t>
            </a:r>
            <a:endParaRPr lang="fr-CH" dirty="0">
              <a:latin typeface="Bauhaus 93" panose="04030905020B02020C02" pitchFamily="82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380313" y="671436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Pages 23-24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11</a:t>
            </a:fld>
            <a:endParaRPr lang="fr-CH"/>
          </a:p>
        </p:txBody>
      </p:sp>
      <p:pic>
        <p:nvPicPr>
          <p:cNvPr id="11" name="Picture 2" descr="Etapes multiples 1.gif (12595 octets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8880"/>
            <a:ext cx="8235150" cy="3096344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lèche vers le bas 4"/>
          <p:cNvSpPr/>
          <p:nvPr/>
        </p:nvSpPr>
        <p:spPr>
          <a:xfrm rot="10800000">
            <a:off x="3275855" y="3940453"/>
            <a:ext cx="432048" cy="172819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5"/>
          <p:cNvSpPr/>
          <p:nvPr/>
        </p:nvSpPr>
        <p:spPr>
          <a:xfrm>
            <a:off x="251520" y="2708920"/>
            <a:ext cx="1224136" cy="2232248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ZoneTexte 6"/>
          <p:cNvSpPr txBox="1"/>
          <p:nvPr/>
        </p:nvSpPr>
        <p:spPr>
          <a:xfrm>
            <a:off x="863588" y="5877272"/>
            <a:ext cx="5724636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Modification ADN = mutation</a:t>
            </a: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23928" y="3140968"/>
            <a:ext cx="1152128" cy="1152128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ZoneTexte 12"/>
          <p:cNvSpPr txBox="1"/>
          <p:nvPr/>
        </p:nvSpPr>
        <p:spPr>
          <a:xfrm>
            <a:off x="3923928" y="2636912"/>
            <a:ext cx="2016224" cy="523220"/>
          </a:xfrm>
          <a:prstGeom prst="rect">
            <a:avLst/>
          </a:prstGeom>
          <a:solidFill>
            <a:srgbClr val="00B050"/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Cellule mère</a:t>
            </a: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347864" y="1430476"/>
            <a:ext cx="5184576" cy="52322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Processus de réparation de l’ADN</a:t>
            </a: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Flèche vers le bas 14"/>
          <p:cNvSpPr/>
          <p:nvPr/>
        </p:nvSpPr>
        <p:spPr>
          <a:xfrm>
            <a:off x="4283968" y="2060848"/>
            <a:ext cx="576064" cy="432048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ZoneTexte 15"/>
          <p:cNvSpPr txBox="1"/>
          <p:nvPr/>
        </p:nvSpPr>
        <p:spPr>
          <a:xfrm>
            <a:off x="179512" y="2185700"/>
            <a:ext cx="2304256" cy="52322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Cancérigènes</a:t>
            </a: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27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La promotion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3094" y="1628800"/>
            <a:ext cx="8229600" cy="4525963"/>
          </a:xfrm>
        </p:spPr>
        <p:txBody>
          <a:bodyPr>
            <a:normAutofit/>
          </a:bodyPr>
          <a:lstStyle/>
          <a:p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prolifération plus ou moins contrôlée des ¢ initiées</a:t>
            </a: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12</a:t>
            </a:fld>
            <a:endParaRPr lang="fr-CH"/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380313" y="671436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Pages 24-25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Etapes multiples 1.gif (12595 octets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24944"/>
            <a:ext cx="8235150" cy="3096344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lèche vers le bas 16"/>
          <p:cNvSpPr/>
          <p:nvPr/>
        </p:nvSpPr>
        <p:spPr>
          <a:xfrm rot="10800000">
            <a:off x="4932039" y="4410690"/>
            <a:ext cx="504055" cy="103453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ZoneTexte 17"/>
          <p:cNvSpPr txBox="1"/>
          <p:nvPr/>
        </p:nvSpPr>
        <p:spPr>
          <a:xfrm>
            <a:off x="1844702" y="5759678"/>
            <a:ext cx="6678728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Agents promoteurs</a:t>
            </a: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860032" y="3356992"/>
            <a:ext cx="1656184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Divisions</a:t>
            </a: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75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La promotion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13</a:t>
            </a:fld>
            <a:endParaRPr lang="fr-CH"/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812361" y="671436"/>
            <a:ext cx="11521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24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Promotion.gif (14199 octets)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14476"/>
            <a:ext cx="6408712" cy="4954884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899592" y="5202778"/>
            <a:ext cx="1944216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excessives</a:t>
            </a:r>
            <a:endParaRPr lang="fr-CH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51520" y="4509120"/>
            <a:ext cx="5472608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↑ probabilité de nouvelles mutations</a:t>
            </a: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37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Agents promoteurs ?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nutrition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l’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alcool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certaines amines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 tabac</a:t>
            </a: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infections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les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traumatismes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répétés</a:t>
            </a: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hormones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(cancers </a:t>
            </a:r>
            <a:r>
              <a:rPr lang="fr-CH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hormono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-dépendants (sein, prostate, utérus, thyroïde…)</a:t>
            </a: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âge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CH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nbre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important de divisions ¢ 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↓ efficacité des mécanismes </a:t>
            </a:r>
            <a:r>
              <a:rPr lang="fr-CH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réparation)</a:t>
            </a:r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37757" y="671436"/>
            <a:ext cx="1082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25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6776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La promotion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3094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15</a:t>
            </a:fld>
            <a:endParaRPr lang="fr-CH"/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380313" y="671436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Pages 24-25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Etapes multiples 1.gif (12595 octets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24944"/>
            <a:ext cx="8235150" cy="3096344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6084168" y="2924944"/>
            <a:ext cx="1656184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Divisions lentes</a:t>
            </a: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585120" y="5733256"/>
            <a:ext cx="3551278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8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Inhibition</a:t>
            </a:r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contact</a:t>
            </a: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91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La progression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3094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16</a:t>
            </a:fld>
            <a:endParaRPr lang="fr-CH"/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380313" y="671436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Pages 24-25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Etapes multiples 1.gif (12595 octets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24944"/>
            <a:ext cx="8235150" cy="3096344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6084168" y="3429000"/>
            <a:ext cx="2808313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Immortalité des ¢</a:t>
            </a: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732239" y="5786100"/>
            <a:ext cx="2304257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métastases</a:t>
            </a: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88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Métastases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Tournant de l’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oncogenèse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¢ cancéreuses </a:t>
            </a:r>
            <a:r>
              <a:rPr lang="fr-CH" b="1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reconnaissent</a:t>
            </a:r>
          </a:p>
          <a:p>
            <a:pPr marL="457200" lvl="1" indent="0" algn="just">
              <a:buNone/>
            </a:pPr>
            <a:r>
              <a:rPr lang="fr-CH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2" algn="just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¢ voisines (</a:t>
            </a:r>
            <a:r>
              <a:rPr lang="fr-CH" sz="28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connexions intercellulaires</a:t>
            </a:r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2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r>
              <a:rPr lang="fr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 support (</a:t>
            </a:r>
            <a:r>
              <a:rPr lang="fr-CH" sz="28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connexion</a:t>
            </a:r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à la matrice protéique)</a:t>
            </a: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37757" y="671436"/>
            <a:ext cx="1082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25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17</a:t>
            </a:fld>
            <a:endParaRPr lang="fr-CH"/>
          </a:p>
        </p:txBody>
      </p:sp>
      <p:sp>
        <p:nvSpPr>
          <p:cNvPr id="4" name="ZoneTexte 3"/>
          <p:cNvSpPr txBox="1"/>
          <p:nvPr/>
        </p:nvSpPr>
        <p:spPr>
          <a:xfrm>
            <a:off x="395536" y="4727394"/>
            <a:ext cx="8352928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¢ détachées de leur environnement produisent des signaux biochimiques → dégradation du tissu</a:t>
            </a: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50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Progression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37757" y="671436"/>
            <a:ext cx="1082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25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18</a:t>
            </a:fld>
            <a:endParaRPr lang="fr-CH"/>
          </a:p>
        </p:txBody>
      </p:sp>
      <p:pic>
        <p:nvPicPr>
          <p:cNvPr id="1026" name="Picture 2" descr="lung-cancer-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7001018" cy="4824536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971600" y="1826821"/>
            <a:ext cx="3672409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Prolifération en surface = cancer </a:t>
            </a:r>
            <a:r>
              <a:rPr lang="fr-CH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situ</a:t>
            </a:r>
            <a:endParaRPr lang="fr-CH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 flipH="1" flipV="1">
            <a:off x="6552220" y="3212976"/>
            <a:ext cx="648072" cy="864096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6552220" y="4149080"/>
            <a:ext cx="2377498" cy="46166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fr-CH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Membrane basale</a:t>
            </a:r>
            <a:endParaRPr lang="fr-CH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3131840" y="2996952"/>
            <a:ext cx="3528392" cy="72008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ZoneTexte 12"/>
          <p:cNvSpPr txBox="1"/>
          <p:nvPr/>
        </p:nvSpPr>
        <p:spPr>
          <a:xfrm>
            <a:off x="3419872" y="3068960"/>
            <a:ext cx="2952328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Phénomène majeur </a:t>
            </a: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Flèche vers le bas 13"/>
          <p:cNvSpPr/>
          <p:nvPr/>
        </p:nvSpPr>
        <p:spPr>
          <a:xfrm>
            <a:off x="4788024" y="4149080"/>
            <a:ext cx="648072" cy="64807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ZoneTexte 14"/>
          <p:cNvSpPr txBox="1"/>
          <p:nvPr/>
        </p:nvSpPr>
        <p:spPr>
          <a:xfrm>
            <a:off x="1043608" y="5805264"/>
            <a:ext cx="4752528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Modification du pronostic !!!!</a:t>
            </a: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1043608" y="4725144"/>
            <a:ext cx="1440160" cy="36004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Ellipse 15"/>
          <p:cNvSpPr/>
          <p:nvPr/>
        </p:nvSpPr>
        <p:spPr>
          <a:xfrm>
            <a:off x="1030950" y="4063148"/>
            <a:ext cx="1236794" cy="36004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0878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4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Cellules cancéreuses métastases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Elles peuvent:</a:t>
            </a: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Quitter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tumeur primitive et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migrer</a:t>
            </a:r>
          </a:p>
          <a:p>
            <a:pPr lvl="1" algn="just"/>
            <a:endParaRPr lang="fr-CH" sz="1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Survivre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 la circulation sanguine</a:t>
            </a:r>
          </a:p>
          <a:p>
            <a:pPr lvl="1" algn="just"/>
            <a:endParaRPr lang="fr-CH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Résister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au SI en dissimulant ses antigènes</a:t>
            </a:r>
          </a:p>
          <a:p>
            <a:pPr lvl="1" algn="just"/>
            <a:endParaRPr lang="fr-CH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Produire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ses propres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facteurs de croissance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 tirer profit de ceux qui circulent autour d’elles</a:t>
            </a:r>
          </a:p>
          <a:p>
            <a:pPr lvl="1" algn="just"/>
            <a:endParaRPr lang="fr-CH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Tromper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signaux biochimiques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sénescence et d’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apoptose</a:t>
            </a:r>
          </a:p>
          <a:p>
            <a:pPr lvl="1" algn="just"/>
            <a:endParaRPr lang="fr-CH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Former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nouveau foyer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tumoral dans un autre tissu (protéines = intégrines)</a:t>
            </a: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812360" y="671435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26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19</a:t>
            </a:fld>
            <a:endParaRPr lang="fr-CH"/>
          </a:p>
        </p:txBody>
      </p:sp>
      <p:sp>
        <p:nvSpPr>
          <p:cNvPr id="4" name="ZoneTexte 3"/>
          <p:cNvSpPr txBox="1"/>
          <p:nvPr/>
        </p:nvSpPr>
        <p:spPr>
          <a:xfrm rot="1304238">
            <a:off x="2955300" y="2917450"/>
            <a:ext cx="396044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Comment ?</a:t>
            </a:r>
            <a:endParaRPr lang="fr-CH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 rot="1304238">
            <a:off x="269647" y="3766239"/>
            <a:ext cx="8864614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Cascades </a:t>
            </a:r>
            <a:r>
              <a:rPr lang="fr-CH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fr-CH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mutations </a:t>
            </a:r>
            <a:r>
              <a:rPr lang="fr-CH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fr-CH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d’instabilités génétiques</a:t>
            </a:r>
            <a:endParaRPr lang="fr-CH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 rot="1304238">
            <a:off x="589" y="4254697"/>
            <a:ext cx="7818260" cy="107721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Difficulté: caractérisation moléculaire de chaque cancer</a:t>
            </a:r>
            <a:endParaRPr lang="fr-CH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77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Introduction 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Renouvellement </a:t>
            </a:r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cellules «somatiques»</a:t>
            </a:r>
          </a:p>
          <a:p>
            <a:pPr algn="just"/>
            <a:endParaRPr lang="fr-CH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Rythmes différents / types cellulaires</a:t>
            </a: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Cellules cancéreuses</a:t>
            </a:r>
          </a:p>
          <a:p>
            <a:pPr algn="just"/>
            <a:endParaRPr lang="fr-CH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Echappent 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aux points de contrôle </a:t>
            </a:r>
            <a:r>
              <a:rPr lang="fr-CH" dirty="0">
                <a:latin typeface="Times New Roman"/>
                <a:cs typeface="Times New Roman"/>
              </a:rPr>
              <a:t>→ </a:t>
            </a:r>
            <a:r>
              <a:rPr lang="fr-CH" b="1" dirty="0">
                <a:latin typeface="Times New Roman"/>
                <a:cs typeface="Times New Roman"/>
              </a:rPr>
              <a:t>homéostasie</a:t>
            </a: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21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5424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Cellules cancéreuses métastases</a:t>
            </a:r>
            <a:endParaRPr lang="fr-CH" dirty="0">
              <a:latin typeface="Bauhaus 93" panose="04030905020B02020C02" pitchFamily="82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20</a:t>
            </a:fld>
            <a:endParaRPr lang="fr-CH"/>
          </a:p>
        </p:txBody>
      </p:sp>
      <p:pic>
        <p:nvPicPr>
          <p:cNvPr id="1026" name="Picture 2" descr="Etapes multiples 2.gif (18716 octets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98" y="1889696"/>
            <a:ext cx="7502202" cy="3987576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566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Cellules cancéreuses 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Altérations génétiques</a:t>
            </a: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Transmises aux cellules filles</a:t>
            </a:r>
          </a:p>
          <a:p>
            <a:pPr lvl="1" algn="just"/>
            <a:endParaRPr lang="fr-CH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Accumulation anomalies génétiques (¢ filles)</a:t>
            </a:r>
          </a:p>
          <a:p>
            <a:pPr lvl="1" algn="just"/>
            <a:endParaRPr lang="fr-CH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fr-CH" dirty="0" smtClean="0">
                <a:latin typeface="Times New Roman"/>
                <a:cs typeface="Times New Roman"/>
              </a:rPr>
              <a:t>→ tumeur maligne</a:t>
            </a:r>
            <a:endParaRPr lang="fr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Dédifférenciation ?</a:t>
            </a:r>
          </a:p>
          <a:p>
            <a:pPr algn="just"/>
            <a:endParaRPr lang="fr-CH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Cellules souches adultes</a:t>
            </a:r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21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6210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Caractéristiques des cellules cancéreuses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853136"/>
          </a:xfrm>
        </p:spPr>
        <p:txBody>
          <a:bodyPr>
            <a:normAutofit/>
          </a:bodyPr>
          <a:lstStyle/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Immortalisation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 ¢ cancéreuses</a:t>
            </a: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 algn="just">
              <a:buFont typeface="+mj-lt"/>
              <a:buAutoNum type="arabicPeriod"/>
            </a:pP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Capacité de prolifération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autonome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incontrôlée</a:t>
            </a:r>
          </a:p>
          <a:p>
            <a:pPr marL="971550" lvl="1" indent="-514350" algn="just">
              <a:buFont typeface="+mj-lt"/>
              <a:buAutoNum type="arabicPeriod"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capacité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d’entrer en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quiescence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(repos)</a:t>
            </a:r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 algn="just">
              <a:buNone/>
            </a:pPr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 algn="just">
              <a:buFont typeface="+mj-lt"/>
              <a:buAutoNum type="arabicPeriod"/>
            </a:pP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↓ des besoins en facteurs de croissance</a:t>
            </a:r>
          </a:p>
          <a:p>
            <a:pPr marL="971550" lvl="1" indent="-514350" algn="just">
              <a:buFont typeface="+mj-lt"/>
              <a:buAutoNum type="arabicPeriod"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↓ dépendance aux facteurs de croissance externes</a:t>
            </a:r>
          </a:p>
          <a:p>
            <a:pPr lvl="2" algn="just">
              <a:buFont typeface="Wingdings" panose="05000000000000000000" pitchFamily="2" charset="2"/>
              <a:buChar char="ü"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de facteurs de croissance  + récepteurs </a:t>
            </a:r>
          </a:p>
          <a:p>
            <a:pPr marL="914400" lvl="2" indent="0" algn="just">
              <a:buNone/>
            </a:pP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fr-CH" dirty="0" smtClean="0">
                <a:latin typeface="Times New Roman"/>
                <a:cs typeface="Times New Roman"/>
              </a:rPr>
              <a:t>→ stimulation prolifération</a:t>
            </a:r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809765" y="671436"/>
            <a:ext cx="11547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21 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5087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Caractéristiques des cellules cancéreuses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5122912" cy="4853136"/>
          </a:xfrm>
        </p:spPr>
        <p:txBody>
          <a:bodyPr>
            <a:normAutofit/>
          </a:bodyPr>
          <a:lstStyle/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Immortalisation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 ¢ cancéreuses</a:t>
            </a: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	 Perte de la nécessité d’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ancrage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de l’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inhibition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contact</a:t>
            </a:r>
          </a:p>
          <a:p>
            <a:pPr lvl="1"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37757" y="671436"/>
            <a:ext cx="11547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21 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5</a:t>
            </a:fld>
            <a:endParaRPr lang="fr-CH"/>
          </a:p>
        </p:txBody>
      </p:sp>
      <p:pic>
        <p:nvPicPr>
          <p:cNvPr id="1026" name="Picture 2" descr="G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76" t="3957" r="2103" b="17047"/>
          <a:stretch>
            <a:fillRect/>
          </a:stretch>
        </p:blipFill>
        <p:spPr bwMode="auto">
          <a:xfrm>
            <a:off x="5652120" y="1556792"/>
            <a:ext cx="3277598" cy="4751459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518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Caractéristiques des cellules cancéreuses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Immortalisation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 ¢ cancéreuses</a:t>
            </a: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 algn="just">
              <a:buAutoNum type="arabicPeriod" startAt="4"/>
            </a:pP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Absence d’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apoptose</a:t>
            </a: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 algn="just">
              <a:buAutoNum type="arabicPeriod" startAt="5"/>
            </a:pP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Stimulation de l’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angiogenèse</a:t>
            </a:r>
          </a:p>
          <a:p>
            <a:pPr marL="971550" lvl="1" indent="-514350" algn="just">
              <a:buAutoNum type="arabicPeriod" startAt="5"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Formation de nouveaux vaisseaux sanguins</a:t>
            </a:r>
          </a:p>
          <a:p>
            <a:pPr lvl="2" algn="just">
              <a:buFont typeface="Wingdings" panose="05000000000000000000" pitchFamily="2" charset="2"/>
              <a:buChar char="ü"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↑ risque de dissémination</a:t>
            </a:r>
          </a:p>
          <a:p>
            <a:pPr marL="457200" lvl="1" indent="0" algn="just">
              <a:buNone/>
            </a:pPr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 algn="just">
              <a:buAutoNum type="arabicPeriod" startAt="6"/>
            </a:pP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de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métastases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dissémination</a:t>
            </a:r>
          </a:p>
          <a:p>
            <a:pPr marL="971550" lvl="1" indent="-514350" algn="just">
              <a:buAutoNum type="arabicPeriod" startAt="6"/>
            </a:pPr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Colonisation de tissus sains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(bénigne à maligne)</a:t>
            </a:r>
          </a:p>
          <a:p>
            <a:pPr marL="457200" lvl="1" indent="0" algn="just">
              <a:buNone/>
            </a:pPr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37757" y="671436"/>
            <a:ext cx="11547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22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3927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Cancérogenèse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cellule (normale </a:t>
            </a:r>
            <a:r>
              <a:rPr lang="fr-CH" dirty="0" smtClean="0">
                <a:latin typeface="Times New Roman"/>
                <a:cs typeface="Times New Roman"/>
              </a:rPr>
              <a:t>→ anormale) </a:t>
            </a:r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305709" y="671436"/>
            <a:ext cx="1695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22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7</a:t>
            </a:fld>
            <a:endParaRPr lang="fr-CH"/>
          </a:p>
        </p:txBody>
      </p:sp>
      <p:sp>
        <p:nvSpPr>
          <p:cNvPr id="4" name="Flèche vers le haut 3"/>
          <p:cNvSpPr/>
          <p:nvPr/>
        </p:nvSpPr>
        <p:spPr>
          <a:xfrm>
            <a:off x="1187624" y="2780928"/>
            <a:ext cx="1224136" cy="1944216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83568" y="4869160"/>
            <a:ext cx="6408712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Système </a:t>
            </a:r>
            <a:r>
              <a:rPr lang="fr-CH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immunitaire</a:t>
            </a:r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devrait la détruire</a:t>
            </a: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 flipH="1">
            <a:off x="1259632" y="2996952"/>
            <a:ext cx="1152128" cy="1368152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1187624" y="2924944"/>
            <a:ext cx="1224136" cy="1440160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èche droite 12"/>
          <p:cNvSpPr/>
          <p:nvPr/>
        </p:nvSpPr>
        <p:spPr>
          <a:xfrm>
            <a:off x="2699792" y="2204864"/>
            <a:ext cx="432048" cy="43204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ZoneTexte 13"/>
          <p:cNvSpPr txBox="1"/>
          <p:nvPr/>
        </p:nvSpPr>
        <p:spPr>
          <a:xfrm>
            <a:off x="3275856" y="2124145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Tumeur </a:t>
            </a:r>
            <a:r>
              <a:rPr lang="fr-CH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bénigne</a:t>
            </a:r>
            <a:r>
              <a:rPr lang="fr-CH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fr-CH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694783"/>
            <a:ext cx="1979365" cy="188634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oneTexte 14"/>
          <p:cNvSpPr txBox="1"/>
          <p:nvPr/>
        </p:nvSpPr>
        <p:spPr>
          <a:xfrm>
            <a:off x="683567" y="5733256"/>
            <a:ext cx="7956029" cy="95410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fr-CH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Masse</a:t>
            </a:r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cellules </a:t>
            </a:r>
            <a:r>
              <a:rPr lang="fr-CH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transformées</a:t>
            </a:r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logée à l’</a:t>
            </a:r>
            <a:r>
              <a:rPr lang="fr-CH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intérieur</a:t>
            </a:r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d’un tissu (</a:t>
            </a:r>
            <a:r>
              <a:rPr lang="fr-CH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localisé</a:t>
            </a:r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fr-CH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développement lent</a:t>
            </a:r>
            <a:endParaRPr lang="fr-CH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7164288" y="2996952"/>
            <a:ext cx="576064" cy="641003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ZoneTexte 16"/>
          <p:cNvSpPr txBox="1"/>
          <p:nvPr/>
        </p:nvSpPr>
        <p:spPr>
          <a:xfrm>
            <a:off x="4283968" y="3467100"/>
            <a:ext cx="2160240" cy="52322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capsule</a:t>
            </a:r>
            <a:endParaRPr lang="fr-CH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lèche courbée vers la droite 5"/>
          <p:cNvSpPr/>
          <p:nvPr/>
        </p:nvSpPr>
        <p:spPr>
          <a:xfrm rot="6966284">
            <a:off x="6768243" y="2002713"/>
            <a:ext cx="648072" cy="1224136"/>
          </a:xfrm>
          <a:prstGeom prst="curved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 rot="1759465">
            <a:off x="7517712" y="2353171"/>
            <a:ext cx="1476164" cy="52322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fr-CH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ablation</a:t>
            </a:r>
            <a:endParaRPr lang="fr-CH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3" grpId="0" animBg="1"/>
      <p:bldP spid="14" grpId="0"/>
      <p:bldP spid="15" grpId="0" animBg="1"/>
      <p:bldP spid="16" grpId="0" animBg="1"/>
      <p:bldP spid="17" grpId="0" animBg="1"/>
      <p:bldP spid="6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Cancérogenèse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cellule (normale </a:t>
            </a:r>
            <a:r>
              <a:rPr lang="fr-CH" dirty="0" smtClean="0">
                <a:latin typeface="Times New Roman"/>
                <a:cs typeface="Times New Roman"/>
              </a:rPr>
              <a:t>→ anormale) </a:t>
            </a:r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305709" y="671436"/>
            <a:ext cx="1695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22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8</a:t>
            </a:fld>
            <a:endParaRPr lang="fr-CH"/>
          </a:p>
        </p:txBody>
      </p:sp>
      <p:sp>
        <p:nvSpPr>
          <p:cNvPr id="4" name="Flèche vers le haut 3"/>
          <p:cNvSpPr/>
          <p:nvPr/>
        </p:nvSpPr>
        <p:spPr>
          <a:xfrm>
            <a:off x="1187624" y="2780928"/>
            <a:ext cx="1224136" cy="1944216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83568" y="4869160"/>
            <a:ext cx="6408712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Système </a:t>
            </a:r>
            <a:r>
              <a:rPr lang="fr-CH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immunitaire</a:t>
            </a:r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devrait la détruire</a:t>
            </a: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 flipH="1">
            <a:off x="1259632" y="2996952"/>
            <a:ext cx="1152128" cy="1368152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1187624" y="2924944"/>
            <a:ext cx="1224136" cy="1440160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èche droite 12"/>
          <p:cNvSpPr/>
          <p:nvPr/>
        </p:nvSpPr>
        <p:spPr>
          <a:xfrm>
            <a:off x="2699792" y="2204864"/>
            <a:ext cx="432048" cy="43204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ZoneTexte 13"/>
          <p:cNvSpPr txBox="1"/>
          <p:nvPr/>
        </p:nvSpPr>
        <p:spPr>
          <a:xfrm>
            <a:off x="3275856" y="2124145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Tumeur </a:t>
            </a:r>
            <a:r>
              <a:rPr lang="fr-CH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maligne</a:t>
            </a:r>
            <a:r>
              <a:rPr lang="fr-CH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fr-CH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07505" y="5733256"/>
            <a:ext cx="8532092" cy="95410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fr-CH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Masse</a:t>
            </a:r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cellules </a:t>
            </a:r>
            <a:r>
              <a:rPr lang="fr-CH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transformées</a:t>
            </a:r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qui envahit les tissus voisins + lointains (métastases) – </a:t>
            </a:r>
            <a:r>
              <a:rPr lang="fr-CH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développement rapide</a:t>
            </a:r>
            <a:endParaRPr lang="fr-CH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780928"/>
            <a:ext cx="1994069" cy="172819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822" y="2636912"/>
            <a:ext cx="1748610" cy="196406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611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Evolution d’un cancer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23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9</a:t>
            </a:fld>
            <a:endParaRPr lang="fr-CH"/>
          </a:p>
        </p:txBody>
      </p:sp>
      <p:pic>
        <p:nvPicPr>
          <p:cNvPr id="2050" name="Picture 2" descr="on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3" t="325" r="11163"/>
          <a:stretch>
            <a:fillRect/>
          </a:stretch>
        </p:blipFill>
        <p:spPr bwMode="auto">
          <a:xfrm>
            <a:off x="1115616" y="1489040"/>
            <a:ext cx="5798532" cy="518032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020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508</Words>
  <Application>Microsoft Office PowerPoint</Application>
  <PresentationFormat>Affichage à l'écran (4:3)</PresentationFormat>
  <Paragraphs>313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6" baseType="lpstr">
      <vt:lpstr>Arial</vt:lpstr>
      <vt:lpstr>Bauhaus 93</vt:lpstr>
      <vt:lpstr>Calibri</vt:lpstr>
      <vt:lpstr>Times New Roman</vt:lpstr>
      <vt:lpstr>Wingdings</vt:lpstr>
      <vt:lpstr>Thème Office</vt:lpstr>
      <vt:lpstr>Caractéristiques cellulaires et cancérogenèse</vt:lpstr>
      <vt:lpstr>Introduction </vt:lpstr>
      <vt:lpstr>Cellules cancéreuses </vt:lpstr>
      <vt:lpstr>Caractéristiques des cellules cancéreuses</vt:lpstr>
      <vt:lpstr>Caractéristiques des cellules cancéreuses</vt:lpstr>
      <vt:lpstr>Caractéristiques des cellules cancéreuses</vt:lpstr>
      <vt:lpstr>Cancérogenèse</vt:lpstr>
      <vt:lpstr>Cancérogenèse</vt:lpstr>
      <vt:lpstr>Evolution d’un cancer</vt:lpstr>
      <vt:lpstr>Les étapes de la cancérogenèse</vt:lpstr>
      <vt:lpstr>L’initiation</vt:lpstr>
      <vt:lpstr>La promotion</vt:lpstr>
      <vt:lpstr>La promotion</vt:lpstr>
      <vt:lpstr>Agents promoteurs ?</vt:lpstr>
      <vt:lpstr>La promotion</vt:lpstr>
      <vt:lpstr>La progression</vt:lpstr>
      <vt:lpstr>Métastases</vt:lpstr>
      <vt:lpstr>Progression</vt:lpstr>
      <vt:lpstr>Cellules cancéreuses métastases</vt:lpstr>
      <vt:lpstr>Cellules cancéreuses métastases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L’oncologie</dc:title>
  <dc:creator>Julien Dubuis</dc:creator>
  <cp:lastModifiedBy>Utilisateur Windows</cp:lastModifiedBy>
  <cp:revision>77</cp:revision>
  <dcterms:created xsi:type="dcterms:W3CDTF">2017-05-15T21:54:58Z</dcterms:created>
  <dcterms:modified xsi:type="dcterms:W3CDTF">2019-08-09T16:29:50Z</dcterms:modified>
</cp:coreProperties>
</file>