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60" r:id="rId3"/>
    <p:sldId id="288" r:id="rId4"/>
    <p:sldId id="384" r:id="rId5"/>
    <p:sldId id="385" r:id="rId6"/>
    <p:sldId id="386" r:id="rId7"/>
    <p:sldId id="387" r:id="rId8"/>
    <p:sldId id="395" r:id="rId9"/>
    <p:sldId id="270" r:id="rId10"/>
    <p:sldId id="392" r:id="rId11"/>
    <p:sldId id="320" r:id="rId12"/>
    <p:sldId id="390" r:id="rId13"/>
    <p:sldId id="393" r:id="rId14"/>
    <p:sldId id="396" r:id="rId15"/>
    <p:sldId id="402" r:id="rId16"/>
    <p:sldId id="397" r:id="rId17"/>
    <p:sldId id="271" r:id="rId18"/>
    <p:sldId id="399" r:id="rId19"/>
    <p:sldId id="400" r:id="rId20"/>
    <p:sldId id="403" r:id="rId21"/>
    <p:sldId id="401" r:id="rId22"/>
    <p:sldId id="411" r:id="rId23"/>
    <p:sldId id="406" r:id="rId24"/>
    <p:sldId id="325" r:id="rId25"/>
    <p:sldId id="324" r:id="rId26"/>
    <p:sldId id="407" r:id="rId27"/>
    <p:sldId id="408" r:id="rId28"/>
    <p:sldId id="409" r:id="rId29"/>
    <p:sldId id="410" r:id="rId30"/>
    <p:sldId id="326" r:id="rId31"/>
    <p:sldId id="412" r:id="rId32"/>
    <p:sldId id="413" r:id="rId33"/>
    <p:sldId id="414" r:id="rId34"/>
    <p:sldId id="329" r:id="rId35"/>
    <p:sldId id="330" r:id="rId36"/>
    <p:sldId id="331" r:id="rId37"/>
    <p:sldId id="332" r:id="rId38"/>
    <p:sldId id="333" r:id="rId39"/>
    <p:sldId id="335" r:id="rId40"/>
    <p:sldId id="415" r:id="rId41"/>
    <p:sldId id="416" r:id="rId42"/>
    <p:sldId id="417" r:id="rId43"/>
    <p:sldId id="418" r:id="rId44"/>
    <p:sldId id="336" r:id="rId45"/>
    <p:sldId id="337" r:id="rId46"/>
    <p:sldId id="419" r:id="rId47"/>
    <p:sldId id="338" r:id="rId48"/>
    <p:sldId id="341" r:id="rId49"/>
    <p:sldId id="376" r:id="rId50"/>
    <p:sldId id="339" r:id="rId51"/>
    <p:sldId id="342" r:id="rId52"/>
    <p:sldId id="343" r:id="rId53"/>
    <p:sldId id="344" r:id="rId54"/>
    <p:sldId id="345" r:id="rId55"/>
    <p:sldId id="346" r:id="rId56"/>
    <p:sldId id="355" r:id="rId57"/>
    <p:sldId id="357" r:id="rId58"/>
    <p:sldId id="423" r:id="rId59"/>
    <p:sldId id="421" r:id="rId60"/>
    <p:sldId id="348" r:id="rId61"/>
    <p:sldId id="349" r:id="rId62"/>
    <p:sldId id="422" r:id="rId63"/>
    <p:sldId id="424" r:id="rId64"/>
    <p:sldId id="350" r:id="rId65"/>
    <p:sldId id="351" r:id="rId66"/>
    <p:sldId id="352" r:id="rId67"/>
    <p:sldId id="353" r:id="rId68"/>
    <p:sldId id="354" r:id="rId69"/>
    <p:sldId id="359" r:id="rId70"/>
    <p:sldId id="360" r:id="rId71"/>
    <p:sldId id="361" r:id="rId72"/>
    <p:sldId id="377" r:id="rId73"/>
    <p:sldId id="378" r:id="rId74"/>
    <p:sldId id="379" r:id="rId75"/>
    <p:sldId id="383" r:id="rId76"/>
    <p:sldId id="362" r:id="rId77"/>
    <p:sldId id="420" r:id="rId78"/>
    <p:sldId id="380" r:id="rId79"/>
    <p:sldId id="381" r:id="rId80"/>
    <p:sldId id="382" r:id="rId8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8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F14F-ECC3-425D-930A-027A0CD4947B}" type="datetimeFigureOut">
              <a:rPr lang="fr-FR" smtClean="0"/>
              <a:pPr/>
              <a:t>11/08/2018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EDC4-C1F5-4BCD-AF49-2ADBFC70042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418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EDC4-C1F5-4BCD-AF49-2ADBFC70042E}" type="slidenum">
              <a:rPr lang="fr-CH" smtClean="0"/>
              <a:pPr/>
              <a:t>78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679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EDC4-C1F5-4BCD-AF49-2ADBFC70042E}" type="slidenum">
              <a:rPr lang="fr-CH" smtClean="0"/>
              <a:pPr/>
              <a:t>79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893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EDC4-C1F5-4BCD-AF49-2ADBFC70042E}" type="slidenum">
              <a:rPr lang="fr-CH" smtClean="0"/>
              <a:pPr/>
              <a:t>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340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73FC-DBD3-4914-B34A-3B22B3E4D020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C9F4-78D9-49F0-8DDB-FB69597BCF8E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B3E8-A957-4145-A3D5-112921604379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37B7-C194-45F3-A089-25A62DD26E99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2E1-B057-4AA7-B3E9-49380A070536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EE3-5641-49F8-A05A-EF318EA74BC8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A693-7841-4802-96F0-047C731A18CB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4BEE-73A3-4018-A9AA-B0615F908FF9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4433-DF86-4A12-AFD3-357066A2A3BF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041-8E32-4A02-B886-A2489759E9E2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87F1-E2F7-4F5A-9711-A690FCE20F3F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B796-40CE-4833-9785-24B1F8C1C757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918611">
            <a:off x="201330" y="2262392"/>
            <a:ext cx="8786932" cy="2213215"/>
          </a:xfrm>
        </p:spPr>
        <p:txBody>
          <a:bodyPr>
            <a:noAutofit/>
          </a:bodyPr>
          <a:lstStyle/>
          <a:p>
            <a:r>
              <a:rPr lang="fr-CH" sz="6000" b="1" dirty="0" smtClean="0">
                <a:latin typeface="Times New Roman" pitchFamily="18" charset="0"/>
                <a:cs typeface="Times New Roman" pitchFamily="18" charset="0"/>
              </a:rPr>
              <a:t>Appareil reproducteur féminin</a:t>
            </a:r>
            <a:endParaRPr lang="fr-CH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(2)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Leur structure</a:t>
            </a:r>
          </a:p>
          <a:p>
            <a:pPr lvl="1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4282408" cy="28575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4210" name="Picture 2" descr="http://t3.gstatic.com/images?q=tbn:ANd9GcSTHX8Okl6X0NW98OGlP29JGApvi-dFvMy5Qn3p9yGV1Q5l4s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900" y="3143248"/>
            <a:ext cx="3230066" cy="2928958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(2)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Leur structure</a:t>
            </a:r>
          </a:p>
          <a:p>
            <a:pPr lvl="1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14646"/>
            <a:ext cx="5738408" cy="3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à coins arrondis 11"/>
          <p:cNvSpPr/>
          <p:nvPr/>
        </p:nvSpPr>
        <p:spPr>
          <a:xfrm>
            <a:off x="3714744" y="2928934"/>
            <a:ext cx="571504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14480" y="5572140"/>
            <a:ext cx="642942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14480" y="4071942"/>
            <a:ext cx="642942" cy="50006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/>
            <a:endParaRPr lang="fr-CH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(exocrine et endocrine)</a:t>
            </a:r>
            <a:endParaRPr lang="fr-CH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</a:t>
            </a:r>
          </a:p>
          <a:p>
            <a:pPr lvl="2">
              <a:buNone/>
            </a:pPr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la vulve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54-55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féminines </a:t>
            </a:r>
            <a:r>
              <a:rPr lang="fr-CH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trompes de Fallope (2)</a:t>
            </a:r>
          </a:p>
          <a:p>
            <a:pPr lvl="1"/>
            <a:endParaRPr lang="fr-CH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</a:t>
            </a:r>
          </a:p>
          <a:p>
            <a:pPr lvl="1"/>
            <a:endParaRPr lang="fr-CH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54-55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féminines </a:t>
            </a:r>
            <a:r>
              <a:rPr lang="fr-CH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trompes de Fallope (2)</a:t>
            </a:r>
          </a:p>
          <a:p>
            <a:pPr lvl="1"/>
            <a:endParaRPr lang="fr-CH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</a:t>
            </a:r>
          </a:p>
          <a:p>
            <a:pPr lvl="1"/>
            <a:endParaRPr lang="fr-CH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16276"/>
            <a:ext cx="7929618" cy="51988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6500826" y="2643182"/>
            <a:ext cx="1785950" cy="2857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6500826" y="3071810"/>
            <a:ext cx="1428760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8990" y="671436"/>
            <a:ext cx="110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93186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25532"/>
            <a:ext cx="8572560" cy="41752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8215338" y="2786058"/>
            <a:ext cx="571504" cy="5715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7286644" y="2857496"/>
            <a:ext cx="785818" cy="4286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714612" y="1928802"/>
            <a:ext cx="2357454" cy="2857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85952"/>
            <a:ext cx="8501122" cy="397194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trompes de Fallope:</a:t>
            </a:r>
          </a:p>
          <a:p>
            <a:endParaRPr lang="fr-CH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Siège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fécondation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endParaRPr lang="fr-CH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933006" y="671436"/>
            <a:ext cx="103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85952"/>
            <a:ext cx="8501122" cy="397194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trompes de Fallope:</a:t>
            </a:r>
          </a:p>
          <a:p>
            <a:endParaRPr lang="fr-CH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i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fr-CH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857628"/>
            <a:ext cx="4857784" cy="236596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 rot="10800000">
            <a:off x="4643438" y="4286256"/>
            <a:ext cx="857256" cy="35719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4398167" y="4460089"/>
            <a:ext cx="428628" cy="8096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929190" y="3786190"/>
            <a:ext cx="135732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= 10cm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429520" y="4429132"/>
            <a:ext cx="571504" cy="2857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7933006" y="671436"/>
            <a:ext cx="103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féminines </a:t>
            </a:r>
            <a:r>
              <a:rPr lang="fr-CH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trompes de Fallope (2)</a:t>
            </a:r>
          </a:p>
          <a:p>
            <a:pPr lvl="1"/>
            <a:endParaRPr lang="fr-CH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</a:t>
            </a:r>
          </a:p>
          <a:p>
            <a:pPr lvl="1"/>
            <a:endParaRPr lang="fr-CH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54-55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/>
            <a:endParaRPr lang="fr-CH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exocrine et endocrine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</a:t>
            </a:r>
          </a:p>
          <a:p>
            <a:pPr lvl="2">
              <a:buNone/>
            </a:pPr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Externes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16276"/>
            <a:ext cx="7929618" cy="51988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7786710" y="4000504"/>
            <a:ext cx="500066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93186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25532"/>
            <a:ext cx="8572560" cy="41752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4500562" y="2214554"/>
            <a:ext cx="1143008" cy="5000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3929066"/>
            <a:ext cx="1928826" cy="64294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215074" y="3714752"/>
            <a:ext cx="1714512" cy="2143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1714480" y="5143512"/>
            <a:ext cx="1714512" cy="2143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Accueillir</a:t>
            </a: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Héberger</a:t>
            </a: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Nourrir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l’embryon (fœtus)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		= Organe de la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nidation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et de la </a:t>
            </a:r>
            <a:r>
              <a:rPr lang="fr-CH" sz="3200" b="1" u="sng" dirty="0" smtClean="0">
                <a:latin typeface="Times New Roman" pitchFamily="18" charset="0"/>
                <a:cs typeface="Times New Roman" pitchFamily="18" charset="0"/>
              </a:rPr>
              <a:t>gestation</a:t>
            </a:r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306659"/>
            <a:ext cx="6286544" cy="3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10"/>
          <p:cNvCxnSpPr/>
          <p:nvPr/>
        </p:nvCxnSpPr>
        <p:spPr>
          <a:xfrm>
            <a:off x="4071934" y="4286256"/>
            <a:ext cx="1214446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4357686" y="4643446"/>
            <a:ext cx="1285884" cy="57150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3750463" y="4607727"/>
            <a:ext cx="1285884" cy="64294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5857884" y="4929198"/>
            <a:ext cx="1285884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à coins arrondis 21"/>
          <p:cNvSpPr/>
          <p:nvPr/>
        </p:nvSpPr>
        <p:spPr>
          <a:xfrm>
            <a:off x="2500298" y="6143644"/>
            <a:ext cx="714380" cy="21431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71744"/>
            <a:ext cx="5000660" cy="381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à coins arrondis 14"/>
          <p:cNvSpPr/>
          <p:nvPr/>
        </p:nvSpPr>
        <p:spPr>
          <a:xfrm>
            <a:off x="3428992" y="3500438"/>
            <a:ext cx="642942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3428992" y="4572008"/>
            <a:ext cx="642942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5786446" y="4071942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5786446" y="4500570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 (col de l’utérus):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Pathologie: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Cancer du col de l’utérus:</a:t>
            </a:r>
          </a:p>
          <a:p>
            <a:pPr lvl="3"/>
            <a:endParaRPr lang="fr-CH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♀ 30 à 50 ans</a:t>
            </a:r>
          </a:p>
          <a:p>
            <a:pPr lvl="5"/>
            <a:endParaRPr lang="fr-CH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Cause: papillomavirus</a:t>
            </a:r>
          </a:p>
          <a:p>
            <a:pPr lvl="5"/>
            <a:endParaRPr lang="fr-CH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Facteurs de risques: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inflammations répétées, IST, grossesses répétées, ↑ partenaires sexuels.</a:t>
            </a:r>
          </a:p>
          <a:p>
            <a:pPr lvl="5"/>
            <a:endParaRPr lang="fr-CH" sz="500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Prévention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: vaccin</a:t>
            </a:r>
            <a:endParaRPr lang="fr-CH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féminines </a:t>
            </a:r>
            <a:r>
              <a:rPr lang="fr-CH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trompes de Fallope (2)</a:t>
            </a:r>
          </a:p>
          <a:p>
            <a:pPr lvl="1"/>
            <a:endParaRPr lang="fr-CH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</a:t>
            </a:r>
          </a:p>
          <a:p>
            <a:pPr lvl="1"/>
            <a:endParaRPr lang="fr-CH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16276"/>
            <a:ext cx="7929618" cy="51988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6572264" y="5143512"/>
            <a:ext cx="500066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93186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25532"/>
            <a:ext cx="8572560" cy="41752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6215074" y="5500702"/>
            <a:ext cx="500066" cy="3571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957390"/>
            <a:ext cx="8543956" cy="4543444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 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Organe de la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copulation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réceptacle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pour le sperme)</a:t>
            </a: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Voie de sortie</a:t>
            </a:r>
          </a:p>
          <a:p>
            <a:pPr lvl="2"/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Accouchement</a:t>
            </a:r>
          </a:p>
          <a:p>
            <a:pPr lvl="3"/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Flux menstruel</a:t>
            </a:r>
          </a:p>
          <a:p>
            <a:pPr lvl="2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16276"/>
            <a:ext cx="7929618" cy="51988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6500826" y="2357430"/>
            <a:ext cx="571504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6500826" y="2643182"/>
            <a:ext cx="1785950" cy="2857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6500826" y="3071810"/>
            <a:ext cx="1428760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500826" y="5143512"/>
            <a:ext cx="571504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7786710" y="4000504"/>
            <a:ext cx="500066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 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14686"/>
            <a:ext cx="4857784" cy="318489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 rot="16200000" flipH="1">
            <a:off x="4000496" y="5214950"/>
            <a:ext cx="642942" cy="35719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572000" y="4929198"/>
            <a:ext cx="135732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= 10cm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vagin 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7286676" cy="35489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929322" y="6143644"/>
            <a:ext cx="500066" cy="4286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/>
            <a:endParaRPr lang="fr-CH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(exocrine et endocrine)</a:t>
            </a:r>
            <a:endParaRPr lang="fr-CH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</a:t>
            </a:r>
          </a:p>
          <a:p>
            <a:pPr lvl="2">
              <a:buNone/>
            </a:pPr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r>
              <a:rPr lang="fr-CH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la vulve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55-56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16276"/>
            <a:ext cx="7929618" cy="51988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6572264" y="5357826"/>
            <a:ext cx="500066" cy="21431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6572264" y="5572140"/>
            <a:ext cx="714380" cy="21431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6572264" y="5786454"/>
            <a:ext cx="857256" cy="2857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vulve:</a:t>
            </a:r>
          </a:p>
          <a:p>
            <a:endParaRPr lang="fr-CH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grandes lèvres:</a:t>
            </a:r>
          </a:p>
          <a:p>
            <a:pPr lvl="2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4" y="2786058"/>
            <a:ext cx="4371990" cy="386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5857884" y="3429000"/>
            <a:ext cx="1071570" cy="4286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vulve:</a:t>
            </a:r>
          </a:p>
          <a:p>
            <a:endParaRPr lang="fr-CH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petites lèvres:</a:t>
            </a:r>
          </a:p>
          <a:p>
            <a:pPr lvl="2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4" y="2786058"/>
            <a:ext cx="4371990" cy="386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5857884" y="3786190"/>
            <a:ext cx="1071570" cy="4286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500298" y="4429132"/>
            <a:ext cx="1071570" cy="4286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vulve :</a:t>
            </a:r>
          </a:p>
          <a:p>
            <a:endParaRPr lang="fr-CH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glandes vestibulaires (2) :</a:t>
            </a:r>
          </a:p>
          <a:p>
            <a:pPr lvl="2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4" y="2786058"/>
            <a:ext cx="4371990" cy="386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2500298" y="4429132"/>
            <a:ext cx="1071570" cy="4286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5143504" y="6215082"/>
            <a:ext cx="1714512" cy="4286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vulve:</a:t>
            </a:r>
          </a:p>
          <a:p>
            <a:endParaRPr lang="fr-CH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 clitoris:</a:t>
            </a:r>
          </a:p>
          <a:p>
            <a:pPr lvl="2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4" y="2786058"/>
            <a:ext cx="4371990" cy="386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2571736" y="3714752"/>
            <a:ext cx="1285884" cy="57150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L’ovogenèse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400436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L’ensemble des évènements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qui font évoluer une cellule germinale souche (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ovogonie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 en un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gamète féminin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ovocyte de deuxième ordre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L’ovogenèse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56-57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47" y="1579962"/>
            <a:ext cx="4471979" cy="50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93186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25532"/>
            <a:ext cx="8572560" cy="41752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786182" y="2714620"/>
            <a:ext cx="500066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15338" y="2786058"/>
            <a:ext cx="571504" cy="5715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7286644" y="2857496"/>
            <a:ext cx="785818" cy="4286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215074" y="5572140"/>
            <a:ext cx="571504" cy="214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500562" y="2214554"/>
            <a:ext cx="1143008" cy="5000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714612" y="1928802"/>
            <a:ext cx="2357454" cy="2857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L’ovogenèse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85922"/>
            <a:ext cx="3733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56-57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01475">
            <a:off x="377661" y="2197875"/>
            <a:ext cx="8229600" cy="2204269"/>
          </a:xfrm>
        </p:spPr>
        <p:txBody>
          <a:bodyPr>
            <a:noAutofit/>
          </a:bodyPr>
          <a:lstStyle/>
          <a:p>
            <a:r>
              <a:rPr lang="fr-CH" sz="7200" dirty="0" smtClean="0">
                <a:latin typeface="Times New Roman" pitchFamily="18" charset="0"/>
                <a:cs typeface="Times New Roman" pitchFamily="18" charset="0"/>
              </a:rPr>
              <a:t>Les cycles sexuels féminins </a:t>
            </a:r>
            <a:endParaRPr lang="fr-CH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cycles sexuels féminins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>
            <a:normAutofit/>
          </a:bodyPr>
          <a:lstStyle/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ovarien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utérin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températures</a:t>
            </a:r>
          </a:p>
          <a:p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9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cycles sexuels féminins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>
            <a:normAutofit/>
          </a:bodyPr>
          <a:lstStyle/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u="sng" dirty="0" smtClean="0">
                <a:latin typeface="Times New Roman" pitchFamily="18" charset="0"/>
                <a:cs typeface="Times New Roman" pitchFamily="18" charset="0"/>
              </a:rPr>
              <a:t>Le cycle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ovarien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utérin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températures</a:t>
            </a:r>
          </a:p>
          <a:p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08304" y="671436"/>
            <a:ext cx="169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- 60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0052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La série de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phénomènes mensuels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se déroulant dans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ovaire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associés à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maturation d’un ovocyte de deuxième ordre (gamète féminin)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28 jours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normalement</a:t>
            </a: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phases: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(pré-ovulatoire) =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follicules.</a:t>
            </a:r>
          </a:p>
          <a:p>
            <a:pPr lvl="1">
              <a:buNone/>
            </a:pP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	Début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jour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 </a:t>
            </a: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jour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pPr lvl="1" algn="just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Ovulation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= expulsion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hors de l’ovaire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d’un ovocyte de 2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ordre.</a:t>
            </a:r>
          </a:p>
          <a:p>
            <a:pPr lvl="1">
              <a:buNone/>
            </a:pPr>
            <a:r>
              <a:rPr lang="fr-CH" sz="11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algn="just"/>
            <a:r>
              <a:rPr lang="fr-CH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Lutéale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(post-ovulatoire) = activité du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corps jaune</a:t>
            </a: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Début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 jour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 </a:t>
            </a: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jour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pPr lvl="1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lum bright="12000"/>
          </a:blip>
          <a:srcRect b="1476"/>
          <a:stretch>
            <a:fillRect/>
          </a:stretch>
        </p:blipFill>
        <p:spPr bwMode="auto">
          <a:xfrm>
            <a:off x="642910" y="1643050"/>
            <a:ext cx="7286676" cy="4929222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1857356" y="6215082"/>
            <a:ext cx="1571636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643306" y="6215082"/>
            <a:ext cx="928694" cy="28575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6143644"/>
            <a:ext cx="1571636" cy="2857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durée d’un cycle peut varier: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Cycle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21 jours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folliculaire: ?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L’ovulation: ?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lutéale: ?</a:t>
            </a: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Cycle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40 jours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folliculaire: ?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L’ovulation: ?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lutéale: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durée d’un cycle peut varier: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Cycle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21 jours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folliculaire: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7 jours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Ovulation: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jour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lutéale: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14 jours</a:t>
            </a: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Cycle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40 jours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folliculaire: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26 jours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Ovulation: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jour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lutéale: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14 jours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57893"/>
            <a:ext cx="7000924" cy="46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428992" y="1928802"/>
            <a:ext cx="571504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/>
            <a:endParaRPr lang="fr-CH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(exocrine et endocrine)</a:t>
            </a:r>
            <a:endParaRPr lang="fr-CH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</a:t>
            </a:r>
          </a:p>
          <a:p>
            <a:pPr lvl="2">
              <a:buNone/>
            </a:pPr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la vulve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1"/>
            <a:ext cx="3857652" cy="614354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886" y="1714488"/>
            <a:ext cx="4183909" cy="49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572264" y="1714488"/>
            <a:ext cx="2071702" cy="4714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757757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Débute 4 à 5 mois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avant le cycle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lum bright="12000"/>
          </a:blip>
          <a:srcRect b="1476"/>
          <a:stretch>
            <a:fillRect/>
          </a:stretch>
        </p:blipFill>
        <p:spPr bwMode="auto">
          <a:xfrm>
            <a:off x="1724911" y="2811168"/>
            <a:ext cx="5694177" cy="390398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2643174" y="6429396"/>
            <a:ext cx="1285884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endParaRPr lang="fr-CH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5-15 follicules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primordiaux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follicules primaires</a:t>
            </a:r>
            <a:endParaRPr lang="fr-CH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-59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88815"/>
            <a:ext cx="2214578" cy="31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42607"/>
            <a:ext cx="2214578" cy="305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droite 9"/>
          <p:cNvSpPr/>
          <p:nvPr/>
        </p:nvSpPr>
        <p:spPr>
          <a:xfrm>
            <a:off x="3571868" y="4143380"/>
            <a:ext cx="1785950" cy="15001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endParaRPr lang="fr-CH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Follicules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primaires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follicules secondaires</a:t>
            </a:r>
            <a:endParaRPr lang="fr-CH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571868" y="3929066"/>
            <a:ext cx="1785950" cy="15001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01079"/>
            <a:ext cx="2286016" cy="315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mbryology, embryolo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86132"/>
            <a:ext cx="2909752" cy="30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Follicules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secondaires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→ follicules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 tertiaires</a:t>
            </a:r>
            <a:endParaRPr lang="fr-CH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500430" y="4000504"/>
            <a:ext cx="1571636" cy="1428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embryology, embryolo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64" y="3286132"/>
            <a:ext cx="2909752" cy="30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mbryology, embryolo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770" y="3305208"/>
            <a:ext cx="3541510" cy="30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Follicules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tertiaires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→ 1 follicule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 de De Graaf</a:t>
            </a:r>
            <a:endParaRPr lang="fr-CH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643306" y="3857628"/>
            <a:ext cx="1571636" cy="1428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098" name="Picture 2" descr="embryology, embryolo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090894"/>
            <a:ext cx="3541510" cy="30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540" y="3286124"/>
            <a:ext cx="29285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757757"/>
          </a:xfrm>
        </p:spPr>
        <p:txBody>
          <a:bodyPr/>
          <a:lstStyle/>
          <a:p>
            <a:r>
              <a:rPr lang="fr-CH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L’ovulation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jour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lum bright="12000"/>
          </a:blip>
          <a:srcRect b="1476"/>
          <a:stretch>
            <a:fillRect/>
          </a:stretch>
        </p:blipFill>
        <p:spPr bwMode="auto">
          <a:xfrm>
            <a:off x="1724911" y="2811168"/>
            <a:ext cx="5694177" cy="390398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4071934" y="6429396"/>
            <a:ext cx="714380" cy="2143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ovarien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757757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CH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lutéale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Formation du corps jaune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3" cstate="print">
            <a:lum bright="12000"/>
          </a:blip>
          <a:srcRect b="1476"/>
          <a:stretch>
            <a:fillRect/>
          </a:stretch>
        </p:blipFill>
        <p:spPr bwMode="auto">
          <a:xfrm>
            <a:off x="1724911" y="2811168"/>
            <a:ext cx="5694177" cy="390398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4929190" y="6357958"/>
            <a:ext cx="1285884" cy="2857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cycles sexuels féminins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>
            <a:normAutofit/>
          </a:bodyPr>
          <a:lstStyle/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ovarien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u="sng" dirty="0" smtClean="0">
                <a:latin typeface="Times New Roman" pitchFamily="18" charset="0"/>
                <a:cs typeface="Times New Roman" pitchFamily="18" charset="0"/>
              </a:rPr>
              <a:t>Le cycle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utérin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températures</a:t>
            </a:r>
          </a:p>
          <a:p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08304" y="671436"/>
            <a:ext cx="169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Synonymes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Cycle menstruel</a:t>
            </a:r>
          </a:p>
          <a:p>
            <a:pPr lvl="1"/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Cycle de l’endomètre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série de modifications cycliques subies par l’endomètre chaque mois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en réponse aux variations des taux sanguins des hormones ovariennes.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16276"/>
            <a:ext cx="7929618" cy="519887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6572264" y="5357826"/>
            <a:ext cx="500066" cy="21431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6572264" y="5572140"/>
            <a:ext cx="714380" cy="21431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6572264" y="5786454"/>
            <a:ext cx="857256" cy="2857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15652" y="671436"/>
            <a:ext cx="169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60-61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097" y="1785070"/>
            <a:ext cx="6181737" cy="471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1571604" y="2643182"/>
            <a:ext cx="1214446" cy="2143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786050" y="2643182"/>
            <a:ext cx="2357454" cy="21431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5143504" y="2643182"/>
            <a:ext cx="2428892" cy="21431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928926" y="3214686"/>
            <a:ext cx="2071702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Phase de croissance accélérée de l’endomètre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3214686"/>
            <a:ext cx="207170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Phase sécrétoire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5400000">
            <a:off x="761644" y="4381836"/>
            <a:ext cx="285752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Phase menstruelle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La phase menstruelle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4429124" y="2857496"/>
            <a:ext cx="4038600" cy="2857520"/>
          </a:xfrm>
        </p:spPr>
        <p:txBody>
          <a:bodyPr/>
          <a:lstStyle/>
          <a:p>
            <a:pPr>
              <a:buFontTx/>
              <a:buChar char="-"/>
            </a:pPr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Déclencheur ?</a:t>
            </a:r>
          </a:p>
          <a:p>
            <a:pPr>
              <a:buFontTx/>
              <a:buChar char="-"/>
            </a:pPr>
            <a:endParaRPr lang="fr-CH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Déroulement ?</a:t>
            </a:r>
          </a:p>
          <a:p>
            <a:pPr>
              <a:buFontTx/>
              <a:buChar char="-"/>
            </a:pPr>
            <a:endParaRPr lang="fr-CH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60-61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23250"/>
            <a:ext cx="2214578" cy="39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2066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internes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L’utérus:</a:t>
            </a:r>
          </a:p>
          <a:p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71744"/>
            <a:ext cx="5000660" cy="381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à coins arrondis 14"/>
          <p:cNvSpPr/>
          <p:nvPr/>
        </p:nvSpPr>
        <p:spPr>
          <a:xfrm>
            <a:off x="3428992" y="3500438"/>
            <a:ext cx="642942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3428992" y="4572008"/>
            <a:ext cx="642942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5786446" y="4071942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5786446" y="4500570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La phase menstruelle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4429124" y="2857496"/>
            <a:ext cx="4038600" cy="2857520"/>
          </a:xfrm>
        </p:spPr>
        <p:txBody>
          <a:bodyPr/>
          <a:lstStyle/>
          <a:p>
            <a:pPr>
              <a:buFontTx/>
              <a:buChar char="-"/>
            </a:pPr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Déclencheur ?</a:t>
            </a:r>
          </a:p>
          <a:p>
            <a:pPr>
              <a:buFontTx/>
              <a:buChar char="-"/>
            </a:pPr>
            <a:endParaRPr lang="fr-CH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Déroulement ?</a:t>
            </a:r>
          </a:p>
          <a:p>
            <a:pPr>
              <a:buFontTx/>
              <a:buChar char="-"/>
            </a:pPr>
            <a:endParaRPr lang="fr-CH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Résultat ?</a:t>
            </a:r>
          </a:p>
          <a:p>
            <a:pPr>
              <a:buFontTx/>
              <a:buChar char="-"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60-61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23250"/>
            <a:ext cx="2214578" cy="39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2066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8929718" cy="614354"/>
          </a:xfrm>
        </p:spPr>
        <p:txBody>
          <a:bodyPr>
            <a:normAutofit/>
          </a:bodyPr>
          <a:lstStyle/>
          <a:p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La phase de croissance accélérée de l’endomètre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60-61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936" y="2500306"/>
            <a:ext cx="32709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00372"/>
            <a:ext cx="3143272" cy="344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8929718" cy="614354"/>
          </a:xfrm>
        </p:spPr>
        <p:txBody>
          <a:bodyPr>
            <a:normAutofit/>
          </a:bodyPr>
          <a:lstStyle/>
          <a:p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La phase sécrétoire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CH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928802"/>
            <a:ext cx="2870633" cy="464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colade fermante 9"/>
          <p:cNvSpPr/>
          <p:nvPr/>
        </p:nvSpPr>
        <p:spPr>
          <a:xfrm>
            <a:off x="7143768" y="2428868"/>
            <a:ext cx="500066" cy="3357586"/>
          </a:xfrm>
          <a:prstGeom prst="righ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5272" y="3786190"/>
            <a:ext cx="10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6mm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60-61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85736"/>
            <a:ext cx="700092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du col de l’utérus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614354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Composé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Ȼ épithéliales</a:t>
            </a:r>
          </a:p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fr-CH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66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3857620" y="2571744"/>
            <a:ext cx="857256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1714480" y="371475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Glaire cervicale 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(mucus + glycoprotéines) 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7" y="4520265"/>
            <a:ext cx="3143257" cy="21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00092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du col de l’utérus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614354"/>
          </a:xfrm>
        </p:spPr>
        <p:txBody>
          <a:bodyPr/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fr-CH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67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2195528"/>
            <a:ext cx="89439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00092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des températures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614354"/>
          </a:xfrm>
        </p:spPr>
        <p:txBody>
          <a:bodyPr/>
          <a:lstStyle/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fr-CH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68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1785926"/>
            <a:ext cx="87344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643438" y="2071678"/>
            <a:ext cx="500066" cy="278608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24"/>
            <a:ext cx="8229600" cy="2357446"/>
          </a:xfrm>
        </p:spPr>
        <p:txBody>
          <a:bodyPr>
            <a:noAutofit/>
          </a:bodyPr>
          <a:lstStyle/>
          <a:p>
            <a:r>
              <a:rPr lang="fr-CH" sz="6000" b="1" dirty="0" smtClean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sz="6000" dirty="0" smtClean="0">
                <a:latin typeface="Times New Roman" pitchFamily="18" charset="0"/>
                <a:cs typeface="Times New Roman" pitchFamily="18" charset="0"/>
              </a:rPr>
              <a:t>des cycles utérins et ovariens</a:t>
            </a:r>
            <a:endParaRPr lang="fr-CH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 groupes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d’organes génitaux:</a:t>
            </a:r>
          </a:p>
          <a:p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 lvl="1"/>
            <a:endParaRPr lang="fr-CH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(exocrine et endocrine)</a:t>
            </a:r>
            <a:endParaRPr lang="fr-CH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voies génitales </a:t>
            </a:r>
          </a:p>
          <a:p>
            <a:pPr lvl="2">
              <a:buNone/>
            </a:pPr>
            <a:endParaRPr lang="fr-CH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Externes</a:t>
            </a:r>
            <a:r>
              <a:rPr lang="fr-CH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la vulve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Hormone			Glande(s)</a:t>
            </a:r>
          </a:p>
          <a:p>
            <a:pPr>
              <a:buNone/>
            </a:pPr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Hypothalamus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FSH			Hypophyse</a:t>
            </a:r>
          </a:p>
          <a:p>
            <a:pPr lvl="2"/>
            <a:r>
              <a:rPr lang="fr-CH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Hypophyse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Œstrogènes		Ovaire (follicules / 				corps jaune)</a:t>
            </a:r>
          </a:p>
          <a:p>
            <a:pPr lvl="2"/>
            <a:endParaRPr lang="fr-CH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Progestérone		Ovaire (corps jaune)</a:t>
            </a:r>
          </a:p>
          <a:p>
            <a:pPr lvl="2"/>
            <a:endParaRPr lang="fr-CH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			Embryon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70</a:t>
            </a:fld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hormones sexuelles ♀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 ovarien et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71</a:t>
            </a:fld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64" y="1584494"/>
            <a:ext cx="7229474" cy="49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 rot="19936429">
            <a:off x="571472" y="2500306"/>
            <a:ext cx="250033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Phase folliculaire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907516">
            <a:off x="571472" y="3866629"/>
            <a:ext cx="250033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Phase croissance accélérée de l’endomètre</a:t>
            </a:r>
            <a:endParaRPr lang="fr-CH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3500438"/>
            <a:ext cx="25003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-2 à l’ovulation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724319">
            <a:off x="5922282" y="2648510"/>
            <a:ext cx="25003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Phase lutéale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0814348">
            <a:off x="5959637" y="4356152"/>
            <a:ext cx="250033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Phase sécrétoire</a:t>
            </a:r>
            <a:endParaRPr lang="fr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72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 ovarien et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50" y="1500174"/>
            <a:ext cx="250033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Phase folliculaire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57950" y="2071678"/>
            <a:ext cx="250033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Phase croissance accélérée de l’endomètre</a:t>
            </a:r>
            <a:endParaRPr lang="fr-CH" sz="2800" dirty="0"/>
          </a:p>
        </p:txBody>
      </p:sp>
      <p:pic>
        <p:nvPicPr>
          <p:cNvPr id="2" name="il_fi" descr="repro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90691"/>
            <a:ext cx="3714776" cy="507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73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 ovarien et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15074" y="1928802"/>
            <a:ext cx="25003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-2 à l’ovulation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l_fi" descr="repro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90691"/>
            <a:ext cx="3714776" cy="507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74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du cycle ovarien et utérin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86512" y="1714488"/>
            <a:ext cx="25003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Phase lutéale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86512" y="2357430"/>
            <a:ext cx="250033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Phase sécrétoire</a:t>
            </a:r>
            <a:endParaRPr lang="fr-CH" sz="2800" dirty="0"/>
          </a:p>
        </p:txBody>
      </p:sp>
      <p:pic>
        <p:nvPicPr>
          <p:cNvPr id="18" name="il_fi" descr="repro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90691"/>
            <a:ext cx="3714776" cy="507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" y="274638"/>
            <a:ext cx="7215238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Hormones hypophysaires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wpeB.gif (4327 octets)"/>
          <p:cNvPicPr/>
          <p:nvPr/>
        </p:nvPicPr>
        <p:blipFill>
          <a:blip r:embed="rId3" cstate="print"/>
          <a:srcRect l="3947" t="3310" r="3427" b="12183"/>
          <a:stretch>
            <a:fillRect/>
          </a:stretch>
        </p:blipFill>
        <p:spPr bwMode="auto">
          <a:xfrm>
            <a:off x="1142976" y="1857364"/>
            <a:ext cx="6737652" cy="426287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Hormones ovariennes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wpeA.gif (4139 octets)"/>
          <p:cNvPicPr/>
          <p:nvPr/>
        </p:nvPicPr>
        <p:blipFill>
          <a:blip r:embed="rId3" cstate="print"/>
          <a:srcRect b="15487"/>
          <a:stretch>
            <a:fillRect/>
          </a:stretch>
        </p:blipFill>
        <p:spPr bwMode="auto">
          <a:xfrm>
            <a:off x="1334810" y="1920755"/>
            <a:ext cx="6594776" cy="4008575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♀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2028828"/>
            <a:ext cx="8715436" cy="3971940"/>
          </a:xfrm>
        </p:spPr>
        <p:txBody>
          <a:bodyPr>
            <a:normAutofit/>
          </a:bodyPr>
          <a:lstStyle/>
          <a:p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Les caractères sexuels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secondaires (œstrogènes)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Dépôts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graisses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dans 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seins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au niveau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hanches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Développement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glandes mammaires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« ↑ rétention d’H</a:t>
            </a:r>
            <a:r>
              <a:rPr lang="fr-CH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 »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858048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Récapitulatif: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cycles sexuels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2458058" cy="49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858048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Récapitulatif: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rétrocontrôle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813" y="1329044"/>
            <a:ext cx="2547947" cy="517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Anatomie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93186" name="Picture 2" descr="Les organes génitaux de la femm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25532"/>
            <a:ext cx="8572560" cy="41752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786182" y="2714620"/>
            <a:ext cx="500066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1857364"/>
            <a:ext cx="2286016" cy="428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500034" y="3643314"/>
            <a:ext cx="1857388" cy="3571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858048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Récapitulatif: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grossesse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80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143116"/>
            <a:ext cx="3781443" cy="38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fr-CH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ovaires (2)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Leurs fonctions: 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Fabriquer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gamètes </a:t>
            </a:r>
            <a:r>
              <a:rPr lang="fr-CH" sz="3200" b="1" dirty="0" smtClean="0">
                <a:latin typeface="Times New Roman"/>
                <a:cs typeface="Times New Roman"/>
              </a:rPr>
              <a:t>♀</a:t>
            </a:r>
          </a:p>
          <a:p>
            <a:pPr lvl="2"/>
            <a:endParaRPr lang="fr-CH" sz="1000" b="1" dirty="0" smtClean="0">
              <a:latin typeface="Times New Roman"/>
              <a:cs typeface="Times New Roman"/>
            </a:endParaRPr>
          </a:p>
          <a:p>
            <a:pPr lvl="2"/>
            <a:endParaRPr lang="fr-CH" sz="1000" b="1" dirty="0" smtClean="0">
              <a:latin typeface="Times New Roman"/>
              <a:cs typeface="Times New Roman"/>
            </a:endParaRPr>
          </a:p>
          <a:p>
            <a:pPr lvl="2" algn="just"/>
            <a:r>
              <a:rPr lang="fr-CH" sz="3200" b="1" dirty="0" smtClean="0">
                <a:latin typeface="Times New Roman"/>
                <a:cs typeface="Times New Roman"/>
              </a:rPr>
              <a:t>Synthétiser </a:t>
            </a:r>
            <a:r>
              <a:rPr lang="fr-CH" sz="3200" dirty="0" smtClean="0">
                <a:latin typeface="Times New Roman"/>
                <a:cs typeface="Times New Roman"/>
              </a:rPr>
              <a:t>les</a:t>
            </a:r>
            <a:r>
              <a:rPr lang="fr-CH" sz="3200" b="1" dirty="0" smtClean="0">
                <a:latin typeface="Times New Roman"/>
                <a:cs typeface="Times New Roman"/>
              </a:rPr>
              <a:t> hormones </a:t>
            </a:r>
            <a:r>
              <a:rPr lang="fr-CH" sz="3200" dirty="0" smtClean="0">
                <a:latin typeface="Times New Roman"/>
                <a:cs typeface="Times New Roman"/>
              </a:rPr>
              <a:t>sexuelles féminines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1152</Words>
  <Application>Microsoft Office PowerPoint</Application>
  <PresentationFormat>Affichage à l'écran (4:3)</PresentationFormat>
  <Paragraphs>678</Paragraphs>
  <Slides>80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80</vt:i4>
      </vt:variant>
    </vt:vector>
  </HeadingPairs>
  <TitlesOfParts>
    <vt:vector size="84" baseType="lpstr">
      <vt:lpstr>Arial</vt:lpstr>
      <vt:lpstr>Calibri</vt:lpstr>
      <vt:lpstr>Times New Roman</vt:lpstr>
      <vt:lpstr>Thème Office</vt:lpstr>
      <vt:lpstr>Appareil reproducteur féminin</vt:lpstr>
      <vt:lpstr>Anatomie</vt:lpstr>
      <vt:lpstr>Anatomie</vt:lpstr>
      <vt:lpstr>Anatomie</vt:lpstr>
      <vt:lpstr>Anatomie</vt:lpstr>
      <vt:lpstr>Anatomie</vt:lpstr>
      <vt:lpstr>Anatomie</vt:lpstr>
      <vt:lpstr>Anatomie</vt:lpstr>
      <vt:lpstr>Les organes génitaux internes</vt:lpstr>
      <vt:lpstr>Les organes génitaux internes</vt:lpstr>
      <vt:lpstr>Les organes génitaux internes</vt:lpstr>
      <vt:lpstr>Anatomie</vt:lpstr>
      <vt:lpstr>Les organes génitaux internes</vt:lpstr>
      <vt:lpstr>Les organes génitaux internes</vt:lpstr>
      <vt:lpstr>Anatomie</vt:lpstr>
      <vt:lpstr>Anatomie</vt:lpstr>
      <vt:lpstr>Les organes génitaux internes</vt:lpstr>
      <vt:lpstr>Les organes génitaux internes</vt:lpstr>
      <vt:lpstr>Les organes génitaux internes</vt:lpstr>
      <vt:lpstr>Anatomie</vt:lpstr>
      <vt:lpstr>Anatomie</vt:lpstr>
      <vt:lpstr>Les organes génitaux internes</vt:lpstr>
      <vt:lpstr>Les organes génitaux internes</vt:lpstr>
      <vt:lpstr>Les organes génitaux internes</vt:lpstr>
      <vt:lpstr>Les organes génitaux internes</vt:lpstr>
      <vt:lpstr>Les organes génitaux internes</vt:lpstr>
      <vt:lpstr>Anatomie</vt:lpstr>
      <vt:lpstr>Anatomie</vt:lpstr>
      <vt:lpstr>Les organes génitaux internes</vt:lpstr>
      <vt:lpstr>Les organes génitaux internes</vt:lpstr>
      <vt:lpstr>Les organes génitaux internes</vt:lpstr>
      <vt:lpstr>Anatomie</vt:lpstr>
      <vt:lpstr>Anatomie</vt:lpstr>
      <vt:lpstr>Les organes génitaux externes</vt:lpstr>
      <vt:lpstr>Les organes génitaux externes</vt:lpstr>
      <vt:lpstr>Les organes génitaux externes</vt:lpstr>
      <vt:lpstr>Les organes génitaux externes</vt:lpstr>
      <vt:lpstr>L’ovogenèse</vt:lpstr>
      <vt:lpstr>L’ovogenèse</vt:lpstr>
      <vt:lpstr>L’ovogenèse</vt:lpstr>
      <vt:lpstr>Les cycles sexuels féminins </vt:lpstr>
      <vt:lpstr>Les cycles sexuels féminins</vt:lpstr>
      <vt:lpstr>Les cycles sexuels féminins</vt:lpstr>
      <vt:lpstr>Le cycle ovarien</vt:lpstr>
      <vt:lpstr>Le cycle ovarien</vt:lpstr>
      <vt:lpstr>Le cycle ovarien</vt:lpstr>
      <vt:lpstr>Le cycle ovarien</vt:lpstr>
      <vt:lpstr>Le cycle ovarien</vt:lpstr>
      <vt:lpstr>Le cycle ovarien</vt:lpstr>
      <vt:lpstr>Le cycle ovarien</vt:lpstr>
      <vt:lpstr>Le cycle ovarien</vt:lpstr>
      <vt:lpstr>La phase folliculaire</vt:lpstr>
      <vt:lpstr>La phase folliculaire</vt:lpstr>
      <vt:lpstr>La phase folliculaire</vt:lpstr>
      <vt:lpstr>La phase folliculaire</vt:lpstr>
      <vt:lpstr>Le cycle ovarien</vt:lpstr>
      <vt:lpstr>Le cycle ovarien</vt:lpstr>
      <vt:lpstr>Les cycles sexuels féminins</vt:lpstr>
      <vt:lpstr>Le cycle utérin</vt:lpstr>
      <vt:lpstr>Le cycle utérin</vt:lpstr>
      <vt:lpstr>Le cycle utérin</vt:lpstr>
      <vt:lpstr>Les organes génitaux internes</vt:lpstr>
      <vt:lpstr>Le cycle utérin</vt:lpstr>
      <vt:lpstr>Le cycle utérin</vt:lpstr>
      <vt:lpstr>Le cycle utérin</vt:lpstr>
      <vt:lpstr>Le cycle du col de l’utérus</vt:lpstr>
      <vt:lpstr>Le cycle du col de l’utérus</vt:lpstr>
      <vt:lpstr>Le cycle des températures</vt:lpstr>
      <vt:lpstr>Régulation hormonale des cycles utérins et ovariens</vt:lpstr>
      <vt:lpstr>Les hormones sexuelles ♀</vt:lpstr>
      <vt:lpstr>Régulation hormonale du cycle ovarien et utérin</vt:lpstr>
      <vt:lpstr>Régulation hormonale du cycle ovarien et utérin</vt:lpstr>
      <vt:lpstr>Régulation hormonale du cycle ovarien et utérin</vt:lpstr>
      <vt:lpstr>Régulation hormonale du cycle ovarien et utérin</vt:lpstr>
      <vt:lpstr>Hormones hypophysaires</vt:lpstr>
      <vt:lpstr>Hormones ovariennes</vt:lpstr>
      <vt:lpstr>Régulation hormonale ♀</vt:lpstr>
      <vt:lpstr>Récapitulatif: synchronisation des cycles sexuels</vt:lpstr>
      <vt:lpstr>Récapitulatif: rétrocontrôle</vt:lpstr>
      <vt:lpstr>Récapitulatif: grossesse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reproducteur masculin</dc:title>
  <dc:creator>HP2730</dc:creator>
  <cp:lastModifiedBy>Utilisateur Windows</cp:lastModifiedBy>
  <cp:revision>171</cp:revision>
  <dcterms:created xsi:type="dcterms:W3CDTF">2011-01-07T16:51:15Z</dcterms:created>
  <dcterms:modified xsi:type="dcterms:W3CDTF">2018-08-11T09:16:24Z</dcterms:modified>
</cp:coreProperties>
</file>