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02" r:id="rId3"/>
    <p:sldId id="304" r:id="rId4"/>
    <p:sldId id="303" r:id="rId5"/>
    <p:sldId id="305" r:id="rId6"/>
    <p:sldId id="306" r:id="rId7"/>
    <p:sldId id="341" r:id="rId8"/>
    <p:sldId id="347" r:id="rId9"/>
    <p:sldId id="348" r:id="rId10"/>
    <p:sldId id="349" r:id="rId11"/>
    <p:sldId id="350" r:id="rId12"/>
    <p:sldId id="352" r:id="rId13"/>
    <p:sldId id="351" r:id="rId14"/>
    <p:sldId id="353" r:id="rId15"/>
    <p:sldId id="354" r:id="rId16"/>
    <p:sldId id="356" r:id="rId17"/>
    <p:sldId id="357" r:id="rId18"/>
    <p:sldId id="358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2B8B7-368C-4482-BC11-EFB93F6F6524}" type="datetimeFigureOut">
              <a:rPr lang="fr-CH" smtClean="0"/>
              <a:t>09.08.2019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B3A41-2BFC-4040-83ED-FAA7D554994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5972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02A8-C046-4605-AB2D-621DDC35B763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5000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A89FD-5F99-4998-8F34-560AB217BF26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97553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A0CB-6BF3-4DD2-9BBB-AB4103381122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7422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4D97-32D5-4C69-8F46-6D68C8D9CDDE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9512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314F-7110-4F61-A80F-0843BCD372F6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7436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90D0-4986-4302-9F23-52F7BC213F11}" type="datetime1">
              <a:rPr lang="fr-CH" smtClean="0"/>
              <a:t>09.08.2019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2128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D05D-8AB6-4A39-BB8D-24C2CE2370D6}" type="datetime1">
              <a:rPr lang="fr-CH" smtClean="0"/>
              <a:t>09.08.2019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5646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5E3D-0A02-4BDD-B0AA-1FF18345BCD9}" type="datetime1">
              <a:rPr lang="fr-CH" smtClean="0"/>
              <a:t>09.08.2019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4650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BBB1-EF70-40E3-BA23-9511B0051818}" type="datetime1">
              <a:rPr lang="fr-CH" smtClean="0"/>
              <a:t>09.08.2019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460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777C2-0F91-41F4-B04C-0BFFDE9625CF}" type="datetime1">
              <a:rPr lang="fr-CH" smtClean="0"/>
              <a:t>09.08.2019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8932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0A6C-65AB-4D2D-B279-03F8AE67AF47}" type="datetime1">
              <a:rPr lang="fr-CH" smtClean="0"/>
              <a:t>09.08.2019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6719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B1C81-0CA5-446D-83FE-59321C6EC671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3409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f/f5/Oncogene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http://upload.wikimedia.org/wikipedia/commons/thumb/f/f5/Oncogene.jpg/496px-Oncogene.jpg" TargetMode="Externa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3528392"/>
          </a:xfrm>
        </p:spPr>
        <p:txBody>
          <a:bodyPr>
            <a:normAutofit fontScale="90000"/>
          </a:bodyPr>
          <a:lstStyle/>
          <a:p>
            <a:r>
              <a:rPr lang="fr-CH" sz="8000" dirty="0" smtClean="0">
                <a:latin typeface="Bauhaus 93" panose="04030905020B02020C02" pitchFamily="82" charset="0"/>
              </a:rPr>
              <a:t>Les mécanismes moléculaires et génétiques</a:t>
            </a:r>
            <a:endParaRPr lang="fr-CH" sz="8000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7536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Gène p53 </a:t>
            </a:r>
            <a:r>
              <a:rPr lang="fr-CH" dirty="0" smtClean="0">
                <a:latin typeface="Times New Roman"/>
                <a:cs typeface="Times New Roman"/>
              </a:rPr>
              <a:t>→ apoptose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853136"/>
          </a:xfrm>
        </p:spPr>
        <p:txBody>
          <a:bodyPr>
            <a:normAutofit/>
          </a:bodyPr>
          <a:lstStyle/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Activation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protéine p53 ?</a:t>
            </a:r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812360" y="671436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17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10</a:t>
            </a:fld>
            <a:endParaRPr lang="fr-C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36912"/>
            <a:ext cx="6476452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2015717" y="2924944"/>
            <a:ext cx="1296144" cy="504056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372200" y="2780928"/>
            <a:ext cx="208823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dégradation</a:t>
            </a:r>
            <a:endParaRPr lang="fr-CH" sz="2800" strike="sngStrik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17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Gène p53 </a:t>
            </a:r>
            <a:r>
              <a:rPr lang="fr-CH" dirty="0" smtClean="0">
                <a:latin typeface="Times New Roman"/>
                <a:cs typeface="Times New Roman"/>
              </a:rPr>
              <a:t>→ apoptose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853136"/>
          </a:xfrm>
        </p:spPr>
        <p:txBody>
          <a:bodyPr>
            <a:normAutofit/>
          </a:bodyPr>
          <a:lstStyle/>
          <a:p>
            <a:pPr algn="just"/>
            <a:endParaRPr lang="fr-CH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Rôles de la protéine p53:</a:t>
            </a:r>
          </a:p>
          <a:p>
            <a:pPr algn="just"/>
            <a:endParaRPr lang="fr-CH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Stimuler la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transcription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 gène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p21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dirty="0" smtClean="0">
                <a:latin typeface="Times New Roman"/>
                <a:cs typeface="Times New Roman"/>
              </a:rPr>
              <a:t>→ </a:t>
            </a:r>
            <a:r>
              <a:rPr lang="fr-CH" b="1" dirty="0" smtClean="0">
                <a:latin typeface="Times New Roman"/>
                <a:cs typeface="Times New Roman"/>
              </a:rPr>
              <a:t>protéine</a:t>
            </a:r>
            <a:r>
              <a:rPr lang="fr-CH" dirty="0" smtClean="0">
                <a:latin typeface="Times New Roman"/>
                <a:cs typeface="Times New Roman"/>
              </a:rPr>
              <a:t> p21 → </a:t>
            </a:r>
            <a:r>
              <a:rPr lang="fr-CH" b="1" dirty="0" smtClean="0">
                <a:latin typeface="Times New Roman"/>
                <a:cs typeface="Times New Roman"/>
              </a:rPr>
              <a:t>inhibiteur</a:t>
            </a:r>
            <a:r>
              <a:rPr lang="fr-CH" dirty="0" smtClean="0">
                <a:latin typeface="Times New Roman"/>
                <a:cs typeface="Times New Roman"/>
              </a:rPr>
              <a:t> de plusieurs </a:t>
            </a:r>
            <a:r>
              <a:rPr lang="fr-CH" b="1" dirty="0" smtClean="0">
                <a:latin typeface="Times New Roman"/>
                <a:cs typeface="Times New Roman"/>
              </a:rPr>
              <a:t>cyclines-</a:t>
            </a:r>
            <a:r>
              <a:rPr lang="fr-CH" b="1" dirty="0" err="1" smtClean="0">
                <a:latin typeface="Times New Roman"/>
                <a:cs typeface="Times New Roman"/>
              </a:rPr>
              <a:t>kcd</a:t>
            </a:r>
            <a:r>
              <a:rPr lang="fr-CH" dirty="0" smtClean="0">
                <a:latin typeface="Times New Roman"/>
                <a:cs typeface="Times New Roman"/>
              </a:rPr>
              <a:t> </a:t>
            </a:r>
          </a:p>
          <a:p>
            <a:pPr marL="457200" lvl="1" indent="0" algn="just">
              <a:buNone/>
            </a:pPr>
            <a:endParaRPr lang="fr-CH" sz="1000" dirty="0" smtClean="0">
              <a:latin typeface="Times New Roman"/>
              <a:cs typeface="Times New Roman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/>
              <a:cs typeface="Times New Roman"/>
            </a:endParaRPr>
          </a:p>
          <a:p>
            <a:pPr lvl="1" algn="just"/>
            <a:r>
              <a:rPr lang="fr-CH" dirty="0" smtClean="0">
                <a:latin typeface="Times New Roman"/>
                <a:cs typeface="Times New Roman"/>
              </a:rPr>
              <a:t>Stimuler la transcription d’autres gènes → </a:t>
            </a:r>
            <a:r>
              <a:rPr lang="fr-CH" b="1" dirty="0" smtClean="0">
                <a:latin typeface="Times New Roman"/>
                <a:cs typeface="Times New Roman"/>
              </a:rPr>
              <a:t>protéines</a:t>
            </a:r>
            <a:r>
              <a:rPr lang="fr-CH" dirty="0" smtClean="0">
                <a:latin typeface="Times New Roman"/>
                <a:cs typeface="Times New Roman"/>
              </a:rPr>
              <a:t> qui </a:t>
            </a:r>
            <a:r>
              <a:rPr lang="fr-CH" b="1" dirty="0" smtClean="0">
                <a:latin typeface="Times New Roman"/>
                <a:cs typeface="Times New Roman"/>
              </a:rPr>
              <a:t>inhibent</a:t>
            </a:r>
            <a:r>
              <a:rPr lang="fr-CH" dirty="0" smtClean="0">
                <a:latin typeface="Times New Roman"/>
                <a:cs typeface="Times New Roman"/>
              </a:rPr>
              <a:t> la </a:t>
            </a:r>
            <a:r>
              <a:rPr lang="fr-CH" b="1" dirty="0" smtClean="0">
                <a:latin typeface="Times New Roman"/>
                <a:cs typeface="Times New Roman"/>
              </a:rPr>
              <a:t>croissance ¢ </a:t>
            </a:r>
            <a:r>
              <a:rPr lang="fr-CH" dirty="0" smtClean="0">
                <a:latin typeface="Times New Roman"/>
                <a:cs typeface="Times New Roman"/>
              </a:rPr>
              <a:t>et </a:t>
            </a:r>
            <a:r>
              <a:rPr lang="fr-CH" b="1" dirty="0" smtClean="0">
                <a:latin typeface="Times New Roman"/>
                <a:cs typeface="Times New Roman"/>
              </a:rPr>
              <a:t>favorisent</a:t>
            </a:r>
            <a:r>
              <a:rPr lang="fr-CH" dirty="0" smtClean="0">
                <a:latin typeface="Times New Roman"/>
                <a:cs typeface="Times New Roman"/>
              </a:rPr>
              <a:t> l’</a:t>
            </a:r>
            <a:r>
              <a:rPr lang="fr-CH" b="1" dirty="0" smtClean="0">
                <a:latin typeface="Times New Roman"/>
                <a:cs typeface="Times New Roman"/>
              </a:rPr>
              <a:t>apoptose.</a:t>
            </a:r>
          </a:p>
          <a:p>
            <a:pPr lvl="1" algn="just"/>
            <a:endParaRPr lang="fr-CH" sz="1000" b="1" dirty="0" smtClean="0">
              <a:latin typeface="Times New Roman"/>
              <a:cs typeface="Times New Roman"/>
            </a:endParaRPr>
          </a:p>
          <a:p>
            <a:pPr algn="just"/>
            <a:endParaRPr lang="fr-CH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40352" y="671436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17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0502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Protéines p53 et p21</a:t>
            </a:r>
            <a:endParaRPr lang="fr-CH" dirty="0">
              <a:latin typeface="Bauhaus 93" panose="04030905020B02020C02" pitchFamily="82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40352" y="671436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18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12</a:t>
            </a:fld>
            <a:endParaRPr lang="fr-CH"/>
          </a:p>
        </p:txBody>
      </p:sp>
      <p:pic>
        <p:nvPicPr>
          <p:cNvPr id="11" name="Picture 2" descr="cycle-cellulaire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48" b="-3098"/>
          <a:stretch>
            <a:fillRect/>
          </a:stretch>
        </p:blipFill>
        <p:spPr bwMode="auto">
          <a:xfrm>
            <a:off x="1619672" y="1340768"/>
            <a:ext cx="5112568" cy="547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271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Gène p53 </a:t>
            </a:r>
            <a:r>
              <a:rPr lang="fr-CH" dirty="0" smtClean="0">
                <a:latin typeface="Times New Roman"/>
                <a:cs typeface="Times New Roman"/>
              </a:rPr>
              <a:t>→ apoptose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853136"/>
          </a:xfrm>
        </p:spPr>
        <p:txBody>
          <a:bodyPr>
            <a:normAutofit/>
          </a:bodyPr>
          <a:lstStyle/>
          <a:p>
            <a:pPr algn="just"/>
            <a:r>
              <a:rPr lang="fr-CH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Rôles de la protéine p53:</a:t>
            </a:r>
          </a:p>
          <a:p>
            <a:pPr lvl="1" algn="just"/>
            <a:endParaRPr lang="fr-CH" sz="1000" b="1" dirty="0" smtClean="0">
              <a:latin typeface="Times New Roman"/>
              <a:cs typeface="Times New Roman"/>
            </a:endParaRPr>
          </a:p>
          <a:p>
            <a:pPr lvl="1" algn="just"/>
            <a:r>
              <a:rPr lang="fr-CH" b="1" dirty="0" smtClean="0">
                <a:latin typeface="Times New Roman"/>
                <a:cs typeface="Times New Roman"/>
              </a:rPr>
              <a:t>Réprimer</a:t>
            </a:r>
            <a:r>
              <a:rPr lang="fr-CH" dirty="0" smtClean="0">
                <a:latin typeface="Times New Roman"/>
                <a:cs typeface="Times New Roman"/>
              </a:rPr>
              <a:t> la </a:t>
            </a:r>
            <a:r>
              <a:rPr lang="fr-CH" b="1" dirty="0" smtClean="0">
                <a:latin typeface="Times New Roman"/>
                <a:cs typeface="Times New Roman"/>
              </a:rPr>
              <a:t>transcription</a:t>
            </a:r>
            <a:r>
              <a:rPr lang="fr-CH" dirty="0" smtClean="0">
                <a:latin typeface="Times New Roman"/>
                <a:cs typeface="Times New Roman"/>
              </a:rPr>
              <a:t> de gènes </a:t>
            </a:r>
            <a:r>
              <a:rPr lang="fr-CH" b="1" dirty="0" smtClean="0">
                <a:latin typeface="Times New Roman"/>
                <a:cs typeface="Times New Roman"/>
              </a:rPr>
              <a:t>inhibiteurs</a:t>
            </a:r>
            <a:r>
              <a:rPr lang="fr-CH" dirty="0" smtClean="0">
                <a:latin typeface="Times New Roman"/>
                <a:cs typeface="Times New Roman"/>
              </a:rPr>
              <a:t> de l’apoptose</a:t>
            </a:r>
          </a:p>
          <a:p>
            <a:pPr lvl="1" algn="just"/>
            <a:endParaRPr lang="fr-CH" sz="1000" dirty="0">
              <a:latin typeface="Times New Roman"/>
              <a:cs typeface="Times New Roman"/>
            </a:endParaRPr>
          </a:p>
          <a:p>
            <a:pPr lvl="1" algn="just"/>
            <a:r>
              <a:rPr lang="fr-CH" dirty="0" smtClean="0">
                <a:latin typeface="Times New Roman"/>
                <a:cs typeface="Times New Roman"/>
              </a:rPr>
              <a:t>Stimuler la </a:t>
            </a:r>
            <a:r>
              <a:rPr lang="fr-CH" b="1" dirty="0" smtClean="0">
                <a:latin typeface="Times New Roman"/>
                <a:cs typeface="Times New Roman"/>
              </a:rPr>
              <a:t>transcription</a:t>
            </a:r>
            <a:r>
              <a:rPr lang="fr-CH" dirty="0" smtClean="0">
                <a:latin typeface="Times New Roman"/>
                <a:cs typeface="Times New Roman"/>
              </a:rPr>
              <a:t> d’un gène qui se lie à p53 et l’inactive (boucle de régulation)</a:t>
            </a:r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40352" y="67143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17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13</a:t>
            </a:fld>
            <a:endParaRPr lang="fr-CH"/>
          </a:p>
        </p:txBody>
      </p:sp>
      <p:sp>
        <p:nvSpPr>
          <p:cNvPr id="4" name="ZoneTexte 3"/>
          <p:cNvSpPr txBox="1"/>
          <p:nvPr/>
        </p:nvSpPr>
        <p:spPr>
          <a:xfrm>
            <a:off x="899592" y="4869160"/>
            <a:ext cx="7632848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Freiner</a:t>
            </a:r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cycle cellulaire et </a:t>
            </a:r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favoriser</a:t>
            </a:r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l’apoptose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899592" y="5714092"/>
            <a:ext cx="7632848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Altération (mutation) p53 </a:t>
            </a:r>
            <a:r>
              <a:rPr lang="fr-CH" sz="2800" dirty="0" smtClean="0">
                <a:latin typeface="Times New Roman"/>
                <a:cs typeface="Times New Roman"/>
              </a:rPr>
              <a:t>→ ↑ risque de cancers</a:t>
            </a:r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96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Gène p53 </a:t>
            </a:r>
            <a:r>
              <a:rPr lang="fr-CH" dirty="0" smtClean="0">
                <a:latin typeface="Times New Roman"/>
                <a:cs typeface="Times New Roman"/>
              </a:rPr>
              <a:t>→ apoptose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853136"/>
          </a:xfrm>
        </p:spPr>
        <p:txBody>
          <a:bodyPr>
            <a:normAutofit/>
          </a:bodyPr>
          <a:lstStyle/>
          <a:p>
            <a:pPr algn="just"/>
            <a:r>
              <a:rPr lang="fr-CH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Rôles de la protéine p53:</a:t>
            </a:r>
          </a:p>
          <a:p>
            <a:pPr algn="just"/>
            <a:endParaRPr lang="fr-CH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40352" y="67143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19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14</a:t>
            </a:fld>
            <a:endParaRPr lang="fr-CH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196960"/>
            <a:ext cx="3888432" cy="4544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84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Gène p53 </a:t>
            </a:r>
            <a:r>
              <a:rPr lang="fr-CH" dirty="0" smtClean="0">
                <a:latin typeface="Times New Roman"/>
                <a:cs typeface="Times New Roman"/>
              </a:rPr>
              <a:t>→ apoptose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853136"/>
          </a:xfrm>
        </p:spPr>
        <p:txBody>
          <a:bodyPr>
            <a:normAutofit/>
          </a:bodyPr>
          <a:lstStyle/>
          <a:p>
            <a:pPr algn="just"/>
            <a:r>
              <a:rPr lang="fr-CH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 une cellule cancéreuse:</a:t>
            </a:r>
          </a:p>
          <a:p>
            <a:pPr algn="just"/>
            <a:endParaRPr lang="fr-CH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40352" y="67143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18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15</a:t>
            </a:fld>
            <a:endParaRPr lang="fr-CH"/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388" y="2348880"/>
            <a:ext cx="5081892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043608" y="2708920"/>
            <a:ext cx="7632848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CH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 = gardienne de l’intégrité du génome</a:t>
            </a:r>
            <a:endParaRPr lang="fr-CH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11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Radiothérapie ou chimiothérapie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853136"/>
          </a:xfrm>
        </p:spPr>
        <p:txBody>
          <a:bodyPr>
            <a:normAutofit/>
          </a:bodyPr>
          <a:lstStyle/>
          <a:p>
            <a:pPr algn="just"/>
            <a:endParaRPr lang="fr-CH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40352" y="67143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18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16</a:t>
            </a:fld>
            <a:endParaRPr lang="fr-CH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72816"/>
            <a:ext cx="6048672" cy="487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55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Modèle multi hits (cancer colorectal)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853136"/>
          </a:xfrm>
        </p:spPr>
        <p:txBody>
          <a:bodyPr>
            <a:normAutofit/>
          </a:bodyPr>
          <a:lstStyle/>
          <a:p>
            <a:pPr algn="just"/>
            <a:endParaRPr lang="fr-CH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40352" y="67143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19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17</a:t>
            </a:fld>
            <a:endParaRPr lang="fr-CH"/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12776"/>
            <a:ext cx="4495067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21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Modèle multi hits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853136"/>
          </a:xfrm>
        </p:spPr>
        <p:txBody>
          <a:bodyPr>
            <a:normAutofit/>
          </a:bodyPr>
          <a:lstStyle/>
          <a:p>
            <a:pPr algn="just"/>
            <a:endParaRPr lang="fr-CH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40352" y="67143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smtClean="0">
                <a:latin typeface="Times New Roman" pitchFamily="18" charset="0"/>
                <a:cs typeface="Times New Roman" pitchFamily="18" charset="0"/>
              </a:rPr>
              <a:t>Page 20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18</a:t>
            </a:fld>
            <a:endParaRPr lang="fr-CH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7560840" cy="4720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848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Les gènes du cancer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catégories fonctionnelles</a:t>
            </a: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oncogènes</a:t>
            </a: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Stimulent la croissance</a:t>
            </a:r>
          </a:p>
          <a:p>
            <a:pPr lvl="1"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anti-oncogènes</a:t>
            </a: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Freinent la croissance</a:t>
            </a: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16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5424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Les gènes du cancer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catégories fonctionnelles</a:t>
            </a: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11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3</a:t>
            </a:fld>
            <a:endParaRPr lang="fr-CH"/>
          </a:p>
        </p:txBody>
      </p:sp>
      <p:pic>
        <p:nvPicPr>
          <p:cNvPr id="7" name="Picture 2" descr="Fichier:Oncogene.jpg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206283"/>
            <a:ext cx="3816424" cy="4607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020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Les anti-oncogènes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endParaRPr lang="fr-CH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Synonyme: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gènes suppresseurs de tumeurs</a:t>
            </a: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Définition</a:t>
            </a: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Gène codant pour des protéines qui empêchent la croissance anarchique des ¢</a:t>
            </a:r>
          </a:p>
          <a:p>
            <a:pPr marL="0" indent="0" algn="just">
              <a:buNone/>
            </a:pP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16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8553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Les anti-oncogènes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Mutation (récessive) des 2 copies (allèles)</a:t>
            </a: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380312" y="671436"/>
            <a:ext cx="1620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Pages 11 / 16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5</a:t>
            </a:fld>
            <a:endParaRPr lang="fr-CH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276872"/>
            <a:ext cx="242887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5724128" y="2924944"/>
            <a:ext cx="327702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Porteurs sains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48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Les anti-oncogènes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fr-CH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Rôles:</a:t>
            </a: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Réparer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ADN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endommagés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fr-CH" b="1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accumulation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mutations</a:t>
            </a: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Réguler les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liens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 les ¢</a:t>
            </a: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Intervenir dans les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voies de conversions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d’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amplification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stimuli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inhibent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cycle cellulaire</a:t>
            </a: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16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2881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Les anti-oncogènes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endParaRPr lang="fr-CH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plus connu:</a:t>
            </a: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Gène p53</a:t>
            </a: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17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9816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Gène p53 </a:t>
            </a:r>
            <a:r>
              <a:rPr lang="fr-CH" dirty="0" smtClean="0">
                <a:latin typeface="Times New Roman"/>
                <a:cs typeface="Times New Roman"/>
              </a:rPr>
              <a:t>→ apoptose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853136"/>
          </a:xfrm>
        </p:spPr>
        <p:txBody>
          <a:bodyPr>
            <a:normAutofit/>
          </a:bodyPr>
          <a:lstStyle/>
          <a:p>
            <a:pPr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Gène p53 (chromosome 17) </a:t>
            </a:r>
            <a:r>
              <a:rPr lang="fr-CH" dirty="0" smtClean="0">
                <a:latin typeface="Times New Roman"/>
                <a:cs typeface="Times New Roman"/>
              </a:rPr>
              <a:t>→ </a:t>
            </a:r>
            <a:r>
              <a:rPr lang="fr-CH" b="1" dirty="0" smtClean="0">
                <a:latin typeface="Times New Roman"/>
                <a:cs typeface="Times New Roman"/>
              </a:rPr>
              <a:t>protéine p53 inactive </a:t>
            </a:r>
            <a:r>
              <a:rPr lang="fr-CH" dirty="0" smtClean="0">
                <a:latin typeface="Times New Roman"/>
                <a:cs typeface="Times New Roman"/>
              </a:rPr>
              <a:t>(point de contrôle G1)</a:t>
            </a: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Activation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 gène p53 et de la protéine p53 ?</a:t>
            </a:r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380312" y="671436"/>
            <a:ext cx="1620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Pages 17-18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8</a:t>
            </a:fld>
            <a:endParaRPr lang="fr-C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5" y="3734300"/>
            <a:ext cx="4952017" cy="2863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2015717" y="3861048"/>
            <a:ext cx="1296144" cy="504056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00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Gène p53 </a:t>
            </a:r>
            <a:r>
              <a:rPr lang="fr-CH" dirty="0" smtClean="0">
                <a:latin typeface="Times New Roman"/>
                <a:cs typeface="Times New Roman"/>
              </a:rPr>
              <a:t>→ apoptose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853136"/>
          </a:xfrm>
        </p:spPr>
        <p:txBody>
          <a:bodyPr>
            <a:normAutofit/>
          </a:bodyPr>
          <a:lstStyle/>
          <a:p>
            <a:pPr algn="just"/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Gène p53 (chromosome 17) </a:t>
            </a:r>
            <a:r>
              <a:rPr lang="fr-CH" dirty="0">
                <a:latin typeface="Times New Roman"/>
                <a:cs typeface="Times New Roman"/>
              </a:rPr>
              <a:t>→ </a:t>
            </a:r>
            <a:r>
              <a:rPr lang="fr-CH" b="1" dirty="0">
                <a:latin typeface="Times New Roman"/>
                <a:cs typeface="Times New Roman"/>
              </a:rPr>
              <a:t>protéine p53 </a:t>
            </a:r>
            <a:r>
              <a:rPr lang="fr-CH" b="1" dirty="0" smtClean="0">
                <a:latin typeface="Times New Roman"/>
                <a:cs typeface="Times New Roman"/>
              </a:rPr>
              <a:t>inactive</a:t>
            </a:r>
            <a:endParaRPr lang="fr-CH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 une cellule normale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[protéine p53] </a:t>
            </a:r>
            <a:r>
              <a:rPr lang="fr-CH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intra-cytoplasmique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↓</a:t>
            </a:r>
          </a:p>
          <a:p>
            <a:pPr algn="just"/>
            <a:endParaRPr lang="fr-CH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812360" y="67143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17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9</a:t>
            </a:fld>
            <a:endParaRPr lang="fr-CH"/>
          </a:p>
        </p:txBody>
      </p:sp>
      <p:sp>
        <p:nvSpPr>
          <p:cNvPr id="6" name="ZoneTexte 5"/>
          <p:cNvSpPr txBox="1"/>
          <p:nvPr/>
        </p:nvSpPr>
        <p:spPr>
          <a:xfrm>
            <a:off x="5796136" y="4077072"/>
            <a:ext cx="42378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CH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403648" y="5157192"/>
            <a:ext cx="568863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et dégradation en </a:t>
            </a:r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</a:t>
            </a:r>
            <a:endParaRPr lang="fr-CH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78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365</Words>
  <Application>Microsoft Office PowerPoint</Application>
  <PresentationFormat>Affichage à l'écran (4:3)</PresentationFormat>
  <Paragraphs>331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Arial</vt:lpstr>
      <vt:lpstr>Bauhaus 93</vt:lpstr>
      <vt:lpstr>Calibri</vt:lpstr>
      <vt:lpstr>Times New Roman</vt:lpstr>
      <vt:lpstr>Thème Office</vt:lpstr>
      <vt:lpstr>Les mécanismes moléculaires et génétiques</vt:lpstr>
      <vt:lpstr>Les gènes du cancer</vt:lpstr>
      <vt:lpstr>Les gènes du cancer</vt:lpstr>
      <vt:lpstr>Les anti-oncogènes</vt:lpstr>
      <vt:lpstr>Les anti-oncogènes</vt:lpstr>
      <vt:lpstr>Les anti-oncogènes</vt:lpstr>
      <vt:lpstr>Les anti-oncogènes</vt:lpstr>
      <vt:lpstr>Gène p53 → apoptose</vt:lpstr>
      <vt:lpstr>Gène p53 → apoptose</vt:lpstr>
      <vt:lpstr>Gène p53 → apoptose</vt:lpstr>
      <vt:lpstr>Gène p53 → apoptose</vt:lpstr>
      <vt:lpstr>Protéines p53 et p21</vt:lpstr>
      <vt:lpstr>Gène p53 → apoptose</vt:lpstr>
      <vt:lpstr>Gène p53 → apoptose</vt:lpstr>
      <vt:lpstr>Gène p53 → apoptose</vt:lpstr>
      <vt:lpstr>Radiothérapie ou chimiothérapie</vt:lpstr>
      <vt:lpstr>Modèle multi hits (cancer colorectal)</vt:lpstr>
      <vt:lpstr>Modèle multi hits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L’oncologie</dc:title>
  <dc:creator>Julien Dubuis</dc:creator>
  <cp:lastModifiedBy>Utilisateur Windows</cp:lastModifiedBy>
  <cp:revision>49</cp:revision>
  <dcterms:created xsi:type="dcterms:W3CDTF">2017-05-15T21:54:58Z</dcterms:created>
  <dcterms:modified xsi:type="dcterms:W3CDTF">2019-08-09T16:30:39Z</dcterms:modified>
</cp:coreProperties>
</file>