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81" r:id="rId3"/>
    <p:sldId id="302" r:id="rId4"/>
    <p:sldId id="304" r:id="rId5"/>
    <p:sldId id="347" r:id="rId6"/>
    <p:sldId id="305" r:id="rId7"/>
    <p:sldId id="306" r:id="rId8"/>
    <p:sldId id="307" r:id="rId9"/>
    <p:sldId id="308" r:id="rId10"/>
    <p:sldId id="309" r:id="rId11"/>
    <p:sldId id="310" r:id="rId12"/>
    <p:sldId id="313" r:id="rId13"/>
    <p:sldId id="315" r:id="rId14"/>
    <p:sldId id="316" r:id="rId15"/>
    <p:sldId id="318" r:id="rId16"/>
    <p:sldId id="319" r:id="rId17"/>
    <p:sldId id="321" r:id="rId18"/>
    <p:sldId id="322" r:id="rId19"/>
    <p:sldId id="323" r:id="rId20"/>
    <p:sldId id="324" r:id="rId21"/>
    <p:sldId id="329" r:id="rId22"/>
    <p:sldId id="344" r:id="rId23"/>
    <p:sldId id="345" r:id="rId24"/>
    <p:sldId id="332" r:id="rId25"/>
    <p:sldId id="337" r:id="rId26"/>
    <p:sldId id="341" r:id="rId27"/>
    <p:sldId id="333" r:id="rId28"/>
    <p:sldId id="339" r:id="rId29"/>
    <p:sldId id="340" r:id="rId30"/>
    <p:sldId id="334" r:id="rId31"/>
    <p:sldId id="342" r:id="rId32"/>
    <p:sldId id="335" r:id="rId33"/>
    <p:sldId id="343" r:id="rId34"/>
    <p:sldId id="336" r:id="rId35"/>
    <p:sldId id="346" r:id="rId3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2B8B7-368C-4482-BC11-EFB93F6F6524}" type="datetimeFigureOut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B3A41-2BFC-4040-83ED-FAA7D5549944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972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02A8-C046-4605-AB2D-621DDC35B763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0004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A89FD-5F99-4998-8F34-560AB217BF2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9755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A0CB-6BF3-4DD2-9BBB-AB4103381122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42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54D97-32D5-4C69-8F46-6D68C8D9CDDE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951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314F-7110-4F61-A80F-0843BCD372F6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7436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90D0-4986-4302-9F23-52F7BC213F11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212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1D05D-8AB6-4A39-BB8D-24C2CE2370D6}" type="datetime1">
              <a:rPr lang="fr-CH" smtClean="0"/>
              <a:t>09.08.2019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646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5E3D-0A02-4BDD-B0AA-1FF18345BCD9}" type="datetime1">
              <a:rPr lang="fr-CH" smtClean="0"/>
              <a:t>09.08.2019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4650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7BBB1-EF70-40E3-BA23-9511B0051818}" type="datetime1">
              <a:rPr lang="fr-CH" smtClean="0"/>
              <a:t>09.08.2019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60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777C2-0F91-41F4-B04C-0BFFDE9625CF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8932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0A6C-65AB-4D2D-B279-03F8AE67AF47}" type="datetime1">
              <a:rPr lang="fr-CH" smtClean="0"/>
              <a:t>09.08.2019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6719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1C81-0CA5-446D-83FE-59321C6EC671}" type="datetime1">
              <a:rPr lang="fr-CH" smtClean="0"/>
              <a:t>09.08.2019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DB763-594D-4C59-977C-28B3675229E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409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5/Oncogen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http://upload.wikimedia.org/wikipedia/commons/thumb/f/f5/Oncogene.jpg/496px-Oncogene.jpg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528392"/>
          </a:xfrm>
        </p:spPr>
        <p:txBody>
          <a:bodyPr>
            <a:normAutofit fontScale="90000"/>
          </a:bodyPr>
          <a:lstStyle/>
          <a:p>
            <a:r>
              <a:rPr lang="fr-CH" sz="8000" dirty="0" smtClean="0">
                <a:latin typeface="Bauhaus 93" panose="04030905020B02020C02" pitchFamily="82" charset="0"/>
              </a:rPr>
              <a:t>Les mécanismes moléculaires et génétiques</a:t>
            </a:r>
            <a:endParaRPr lang="fr-CH" sz="8000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53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Translocation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Fonctionnement: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roto-oncogène s’insère dans une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région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génome derrière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promoteur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un autre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élément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régulation très actif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→ ↑ vitesse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transcription → ↑ protéines </a:t>
            </a:r>
          </a:p>
          <a:p>
            <a:pPr marL="457200" lvl="1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=&gt; proto-oncogène = oncogène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219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Translocation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Exemple: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chromosome «Philadelphie»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11</a:t>
            </a:fld>
            <a:endParaRPr lang="fr-CH"/>
          </a:p>
        </p:txBody>
      </p:sp>
      <p:pic>
        <p:nvPicPr>
          <p:cNvPr id="7" name="Picture 2" descr="k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1" t="938" r="3766"/>
          <a:stretch>
            <a:fillRect/>
          </a:stretch>
        </p:blipFill>
        <p:spPr bwMode="auto">
          <a:xfrm>
            <a:off x="2267744" y="2276872"/>
            <a:ext cx="471142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lipse 3"/>
          <p:cNvSpPr/>
          <p:nvPr/>
        </p:nvSpPr>
        <p:spPr>
          <a:xfrm>
            <a:off x="4499992" y="6237312"/>
            <a:ext cx="432048" cy="6206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/>
          <p:cNvSpPr txBox="1"/>
          <p:nvPr/>
        </p:nvSpPr>
        <p:spPr>
          <a:xfrm>
            <a:off x="5562791" y="5877272"/>
            <a:ext cx="2681617" cy="95410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Activité kinase incontrôlée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903599" y="3268141"/>
            <a:ext cx="2204905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Leucémie myéloïde chronique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lèche vers le haut 10"/>
          <p:cNvSpPr/>
          <p:nvPr/>
        </p:nvSpPr>
        <p:spPr>
          <a:xfrm>
            <a:off x="7380312" y="4725144"/>
            <a:ext cx="737401" cy="100811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885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Origines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origines: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Cellulaire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(proto-oncogènes)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Translocation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 génique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dominante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(v-onc)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12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5940152" y="3429000"/>
            <a:ext cx="2520280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quantitatives 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qualitatives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95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Amplification génique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fr-CH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Définition: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proto-oncogène →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 copies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surexpression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 gène.</a:t>
            </a:r>
          </a:p>
          <a:p>
            <a:pPr lvl="1" algn="just"/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?</a:t>
            </a: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Anomalie de la réplication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782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Amplification génique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endParaRPr lang="fr-CH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Conséquence sur la cancérogenèse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Effet-dose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Proto-oncogène amplifié → </a:t>
            </a:r>
            <a:r>
              <a:rPr lang="fr-CH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synthèse protéine </a:t>
            </a:r>
            <a:r>
              <a:rPr lang="fr-CH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CH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excès</a:t>
            </a:r>
            <a:r>
              <a:rPr lang="fr-CH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croissance ¢ anarchique </a:t>
            </a:r>
            <a:endParaRPr lang="fr-CH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Effet statistique</a:t>
            </a:r>
          </a:p>
          <a:p>
            <a:pPr lvl="2" algn="just"/>
            <a:r>
              <a:rPr lang="fr-CH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Chaque copie du proto-oncogène peut muter (</a:t>
            </a:r>
            <a:r>
              <a:rPr lang="fr-CH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ponctuellement</a:t>
            </a:r>
            <a:r>
              <a:rPr lang="fr-CH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→ </a:t>
            </a:r>
            <a:r>
              <a:rPr lang="fr-CH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↑ risque de mutation</a:t>
            </a:r>
            <a:r>
              <a:rPr lang="fr-CH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algn="just"/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5485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Origines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origines: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Cellulaire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(proto-oncogènes)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Translocation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 génique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dominante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(v-onc)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15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5940152" y="3140968"/>
            <a:ext cx="2520280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quantitatives 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qualitatives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93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Mutation dominante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Définition: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Evènement ponctuel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peut changer une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sur l’ADN d’un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gène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 changement de l’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protéine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(plus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plus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résistante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à la dégradation).</a:t>
            </a:r>
          </a:p>
          <a:p>
            <a:pPr lvl="1" algn="just"/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?</a:t>
            </a: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Anomalie de 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réplication</a:t>
            </a:r>
          </a:p>
          <a:p>
            <a:pPr lvl="1" algn="just"/>
            <a:endParaRPr lang="fr-CH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Autres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explications ?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0196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Résumé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13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17</a:t>
            </a:fld>
            <a:endParaRPr lang="fr-CH"/>
          </a:p>
        </p:txBody>
      </p:sp>
      <p:pic>
        <p:nvPicPr>
          <p:cNvPr id="11" name="Picture 1" descr="proto-oncogè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64" y="2132856"/>
            <a:ext cx="8824424" cy="367240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Résumé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18</a:t>
            </a:fld>
            <a:endParaRPr lang="fr-CH"/>
          </a:p>
        </p:txBody>
      </p:sp>
      <p:sp>
        <p:nvSpPr>
          <p:cNvPr id="3" name="Rectangle 2"/>
          <p:cNvSpPr/>
          <p:nvPr/>
        </p:nvSpPr>
        <p:spPr>
          <a:xfrm>
            <a:off x="611560" y="1720840"/>
            <a:ext cx="831815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oncogène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peut être défini comme un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gène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capable d’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induire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directement la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d’une cellule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une cellule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maligne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alors qu’un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proto-oncogène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est un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gène cellulaire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pouvant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devenir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oncogène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sous l’action de 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différents mécanismes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moléculaires « d’activation ». Un oncogène résulte de l'activation d'</a:t>
            </a: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seul allèle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d'un proto-oncogène. </a:t>
            </a:r>
            <a:endParaRPr lang="fr-F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Conséquence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fonction accrue d'une protéine et, par-là, avantage de croissance.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12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Origines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origines: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Cellulaire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(proto-oncogènes)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Translocation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 génique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dominante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Virale </a:t>
            </a:r>
            <a:r>
              <a:rPr lang="fr-CH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(v-onc)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802016" y="671436"/>
            <a:ext cx="1234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19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5940152" y="3140968"/>
            <a:ext cx="2520280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quantitatives 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qualitatives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47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Mécanismes moléculaires et génétiques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Apparition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progression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d’une tumeur maligne</a:t>
            </a: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</a:t>
            </a:fld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1619672" y="3337828"/>
            <a:ext cx="612068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Altération d’un certain nombre de gènes 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Flèche vers le haut 11"/>
          <p:cNvSpPr/>
          <p:nvPr/>
        </p:nvSpPr>
        <p:spPr>
          <a:xfrm rot="19040961">
            <a:off x="2824174" y="2003225"/>
            <a:ext cx="360040" cy="135796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vers le haut 12"/>
          <p:cNvSpPr/>
          <p:nvPr/>
        </p:nvSpPr>
        <p:spPr>
          <a:xfrm rot="2416854">
            <a:off x="4055696" y="2029213"/>
            <a:ext cx="360040" cy="12926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Flèche vers le bas 13"/>
          <p:cNvSpPr/>
          <p:nvPr/>
        </p:nvSpPr>
        <p:spPr>
          <a:xfrm>
            <a:off x="6588224" y="3933056"/>
            <a:ext cx="792088" cy="100811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5" name="ZoneTexte 14"/>
          <p:cNvSpPr txBox="1"/>
          <p:nvPr/>
        </p:nvSpPr>
        <p:spPr>
          <a:xfrm>
            <a:off x="4932040" y="5013176"/>
            <a:ext cx="3997678" cy="95410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Contrôle prolifération + différenciation cellulaire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38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V-onc = gènes viraux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catégories: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Activateurs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proto-oncogènes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Imite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 signal biologique → division ¢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Inhibiteurs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gène suppresseurs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tumeurs ou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anti-oncogènes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Bloque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l’activité de certaines protéines qui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freinent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les processus de division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2014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Mode d’action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Protéines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codées par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oncogènes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plusieurs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catégories: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croissance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récepteurs membranaires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(kinase)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tyrosines kinases cytoplasmiques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molécules G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transcription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05709" y="671436"/>
            <a:ext cx="1695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15 -16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958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Mode d’action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22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688632" cy="49391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58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Mode d’action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23</a:t>
            </a:fld>
            <a:endParaRPr lang="fr-C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7"/>
            <a:ext cx="5184576" cy="499125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7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Mode d’action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Protéines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codées par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oncogènes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plusieurs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catégories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croissance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récepteurs membranaires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(kinase)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tyrosines kinases cytoplasmiques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molécules G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transcription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37757" y="671436"/>
            <a:ext cx="1082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167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Facteurs de croissance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Petits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peptides</a:t>
            </a:r>
          </a:p>
          <a:p>
            <a:pPr marL="0" indent="0" algn="just">
              <a:buNone/>
            </a:pP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→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récepteurs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spécifiques</a:t>
            </a:r>
          </a:p>
          <a:p>
            <a:pPr marL="0" indent="0" algn="just">
              <a:buNone/>
            </a:pPr>
            <a:endParaRPr lang="fr-CH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Rôles: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Stimuler 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différenciation</a:t>
            </a:r>
          </a:p>
          <a:p>
            <a:pPr lvl="1" algn="just"/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Maintenir de 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 cellulaire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Stimuler la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multiplication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Déclencher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l’apoptose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37757" y="671436"/>
            <a:ext cx="1082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3556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Récepteurs membranaires (activité kinase)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812360" y="6714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26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688632" cy="49391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2" name="Ellipse 11"/>
          <p:cNvSpPr/>
          <p:nvPr/>
        </p:nvSpPr>
        <p:spPr>
          <a:xfrm>
            <a:off x="5148064" y="2564904"/>
            <a:ext cx="432048" cy="86409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/>
          <p:cNvSpPr/>
          <p:nvPr/>
        </p:nvSpPr>
        <p:spPr>
          <a:xfrm>
            <a:off x="5652120" y="1700808"/>
            <a:ext cx="1728192" cy="72008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4940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Mode d’action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Protéines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codées par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oncogènes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plusieurs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catégories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croissance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récepteurs membranaires </a:t>
            </a:r>
            <a:r>
              <a:rPr lang="fr-CH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(kinase)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tyrosines kinases cytoplasmiques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molécules G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transcription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27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7737757" y="671436"/>
            <a:ext cx="1082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0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Récepteurs membranaires (activité kinase)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15-16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28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688632" cy="49391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499992" y="2041684"/>
            <a:ext cx="165618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724127" y="3789040"/>
            <a:ext cx="2448273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ctivité kinase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èche courbée vers la gauche 4"/>
          <p:cNvSpPr/>
          <p:nvPr/>
        </p:nvSpPr>
        <p:spPr>
          <a:xfrm rot="5637917">
            <a:off x="4020509" y="3383731"/>
            <a:ext cx="432048" cy="2107448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1" name="Flèche courbée vers la gauche 10"/>
          <p:cNvSpPr/>
          <p:nvPr/>
        </p:nvSpPr>
        <p:spPr>
          <a:xfrm rot="5637917">
            <a:off x="3368981" y="3519833"/>
            <a:ext cx="432048" cy="589832"/>
          </a:xfrm>
          <a:prstGeom prst="curved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 rot="19811363">
            <a:off x="1892250" y="3025069"/>
            <a:ext cx="2556284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phosphorylation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1560" y="4437455"/>
            <a:ext cx="2016224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ctivation en cascade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148064" y="2564904"/>
            <a:ext cx="432048" cy="86409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vers le bas 12"/>
          <p:cNvSpPr/>
          <p:nvPr/>
        </p:nvSpPr>
        <p:spPr>
          <a:xfrm>
            <a:off x="5081353" y="3234103"/>
            <a:ext cx="565470" cy="1512854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5" name="Connecteur droit 14"/>
          <p:cNvCxnSpPr/>
          <p:nvPr/>
        </p:nvCxnSpPr>
        <p:spPr>
          <a:xfrm>
            <a:off x="5580112" y="4050650"/>
            <a:ext cx="2813821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 rot="1854185">
            <a:off x="6325147" y="2536000"/>
            <a:ext cx="2555776" cy="5232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Rétrocontrôle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86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1" grpId="0" animBg="1"/>
      <p:bldP spid="6" grpId="0" animBg="1"/>
      <p:bldP spid="7" grpId="0" animBg="1"/>
      <p:bldP spid="12" grpId="0" animBg="1"/>
      <p:bldP spid="13" grpId="0" animBg="1"/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Récepteurs membranaires (activité kinase)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29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688632" cy="49391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724127" y="3789040"/>
            <a:ext cx="2448273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ctivité kinase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148064" y="2564904"/>
            <a:ext cx="432048" cy="864096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Flèche vers le bas 12"/>
          <p:cNvSpPr/>
          <p:nvPr/>
        </p:nvSpPr>
        <p:spPr>
          <a:xfrm>
            <a:off x="5081353" y="3234103"/>
            <a:ext cx="565470" cy="1512854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15" name="Connecteur droit 14"/>
          <p:cNvCxnSpPr/>
          <p:nvPr/>
        </p:nvCxnSpPr>
        <p:spPr>
          <a:xfrm>
            <a:off x="5580112" y="4050650"/>
            <a:ext cx="2813821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 rot="1854185">
            <a:off x="6325147" y="2536000"/>
            <a:ext cx="2555776" cy="52322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Rétrocontrôle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563888" y="1754813"/>
            <a:ext cx="2232248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structurelle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5081353" y="3573016"/>
            <a:ext cx="565470" cy="59735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flipH="1">
            <a:off x="5081353" y="3573016"/>
            <a:ext cx="498759" cy="47763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6490856" y="2231866"/>
            <a:ext cx="2224358" cy="12816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2267744" y="5085184"/>
            <a:ext cx="439248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maligne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380312" y="671436"/>
            <a:ext cx="1620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15-16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7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gènes du cancer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catégories fonctionnelles</a:t>
            </a: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oncogènes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Stimulent la croissance</a:t>
            </a:r>
          </a:p>
          <a:p>
            <a:pPr lvl="1"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anti-oncogènes ou gènes suppresseurs de tumeurs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Freinent la croissance</a:t>
            </a:r>
            <a:endParaRPr lang="fr-CH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424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Mode d’action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Protéines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codées par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oncogènes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plusieurs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catégories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croissance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récepteurs membranaires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(kinase)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tyrosines kinases cytoplasmiques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molécules G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transcription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37757" y="671436"/>
            <a:ext cx="12267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15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30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6644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Récepteurs membranaires (activité kinase)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812360" y="6714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31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688632" cy="49391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331640" y="3501008"/>
            <a:ext cx="1728192" cy="72008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0860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Mode d’action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Protéines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codées par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oncogènes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plusieurs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catégories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croissance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récepteurs membranaires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(kinase)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tyrosines kinases cytoplasmiques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molécules G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transcription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32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7737757" y="671436"/>
            <a:ext cx="1082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Récepteurs membranaires (activité kinase)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812360" y="6714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33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688632" cy="493911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105824" y="4581128"/>
            <a:ext cx="1728192" cy="72008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8979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Mode d’action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Protéines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codées par les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oncogènes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plusieurs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catégories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croissance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récepteurs membranaires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(kinase)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tyrosines kinases cytoplasmiques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molécules G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CH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Analogues aux </a:t>
            </a:r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transcription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34</a:t>
            </a:fld>
            <a:endParaRPr lang="fr-CH"/>
          </a:p>
        </p:txBody>
      </p:sp>
      <p:sp>
        <p:nvSpPr>
          <p:cNvPr id="7" name="ZoneTexte 6"/>
          <p:cNvSpPr txBox="1"/>
          <p:nvPr/>
        </p:nvSpPr>
        <p:spPr>
          <a:xfrm>
            <a:off x="7737757" y="671436"/>
            <a:ext cx="1082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11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 fontScale="90000"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Mode d’action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16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35</a:t>
            </a:fld>
            <a:endParaRPr lang="fr-C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7"/>
            <a:ext cx="5184576" cy="499125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103904" y="2996952"/>
            <a:ext cx="1728192" cy="72008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097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gènes du cancer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catégories fonctionnelles</a:t>
            </a: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4</a:t>
            </a:fld>
            <a:endParaRPr lang="fr-CH"/>
          </a:p>
        </p:txBody>
      </p:sp>
      <p:pic>
        <p:nvPicPr>
          <p:cNvPr id="7" name="Picture 2" descr="Fichier:Oncogene.jpg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06283"/>
            <a:ext cx="3816424" cy="4607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2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Gènes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capables de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modifier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comportement normal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d’une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de lui imprimer un caractère de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cellule tumorale maligne</a:t>
            </a:r>
          </a:p>
          <a:p>
            <a:pPr algn="just"/>
            <a:endParaRPr lang="fr-CH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Produit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CH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oncoprotéine</a:t>
            </a: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5</a:t>
            </a:fld>
            <a:endParaRPr lang="fr-CH"/>
          </a:p>
        </p:txBody>
      </p:sp>
      <p:sp>
        <p:nvSpPr>
          <p:cNvPr id="7" name="Flèche vers le bas 6"/>
          <p:cNvSpPr/>
          <p:nvPr/>
        </p:nvSpPr>
        <p:spPr>
          <a:xfrm>
            <a:off x="3347864" y="4509120"/>
            <a:ext cx="792088" cy="86409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/>
          <p:cNvSpPr txBox="1"/>
          <p:nvPr/>
        </p:nvSpPr>
        <p:spPr>
          <a:xfrm>
            <a:off x="1691680" y="5589240"/>
            <a:ext cx="3997678" cy="954107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CH" sz="28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Contrôle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prolifération + </a:t>
            </a:r>
            <a:r>
              <a:rPr lang="fr-CH" sz="2800" strike="sngStrik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différenciation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cellulaire</a:t>
            </a:r>
            <a:endParaRPr lang="fr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932040" y="4005064"/>
            <a:ext cx="367240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protéine anormale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6084168" y="4653136"/>
            <a:ext cx="2520280" cy="138499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quantitatives 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qualitatives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9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Les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(dominante) d’une copie (allèle)</a:t>
            </a:r>
          </a:p>
          <a:p>
            <a:pPr marL="0" indent="0" algn="just">
              <a:buNone/>
            </a:pPr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11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6</a:t>
            </a:fld>
            <a:endParaRPr lang="fr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671" y="2236043"/>
            <a:ext cx="2257425" cy="450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64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Origines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origines: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Cellulaire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(proto-oncogènes)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Translocation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 génique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dominante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(v-onc)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452320" y="671436"/>
            <a:ext cx="1548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Pages 12 -14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7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5940152" y="3484165"/>
            <a:ext cx="2520280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quantitatives 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qualitatives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81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Origines des oncogènes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origines:</a:t>
            </a: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Cellulaire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(proto-oncogènes)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Translocation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Amplification génique</a:t>
            </a:r>
          </a:p>
          <a:p>
            <a:pPr lvl="2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Mutation dominante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Virale 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(v-onc)</a:t>
            </a: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8</a:t>
            </a:fld>
            <a:endParaRPr lang="fr-CH"/>
          </a:p>
        </p:txBody>
      </p:sp>
      <p:sp>
        <p:nvSpPr>
          <p:cNvPr id="4" name="ZoneTexte 3"/>
          <p:cNvSpPr txBox="1"/>
          <p:nvPr/>
        </p:nvSpPr>
        <p:spPr>
          <a:xfrm>
            <a:off x="5940152" y="3140968"/>
            <a:ext cx="2520280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Modifications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quantitatives </a:t>
            </a:r>
            <a:r>
              <a:rPr lang="fr-CH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fr-CH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qualitatives</a:t>
            </a:r>
            <a:endParaRPr lang="fr-CH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9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7088" cy="1143000"/>
          </a:xfrm>
        </p:spPr>
        <p:txBody>
          <a:bodyPr>
            <a:normAutofit/>
          </a:bodyPr>
          <a:lstStyle/>
          <a:p>
            <a:r>
              <a:rPr lang="fr-CH" dirty="0" smtClean="0">
                <a:latin typeface="Bauhaus 93" panose="04030905020B02020C02" pitchFamily="82" charset="0"/>
              </a:rPr>
              <a:t>Translocation</a:t>
            </a:r>
            <a:endParaRPr lang="fr-CH" dirty="0">
              <a:latin typeface="Bauhaus 93" panose="04030905020B02020C02" pitchFamily="82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algn="just"/>
            <a:r>
              <a:rPr lang="fr-CH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Définition:</a:t>
            </a: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Déplacement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d’un proto-oncogène dans une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autre région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génome</a:t>
            </a:r>
            <a:endParaRPr lang="fr-CH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CH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Comment ?</a:t>
            </a: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sz="1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d’un </a:t>
            </a:r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fr-CH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Echange</a:t>
            </a:r>
            <a:r>
              <a:rPr lang="fr-CH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chromosomique</a:t>
            </a:r>
          </a:p>
          <a:p>
            <a:pPr lvl="1" algn="just"/>
            <a:endParaRPr lang="fr-CH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 algn="just">
              <a:buNone/>
            </a:pPr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fr-CH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fr-CH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t2.gstatic.com/images?q=tbn:ANd9GcRpRiVhhxcV2Ga6kg_kyzMdY132_jO_-ERxcqwLodrRrE2_s18&amp;t=1&amp;h=167&amp;w=223&amp;usg=__rNHzzV8raakHENuDrKjYH7j-Qqg=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7305709" y="214290"/>
            <a:ext cx="1624009" cy="1216186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9" name="ZoneTexte 8"/>
          <p:cNvSpPr txBox="1"/>
          <p:nvPr/>
        </p:nvSpPr>
        <p:spPr>
          <a:xfrm>
            <a:off x="7786710" y="671436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b="1" dirty="0" smtClean="0">
                <a:latin typeface="Times New Roman" pitchFamily="18" charset="0"/>
                <a:cs typeface="Times New Roman" pitchFamily="18" charset="0"/>
              </a:rPr>
              <a:t>Page 12</a:t>
            </a:r>
            <a:endParaRPr lang="fr-CH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DB763-594D-4C59-977C-28B3675229E7}" type="slidenum">
              <a:rPr lang="fr-CH" smtClean="0"/>
              <a:t>9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1643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880</Words>
  <Application>Microsoft Office PowerPoint</Application>
  <PresentationFormat>Affichage à l'écran (4:3)</PresentationFormat>
  <Paragraphs>608</Paragraphs>
  <Slides>35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35</vt:i4>
      </vt:variant>
    </vt:vector>
  </HeadingPairs>
  <TitlesOfParts>
    <vt:vector size="41" baseType="lpstr">
      <vt:lpstr>Arial</vt:lpstr>
      <vt:lpstr>Bauhaus 93</vt:lpstr>
      <vt:lpstr>Calibri</vt:lpstr>
      <vt:lpstr>Times New Roman</vt:lpstr>
      <vt:lpstr>Wingdings</vt:lpstr>
      <vt:lpstr>Thème Office</vt:lpstr>
      <vt:lpstr>Les mécanismes moléculaires et génétiques</vt:lpstr>
      <vt:lpstr>Mécanismes moléculaires et génétiques</vt:lpstr>
      <vt:lpstr>Les gènes du cancer</vt:lpstr>
      <vt:lpstr>Les gènes du cancer</vt:lpstr>
      <vt:lpstr>Les oncogènes</vt:lpstr>
      <vt:lpstr>Les oncogènes</vt:lpstr>
      <vt:lpstr>Origines des oncogènes</vt:lpstr>
      <vt:lpstr>Origines des oncogènes</vt:lpstr>
      <vt:lpstr>Translocation</vt:lpstr>
      <vt:lpstr>Translocation</vt:lpstr>
      <vt:lpstr>Translocation</vt:lpstr>
      <vt:lpstr>Origines des oncogènes</vt:lpstr>
      <vt:lpstr>Amplification génique</vt:lpstr>
      <vt:lpstr>Amplification génique</vt:lpstr>
      <vt:lpstr>Origines des oncogènes</vt:lpstr>
      <vt:lpstr>Mutation dominante</vt:lpstr>
      <vt:lpstr>Résumé</vt:lpstr>
      <vt:lpstr>Résumé</vt:lpstr>
      <vt:lpstr>Origines des oncogènes</vt:lpstr>
      <vt:lpstr>V-onc = gènes viraux</vt:lpstr>
      <vt:lpstr>Mode d’action des oncogènes</vt:lpstr>
      <vt:lpstr>Mode d’action des oncogènes</vt:lpstr>
      <vt:lpstr>Mode d’action des oncogènes</vt:lpstr>
      <vt:lpstr>Mode d’action des oncogènes</vt:lpstr>
      <vt:lpstr>Facteurs de croissance</vt:lpstr>
      <vt:lpstr>Récepteurs membranaires (activité kinase)</vt:lpstr>
      <vt:lpstr>Mode d’action des oncogènes</vt:lpstr>
      <vt:lpstr>Récepteurs membranaires (activité kinase)</vt:lpstr>
      <vt:lpstr>Récepteurs membranaires (activité kinase)</vt:lpstr>
      <vt:lpstr>Mode d’action des oncogènes</vt:lpstr>
      <vt:lpstr>Récepteurs membranaires (activité kinase)</vt:lpstr>
      <vt:lpstr>Mode d’action des oncogènes</vt:lpstr>
      <vt:lpstr>Récepteurs membranaires (activité kinase)</vt:lpstr>
      <vt:lpstr>Mode d’action des oncogènes</vt:lpstr>
      <vt:lpstr>Mode d’action des oncogènes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L’oncologie</dc:title>
  <dc:creator>Julien Dubuis</dc:creator>
  <cp:lastModifiedBy>Utilisateur Windows</cp:lastModifiedBy>
  <cp:revision>42</cp:revision>
  <dcterms:created xsi:type="dcterms:W3CDTF">2017-05-15T21:54:58Z</dcterms:created>
  <dcterms:modified xsi:type="dcterms:W3CDTF">2019-08-09T16:31:03Z</dcterms:modified>
</cp:coreProperties>
</file>