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7" r:id="rId11"/>
    <p:sldId id="264" r:id="rId12"/>
    <p:sldId id="265" r:id="rId13"/>
    <p:sldId id="268" r:id="rId14"/>
    <p:sldId id="269" r:id="rId15"/>
    <p:sldId id="271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AB323-67C2-4020-AC0F-AC03606C0871}" type="datetimeFigureOut">
              <a:rPr lang="fr-FR" smtClean="0"/>
              <a:pPr/>
              <a:t>19/08/2016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E79DD-9637-44E0-9399-DA5C384B239E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1670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2653-DB69-458C-8EF0-61F1E3AFA7A1}" type="datetime1">
              <a:rPr lang="fr-FR" smtClean="0"/>
              <a:pPr/>
              <a:t>19/08/2016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8C07-A714-4C68-BCF1-7BB5156889BE}" type="datetime1">
              <a:rPr lang="fr-FR" smtClean="0"/>
              <a:pPr/>
              <a:t>19/08/2016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0968-BECE-47F0-A428-CF977C3DAE2B}" type="datetime1">
              <a:rPr lang="fr-FR" smtClean="0"/>
              <a:pPr/>
              <a:t>19/08/2016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2449-DE28-4415-8212-3105013F921B}" type="datetime1">
              <a:rPr lang="fr-FR" smtClean="0"/>
              <a:pPr/>
              <a:t>19/08/2016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E726-1122-40F3-9EFF-C17D77563DAA}" type="datetime1">
              <a:rPr lang="fr-FR" smtClean="0"/>
              <a:pPr/>
              <a:t>19/08/2016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A625-9068-4EC7-8D40-9F62311966CD}" type="datetime1">
              <a:rPr lang="fr-FR" smtClean="0"/>
              <a:pPr/>
              <a:t>19/08/2016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F38D-30E5-4F9A-9C9B-2DC5ACF4A761}" type="datetime1">
              <a:rPr lang="fr-FR" smtClean="0"/>
              <a:pPr/>
              <a:t>19/08/2016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3B81-A956-481F-87EB-B9757B8D356D}" type="datetime1">
              <a:rPr lang="fr-FR" smtClean="0"/>
              <a:pPr/>
              <a:t>19/08/2016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DFD8-8782-49BF-850C-2DB916944FFF}" type="datetime1">
              <a:rPr lang="fr-FR" smtClean="0"/>
              <a:pPr/>
              <a:t>19/08/2016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06D5-C7EE-47E6-A894-380094467D9C}" type="datetime1">
              <a:rPr lang="fr-FR" smtClean="0"/>
              <a:pPr/>
              <a:t>19/08/2016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EE97D-9CAB-40A8-90A0-F9D84E046725}" type="datetime1">
              <a:rPr lang="fr-FR" smtClean="0"/>
              <a:pPr/>
              <a:t>19/08/2016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6000"/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4926E-9C35-4980-A43A-825436FE3E52}" type="datetime1">
              <a:rPr lang="fr-FR" smtClean="0"/>
              <a:pPr/>
              <a:t>19/08/2016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6D28F-70EE-4522-A2CE-7281B47FC39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15901"/>
            <a:ext cx="9144000" cy="1470025"/>
          </a:xfrm>
        </p:spPr>
        <p:txBody>
          <a:bodyPr>
            <a:normAutofit/>
          </a:bodyPr>
          <a:lstStyle/>
          <a:p>
            <a:r>
              <a:rPr lang="fr-C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  <a:cs typeface="Times New Roman" pitchFamily="18" charset="0"/>
              </a:rPr>
              <a:t>La transcription</a:t>
            </a:r>
            <a:endParaRPr lang="fr-C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vie" pitchFamily="82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1</a:t>
            </a:fld>
            <a:endParaRPr lang="fr-CH"/>
          </a:p>
        </p:txBody>
      </p:sp>
      <p:pic>
        <p:nvPicPr>
          <p:cNvPr id="22530" name="Picture 2" descr="http://svt.lycee-oiselet.fr/IMG/jpg/transcrit2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5885" y="1928834"/>
            <a:ext cx="6086475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L’élongation (2)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4739" y="2447108"/>
            <a:ext cx="471175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71406" y="2386019"/>
            <a:ext cx="4212562" cy="311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	L’ARN polymérase  commence à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lire l’ADN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sens 3’ → 5’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fr-CH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	Début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synthèse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 de l’</a:t>
            </a:r>
            <a:r>
              <a:rPr lang="fr-CH" sz="2800" b="1" dirty="0" err="1" smtClean="0">
                <a:latin typeface="Times New Roman" pitchFamily="18" charset="0"/>
                <a:cs typeface="Times New Roman" pitchFamily="18" charset="0"/>
              </a:rPr>
              <a:t>ARNm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 (sens 5’ → 3’).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10</a:t>
            </a:fld>
            <a:endParaRPr lang="fr-CH"/>
          </a:p>
        </p:txBody>
      </p:sp>
      <p:pic>
        <p:nvPicPr>
          <p:cNvPr id="7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7452320" y="671436"/>
            <a:ext cx="1548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15-16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L’élongation (2)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76" y="2100267"/>
            <a:ext cx="4645148" cy="247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	Exposition de 15 à 20 bases.</a:t>
            </a:r>
          </a:p>
          <a:p>
            <a:endParaRPr lang="fr-CH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	L’</a:t>
            </a:r>
            <a:r>
              <a:rPr lang="fr-CH" sz="2800" dirty="0" err="1" smtClean="0">
                <a:latin typeface="Times New Roman" pitchFamily="18" charset="0"/>
                <a:cs typeface="Times New Roman" pitchFamily="18" charset="0"/>
              </a:rPr>
              <a:t>ARNm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se détache 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progressivement.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42844" y="5429264"/>
            <a:ext cx="8749636" cy="89058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Un gène peut être transcrit plusieurs fois,</a:t>
            </a:r>
            <a:r>
              <a:rPr kumimoji="0" lang="fr-CH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des ARN polymérases se suivent  → </a:t>
            </a:r>
            <a:r>
              <a:rPr kumimoji="0" lang="fr-CH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↑ </a:t>
            </a:r>
            <a:r>
              <a:rPr kumimoji="0" lang="fr-CH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nbre</a:t>
            </a:r>
            <a:r>
              <a:rPr kumimoji="0" lang="fr-CH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d’</a:t>
            </a:r>
            <a:r>
              <a:rPr kumimoji="0" lang="fr-CH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ARNm</a:t>
            </a:r>
            <a:r>
              <a:rPr kumimoji="0" lang="fr-CH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identiques</a:t>
            </a:r>
            <a:endParaRPr kumimoji="0" lang="fr-CH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4894" y="1530804"/>
            <a:ext cx="3357586" cy="377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11</a:t>
            </a:fld>
            <a:endParaRPr lang="fr-CH"/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380312" y="671436"/>
            <a:ext cx="162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15-16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La terminaison (3)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06" y="1844824"/>
            <a:ext cx="4500594" cy="4329130"/>
          </a:xfrm>
        </p:spPr>
        <p:txBody>
          <a:bodyPr/>
          <a:lstStyle/>
          <a:p>
            <a:pPr algn="just">
              <a:buNone/>
            </a:pP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	ARN polymérase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lit la séquence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terminateur</a:t>
            </a:r>
          </a:p>
          <a:p>
            <a:pPr algn="just">
              <a:buNone/>
            </a:pPr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→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libération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l’ARN « </a:t>
            </a:r>
            <a:r>
              <a:rPr lang="fr-CH" b="1" i="1" u="sng" dirty="0" err="1" smtClean="0">
                <a:latin typeface="Times New Roman" pitchFamily="18" charset="0"/>
                <a:cs typeface="Times New Roman" pitchFamily="18" charset="0"/>
              </a:rPr>
              <a:t>prémessager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 ».</a:t>
            </a:r>
          </a:p>
          <a:p>
            <a:pPr algn="just">
              <a:buNone/>
            </a:pPr>
            <a:endParaRPr lang="fr-CH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fr-CH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	→ détachement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de l’ARN polymérase.</a:t>
            </a:r>
            <a:endParaRPr lang="fr-CH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428868"/>
            <a:ext cx="4244515" cy="2909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12</a:t>
            </a:fld>
            <a:endParaRPr lang="fr-CH"/>
          </a:p>
        </p:txBody>
      </p:sp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380312" y="671436"/>
            <a:ext cx="162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15-16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387603"/>
            <a:ext cx="7772400" cy="1470025"/>
          </a:xfrm>
        </p:spPr>
        <p:txBody>
          <a:bodyPr>
            <a:normAutofit/>
          </a:bodyPr>
          <a:lstStyle/>
          <a:p>
            <a:r>
              <a:rPr lang="fr-CH" sz="6000" b="1" dirty="0" smtClean="0">
                <a:latin typeface="Times New Roman" pitchFamily="18" charset="0"/>
                <a:cs typeface="Times New Roman" pitchFamily="18" charset="0"/>
              </a:rPr>
              <a:t>ARN « </a:t>
            </a:r>
            <a:r>
              <a:rPr lang="fr-CH" sz="6000" b="1" i="1" dirty="0" err="1" smtClean="0">
                <a:latin typeface="Times New Roman" pitchFamily="18" charset="0"/>
                <a:cs typeface="Times New Roman" pitchFamily="18" charset="0"/>
              </a:rPr>
              <a:t>prémessager</a:t>
            </a:r>
            <a:r>
              <a:rPr lang="fr-CH" sz="6000" b="1" dirty="0" smtClean="0">
                <a:latin typeface="Times New Roman" pitchFamily="18" charset="0"/>
                <a:cs typeface="Times New Roman" pitchFamily="18" charset="0"/>
              </a:rPr>
              <a:t> »?</a:t>
            </a:r>
            <a:endParaRPr lang="fr-CH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13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L’ARN </a:t>
            </a:r>
            <a:r>
              <a:rPr lang="fr-CH" i="1" dirty="0" err="1" smtClean="0">
                <a:latin typeface="Times New Roman" pitchFamily="18" charset="0"/>
                <a:cs typeface="Times New Roman" pitchFamily="18" charset="0"/>
              </a:rPr>
              <a:t>prémessager</a:t>
            </a:r>
            <a:endParaRPr lang="fr-CH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00201"/>
            <a:ext cx="8858280" cy="42576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Il doit subir une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maturation</a:t>
            </a:r>
          </a:p>
          <a:p>
            <a:endParaRPr lang="fr-CH" b="1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None/>
            </a:pPr>
            <a:endParaRPr lang="fr-CH" b="1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None/>
            </a:pP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2 modifications:</a:t>
            </a:r>
          </a:p>
          <a:p>
            <a:pPr lvl="3">
              <a:buNone/>
            </a:pP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			- 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Les deux extrémités</a:t>
            </a:r>
          </a:p>
          <a:p>
            <a:pPr lvl="3">
              <a:buNone/>
            </a:pP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			- 2 types de séquences</a:t>
            </a:r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• Exons </a:t>
            </a:r>
            <a:r>
              <a:rPr lang="fr-CH" sz="1900" dirty="0" smtClean="0">
                <a:latin typeface="Times New Roman" pitchFamily="18" charset="0"/>
                <a:cs typeface="Times New Roman" pitchFamily="18" charset="0"/>
              </a:rPr>
              <a:t>(= régions codantes, </a:t>
            </a:r>
            <a:r>
              <a:rPr lang="fr-CH" sz="1900" b="1" dirty="0" smtClean="0">
                <a:latin typeface="Times New Roman" pitchFamily="18" charset="0"/>
                <a:cs typeface="Times New Roman" pitchFamily="18" charset="0"/>
              </a:rPr>
              <a:t>conservées</a:t>
            </a:r>
            <a:r>
              <a:rPr lang="fr-CH" sz="1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					•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Introns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sz="1900" dirty="0" smtClean="0">
                <a:latin typeface="Times New Roman" pitchFamily="18" charset="0"/>
                <a:cs typeface="Times New Roman" pitchFamily="18" charset="0"/>
              </a:rPr>
              <a:t>( = régions non codantes, </a:t>
            </a:r>
            <a:r>
              <a:rPr lang="fr-CH" sz="1900" b="1" dirty="0" smtClean="0">
                <a:latin typeface="Times New Roman" pitchFamily="18" charset="0"/>
                <a:cs typeface="Times New Roman" pitchFamily="18" charset="0"/>
              </a:rPr>
              <a:t>éliminées</a:t>
            </a:r>
            <a:r>
              <a:rPr lang="fr-CH" sz="19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CH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5400000">
            <a:off x="3464711" y="2321711"/>
            <a:ext cx="928694" cy="7143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ZoneTexte 4"/>
          <p:cNvSpPr txBox="1"/>
          <p:nvPr/>
        </p:nvSpPr>
        <p:spPr>
          <a:xfrm>
            <a:off x="428596" y="5929330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fr-CH" sz="3200" b="1" dirty="0" smtClean="0">
                <a:latin typeface="Times New Roman" pitchFamily="18" charset="0"/>
                <a:cs typeface="Times New Roman" pitchFamily="18" charset="0"/>
              </a:rPr>
              <a:t>ARN </a:t>
            </a:r>
            <a:r>
              <a:rPr lang="fr-CH" sz="3200" b="1" i="1" dirty="0" smtClean="0">
                <a:latin typeface="Times New Roman" pitchFamily="18" charset="0"/>
                <a:cs typeface="Times New Roman" pitchFamily="18" charset="0"/>
              </a:rPr>
              <a:t>messager</a:t>
            </a:r>
            <a:r>
              <a:rPr lang="fr-CH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CH" sz="3200" dirty="0" err="1" smtClean="0">
                <a:latin typeface="Times New Roman" pitchFamily="18" charset="0"/>
                <a:cs typeface="Times New Roman" pitchFamily="18" charset="0"/>
              </a:rPr>
              <a:t>ARNm</a:t>
            </a:r>
            <a:r>
              <a:rPr lang="fr-CH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1357290" y="6000768"/>
            <a:ext cx="1285884" cy="5714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14</a:t>
            </a:fld>
            <a:endParaRPr lang="fr-CH"/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La maturation de l’ARN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921" y="2319340"/>
            <a:ext cx="8348483" cy="32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15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459041"/>
            <a:ext cx="7772400" cy="1470025"/>
          </a:xfrm>
        </p:spPr>
        <p:txBody>
          <a:bodyPr>
            <a:noAutofit/>
          </a:bodyPr>
          <a:lstStyle/>
          <a:p>
            <a:r>
              <a:rPr lang="fr-CH" sz="9600" b="1" dirty="0" smtClean="0">
                <a:latin typeface="Times New Roman" pitchFamily="18" charset="0"/>
                <a:cs typeface="Times New Roman" pitchFamily="18" charset="0"/>
              </a:rPr>
              <a:t>Exercice</a:t>
            </a:r>
            <a:endParaRPr lang="fr-CH" sz="9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ADN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Trouver le brin d’ADN complémentaire.</a:t>
            </a:r>
          </a:p>
          <a:p>
            <a:pPr>
              <a:buNone/>
            </a:pPr>
            <a:r>
              <a:rPr lang="fr-CH" sz="4400" dirty="0" smtClean="0">
                <a:latin typeface="Times New Roman" pitchFamily="18" charset="0"/>
                <a:cs typeface="Times New Roman" pitchFamily="18" charset="0"/>
              </a:rPr>
              <a:t>     TACGGCCTTATATATGCGCAA</a:t>
            </a:r>
            <a:endParaRPr lang="fr-CH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71472" y="370261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3’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429652" y="37147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5’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ADN (réponse)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Trouver le brin d’ADN complémentaire.</a:t>
            </a:r>
          </a:p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sz="4400" dirty="0" smtClean="0">
                <a:latin typeface="Times New Roman" pitchFamily="18" charset="0"/>
                <a:cs typeface="Times New Roman" pitchFamily="18" charset="0"/>
              </a:rPr>
              <a:t>   TACGGCCTTATATATGCGCAA</a:t>
            </a:r>
          </a:p>
          <a:p>
            <a:pPr>
              <a:buNone/>
            </a:pPr>
            <a:r>
              <a:rPr lang="fr-CH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CH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ATGCCGGAATATATACGCGTT</a:t>
            </a:r>
            <a:endParaRPr lang="fr-CH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501090" y="357187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5’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42910" y="357187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3’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42910" y="441699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5’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501090" y="441699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3’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ARN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Transcrire le brin codant d’ADN en ARN.</a:t>
            </a:r>
          </a:p>
          <a:p>
            <a:pPr lvl="1"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1.- Trouver le brin codant.</a:t>
            </a:r>
          </a:p>
          <a:p>
            <a:pPr lvl="1"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2.- Transcrire</a:t>
            </a:r>
          </a:p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sz="4400" dirty="0" smtClean="0">
                <a:latin typeface="Times New Roman" pitchFamily="18" charset="0"/>
                <a:cs typeface="Times New Roman" pitchFamily="18" charset="0"/>
              </a:rPr>
              <a:t>   TACGGCCTTATATATGCGCAA</a:t>
            </a:r>
          </a:p>
          <a:p>
            <a:pPr>
              <a:buNone/>
            </a:pPr>
            <a:r>
              <a:rPr lang="fr-CH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sz="4400" dirty="0" smtClean="0">
                <a:latin typeface="Times New Roman" pitchFamily="18" charset="0"/>
                <a:cs typeface="Times New Roman" pitchFamily="18" charset="0"/>
              </a:rPr>
              <a:t>  ATGCCGGAATATATACGCGTT</a:t>
            </a:r>
            <a:endParaRPr lang="fr-CH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0034" y="463130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3’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572528" y="463130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5’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0034" y="54292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5’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572528" y="54171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3’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Définition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57456"/>
            <a:ext cx="8229600" cy="2257428"/>
          </a:xfrm>
        </p:spPr>
        <p:txBody>
          <a:bodyPr/>
          <a:lstStyle/>
          <a:p>
            <a:pPr algn="just"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C’est un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processus moléculaire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qui permet de transformer l’information génétique, contenue dans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un gène,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en une molécule (</a:t>
            </a:r>
            <a:r>
              <a:rPr lang="fr-CH" b="1" dirty="0" err="1" smtClean="0">
                <a:latin typeface="Times New Roman" pitchFamily="18" charset="0"/>
                <a:cs typeface="Times New Roman" pitchFamily="18" charset="0"/>
              </a:rPr>
              <a:t>ARNm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) capable de sortir du noyau.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2</a:t>
            </a:fld>
            <a:endParaRPr lang="fr-CH"/>
          </a:p>
        </p:txBody>
      </p:sp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ARN (réponse)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Transcrire le brin codant d’ADN en ARN.</a:t>
            </a:r>
          </a:p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sz="4400" dirty="0" smtClean="0">
                <a:latin typeface="Times New Roman" pitchFamily="18" charset="0"/>
                <a:cs typeface="Times New Roman" pitchFamily="18" charset="0"/>
              </a:rPr>
              <a:t>   TACGGCCTTATATATGCGCAA</a:t>
            </a:r>
          </a:p>
          <a:p>
            <a:pPr>
              <a:buNone/>
            </a:pPr>
            <a:r>
              <a:rPr lang="fr-CH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CH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AUGCCGGAAUAUAUACGCGUU</a:t>
            </a:r>
            <a:endParaRPr lang="fr-CH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2910" y="36311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3’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8501090" y="36311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5’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642910" y="441699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5’</a:t>
            </a:r>
            <a:endParaRPr lang="fr-CH" dirty="0"/>
          </a:p>
        </p:txBody>
      </p:sp>
      <p:sp>
        <p:nvSpPr>
          <p:cNvPr id="7" name="ZoneTexte 6"/>
          <p:cNvSpPr txBox="1"/>
          <p:nvPr/>
        </p:nvSpPr>
        <p:spPr>
          <a:xfrm>
            <a:off x="8501090" y="441699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3’</a:t>
            </a:r>
            <a:endParaRPr lang="fr-CH" dirty="0"/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Localisation 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28961"/>
            <a:ext cx="8291264" cy="685791"/>
          </a:xfrm>
        </p:spPr>
        <p:txBody>
          <a:bodyPr/>
          <a:lstStyle/>
          <a:p>
            <a:pPr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noyau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cellulaire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4400" y="1432203"/>
            <a:ext cx="4162442" cy="492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llipse 4"/>
          <p:cNvSpPr/>
          <p:nvPr/>
        </p:nvSpPr>
        <p:spPr>
          <a:xfrm>
            <a:off x="4929190" y="3429000"/>
            <a:ext cx="791706" cy="571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4714876" y="2500306"/>
            <a:ext cx="1500198" cy="571504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>
            <a:off x="6429356" y="238594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= La transcription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3</a:t>
            </a:fld>
            <a:endParaRPr lang="fr-CH"/>
          </a:p>
        </p:txBody>
      </p:sp>
      <p:pic>
        <p:nvPicPr>
          <p:cNvPr id="10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Quel(s) brin(s) est/sont transcrit(s)?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28828"/>
            <a:ext cx="8229600" cy="685792"/>
          </a:xfrm>
        </p:spPr>
        <p:txBody>
          <a:bodyPr/>
          <a:lstStyle/>
          <a:p>
            <a:pPr>
              <a:buNone/>
            </a:pP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ADN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est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double brin</a:t>
            </a:r>
            <a:endParaRPr lang="fr-CH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286126"/>
            <a:ext cx="7179497" cy="1071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642910" y="5201679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dirty="0" smtClean="0">
                <a:latin typeface="Times New Roman" pitchFamily="18" charset="0"/>
                <a:cs typeface="Times New Roman" pitchFamily="18" charset="0"/>
              </a:rPr>
              <a:t>Un seul brin d’ADN est copié = </a:t>
            </a:r>
            <a:r>
              <a:rPr lang="fr-CH" sz="3200" b="1" dirty="0" smtClean="0">
                <a:latin typeface="Times New Roman" pitchFamily="18" charset="0"/>
                <a:cs typeface="Times New Roman" pitchFamily="18" charset="0"/>
              </a:rPr>
              <a:t>brin codant</a:t>
            </a:r>
            <a:endParaRPr lang="fr-CH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4</a:t>
            </a:fld>
            <a:endParaRPr lang="fr-CH"/>
          </a:p>
        </p:txBody>
      </p:sp>
      <p:pic>
        <p:nvPicPr>
          <p:cNvPr id="9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Les limites du brin codant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571878"/>
            <a:ext cx="7179497" cy="1071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Ellipse 8"/>
          <p:cNvSpPr/>
          <p:nvPr/>
        </p:nvSpPr>
        <p:spPr>
          <a:xfrm>
            <a:off x="6286512" y="3500438"/>
            <a:ext cx="714380" cy="114300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643042" y="3429000"/>
            <a:ext cx="1143008" cy="1214446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droite 10"/>
          <p:cNvSpPr/>
          <p:nvPr/>
        </p:nvSpPr>
        <p:spPr>
          <a:xfrm rot="5400000">
            <a:off x="1893075" y="2607463"/>
            <a:ext cx="57150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droite 11"/>
          <p:cNvSpPr/>
          <p:nvPr/>
        </p:nvSpPr>
        <p:spPr>
          <a:xfrm rot="5400000">
            <a:off x="6322231" y="2678901"/>
            <a:ext cx="57150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ZoneTexte 12"/>
          <p:cNvSpPr txBox="1"/>
          <p:nvPr/>
        </p:nvSpPr>
        <p:spPr>
          <a:xfrm>
            <a:off x="1000100" y="1714488"/>
            <a:ext cx="2428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Le promoteur</a:t>
            </a:r>
          </a:p>
          <a:p>
            <a:pPr algn="ctr"/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(Début)</a:t>
            </a:r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214942" y="1714488"/>
            <a:ext cx="2786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Le terminateur</a:t>
            </a:r>
          </a:p>
          <a:p>
            <a:pPr algn="ctr"/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(Fin)</a:t>
            </a:r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ccolade fermante 14"/>
          <p:cNvSpPr/>
          <p:nvPr/>
        </p:nvSpPr>
        <p:spPr>
          <a:xfrm rot="5400000">
            <a:off x="4179091" y="3214685"/>
            <a:ext cx="607221" cy="3750495"/>
          </a:xfrm>
          <a:prstGeom prst="rightBrac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ZoneTexte 15"/>
          <p:cNvSpPr txBox="1"/>
          <p:nvPr/>
        </p:nvSpPr>
        <p:spPr>
          <a:xfrm>
            <a:off x="2643174" y="557214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Un gène</a:t>
            </a:r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5</a:t>
            </a:fld>
            <a:endParaRPr lang="fr-CH"/>
          </a:p>
        </p:txBody>
      </p:sp>
      <p:pic>
        <p:nvPicPr>
          <p:cNvPr id="1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20" name="ZoneTexte 19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Sens de lecture du brin codant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571878"/>
            <a:ext cx="7179497" cy="1071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Ellipse 8"/>
          <p:cNvSpPr/>
          <p:nvPr/>
        </p:nvSpPr>
        <p:spPr>
          <a:xfrm>
            <a:off x="6286512" y="3500438"/>
            <a:ext cx="714380" cy="114300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643042" y="3429000"/>
            <a:ext cx="1143008" cy="1214446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droite 10"/>
          <p:cNvSpPr/>
          <p:nvPr/>
        </p:nvSpPr>
        <p:spPr>
          <a:xfrm rot="5400000">
            <a:off x="1893075" y="2607463"/>
            <a:ext cx="57150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droite 11"/>
          <p:cNvSpPr/>
          <p:nvPr/>
        </p:nvSpPr>
        <p:spPr>
          <a:xfrm rot="5400000">
            <a:off x="6322231" y="2678901"/>
            <a:ext cx="57150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ZoneTexte 12"/>
          <p:cNvSpPr txBox="1"/>
          <p:nvPr/>
        </p:nvSpPr>
        <p:spPr>
          <a:xfrm>
            <a:off x="1000100" y="1714488"/>
            <a:ext cx="2428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Le promoteur</a:t>
            </a:r>
          </a:p>
          <a:p>
            <a:pPr algn="ctr"/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(Début)</a:t>
            </a:r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214942" y="1714488"/>
            <a:ext cx="2786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Le terminateur</a:t>
            </a:r>
          </a:p>
          <a:p>
            <a:pPr algn="ctr"/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(Fin)</a:t>
            </a:r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6</a:t>
            </a:fld>
            <a:endParaRPr lang="fr-CH"/>
          </a:p>
        </p:txBody>
      </p:sp>
      <p:sp>
        <p:nvSpPr>
          <p:cNvPr id="18" name="Ellipse 17"/>
          <p:cNvSpPr/>
          <p:nvPr/>
        </p:nvSpPr>
        <p:spPr>
          <a:xfrm>
            <a:off x="785786" y="3929066"/>
            <a:ext cx="500066" cy="571504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Ellipse 18"/>
          <p:cNvSpPr/>
          <p:nvPr/>
        </p:nvSpPr>
        <p:spPr>
          <a:xfrm>
            <a:off x="7643834" y="3929066"/>
            <a:ext cx="500066" cy="571504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droite 19"/>
          <p:cNvSpPr/>
          <p:nvPr/>
        </p:nvSpPr>
        <p:spPr>
          <a:xfrm>
            <a:off x="1000100" y="4857760"/>
            <a:ext cx="6929486" cy="107157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21" name="ZoneTexte 20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Enzyme principale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147503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ARN polymérase : </a:t>
            </a:r>
          </a:p>
          <a:p>
            <a:pPr>
              <a:buNone/>
            </a:pPr>
            <a:endParaRPr lang="fr-CH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- Lire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le brin codant d’ADN et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fabriquer l’</a:t>
            </a:r>
            <a:r>
              <a:rPr lang="fr-CH" b="1" dirty="0" err="1" smtClean="0">
                <a:latin typeface="Times New Roman" pitchFamily="18" charset="0"/>
                <a:cs typeface="Times New Roman" pitchFamily="18" charset="0"/>
              </a:rPr>
              <a:t>ARNm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CH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http://t1.gstatic.com/images?q=tbn:ANd9GcT0nM0Ga4LzatJGeDCBoF5a11vdTKYZyVmULyG2KQNrFXQZXgo&amp;t=1&amp;usg=___ToR_L_53v8og98LWGIxchwCctM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643314"/>
            <a:ext cx="4676575" cy="2663050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7</a:t>
            </a:fld>
            <a:endParaRPr lang="fr-CH"/>
          </a:p>
        </p:txBody>
      </p:sp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Les étapes de la transcription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00266"/>
            <a:ext cx="3543296" cy="3921022"/>
          </a:xfrm>
        </p:spPr>
        <p:txBody>
          <a:bodyPr/>
          <a:lstStyle/>
          <a:p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étapes:</a:t>
            </a:r>
          </a:p>
          <a:p>
            <a:pPr>
              <a:buNone/>
            </a:pPr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L’initiation</a:t>
            </a:r>
          </a:p>
          <a:p>
            <a:pPr lvl="1"/>
            <a:endParaRPr lang="fr-CH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L’élongation</a:t>
            </a:r>
          </a:p>
          <a:p>
            <a:pPr lvl="1"/>
            <a:endParaRPr lang="fr-CH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La terminaison</a:t>
            </a:r>
            <a:endParaRPr lang="fr-CH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10" y="1500174"/>
            <a:ext cx="3630031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llipse 5"/>
          <p:cNvSpPr/>
          <p:nvPr/>
        </p:nvSpPr>
        <p:spPr>
          <a:xfrm>
            <a:off x="6072198" y="2214554"/>
            <a:ext cx="1214446" cy="500066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Ellipse 6"/>
          <p:cNvSpPr/>
          <p:nvPr/>
        </p:nvSpPr>
        <p:spPr>
          <a:xfrm>
            <a:off x="6072198" y="3500438"/>
            <a:ext cx="1214446" cy="500066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Ellipse 7"/>
          <p:cNvSpPr/>
          <p:nvPr/>
        </p:nvSpPr>
        <p:spPr>
          <a:xfrm>
            <a:off x="6072198" y="4929198"/>
            <a:ext cx="1214446" cy="500066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8</a:t>
            </a:fld>
            <a:endParaRPr lang="fr-CH"/>
          </a:p>
        </p:txBody>
      </p:sp>
      <p:pic>
        <p:nvPicPr>
          <p:cNvPr id="10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7380312" y="671436"/>
            <a:ext cx="162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14 -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L’initiation (1)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470674"/>
            <a:ext cx="4429156" cy="312667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fr-CH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	2.- Déroulement 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de la      	  double hélice.</a:t>
            </a:r>
          </a:p>
          <a:p>
            <a:pPr algn="just">
              <a:buNone/>
            </a:pPr>
            <a:endParaRPr lang="fr-CH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fr-CH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	3.- Cassure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 des liaisons 	« H »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2727" y="3420749"/>
            <a:ext cx="4371761" cy="317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lèche droite 4"/>
          <p:cNvSpPr/>
          <p:nvPr/>
        </p:nvSpPr>
        <p:spPr>
          <a:xfrm>
            <a:off x="1187624" y="2780928"/>
            <a:ext cx="648072" cy="4286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D28F-70EE-4522-A2CE-7281B47FC39E}" type="slidenum">
              <a:rPr lang="fr-CH" smtClean="0"/>
              <a:pPr/>
              <a:t>9</a:t>
            </a:fld>
            <a:endParaRPr lang="fr-CH"/>
          </a:p>
        </p:txBody>
      </p:sp>
      <p:pic>
        <p:nvPicPr>
          <p:cNvPr id="7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7740352" y="67143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15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0" y="1484784"/>
            <a:ext cx="9144000" cy="2376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1.- 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ARN polymérase se</a:t>
            </a:r>
            <a:r>
              <a:rPr kumimoji="0" lang="fr-CH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fixe au 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promoteur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CH" sz="1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fr-CH" sz="2600" dirty="0" smtClean="0">
                <a:latin typeface="Times New Roman" pitchFamily="18" charset="0"/>
                <a:cs typeface="Times New Roman" pitchFamily="18" charset="0"/>
              </a:rPr>
              <a:t>Favorisée par des protéines </a:t>
            </a:r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(= facteurs de transcription)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CH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fr-CH" sz="3300" b="1" dirty="0" smtClean="0">
                <a:latin typeface="Times New Roman" pitchFamily="18" charset="0"/>
                <a:cs typeface="Times New Roman" pitchFamily="18" charset="0"/>
              </a:rPr>
              <a:t>Complexe d’initiation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CH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CH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CH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263</Words>
  <Application>Microsoft Office PowerPoint</Application>
  <PresentationFormat>Affichage à l'écran (4:3)</PresentationFormat>
  <Paragraphs>146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La transcription</vt:lpstr>
      <vt:lpstr>Définition</vt:lpstr>
      <vt:lpstr>Localisation </vt:lpstr>
      <vt:lpstr>Quel(s) brin(s) est/sont transcrit(s)?</vt:lpstr>
      <vt:lpstr>Les limites du brin codant</vt:lpstr>
      <vt:lpstr>Sens de lecture du brin codant</vt:lpstr>
      <vt:lpstr>Enzyme principale</vt:lpstr>
      <vt:lpstr>Les étapes de la transcription</vt:lpstr>
      <vt:lpstr>L’initiation (1)</vt:lpstr>
      <vt:lpstr>L’élongation (2)</vt:lpstr>
      <vt:lpstr>L’élongation (2)</vt:lpstr>
      <vt:lpstr>La terminaison (3)</vt:lpstr>
      <vt:lpstr>ARN « prémessager »?</vt:lpstr>
      <vt:lpstr>L’ARN prémessager</vt:lpstr>
      <vt:lpstr>La maturation de l’ARN</vt:lpstr>
      <vt:lpstr>Exercice</vt:lpstr>
      <vt:lpstr>ADN</vt:lpstr>
      <vt:lpstr>ADN (réponse)</vt:lpstr>
      <vt:lpstr>ARN</vt:lpstr>
      <vt:lpstr>ARN (réponse)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transcription</dc:title>
  <dc:creator>HP2730</dc:creator>
  <cp:lastModifiedBy>Julien Dubuis</cp:lastModifiedBy>
  <cp:revision>49</cp:revision>
  <dcterms:created xsi:type="dcterms:W3CDTF">2010-09-02T17:16:56Z</dcterms:created>
  <dcterms:modified xsi:type="dcterms:W3CDTF">2016-08-19T08:16:36Z</dcterms:modified>
</cp:coreProperties>
</file>