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9" r:id="rId2"/>
    <p:sldId id="312" r:id="rId3"/>
    <p:sldId id="318" r:id="rId4"/>
    <p:sldId id="313" r:id="rId5"/>
    <p:sldId id="314" r:id="rId6"/>
    <p:sldId id="315" r:id="rId7"/>
    <p:sldId id="316" r:id="rId8"/>
    <p:sldId id="317" r:id="rId9"/>
    <p:sldId id="319" r:id="rId10"/>
    <p:sldId id="321" r:id="rId11"/>
    <p:sldId id="322" r:id="rId12"/>
    <p:sldId id="323" r:id="rId13"/>
    <p:sldId id="340" r:id="rId14"/>
    <p:sldId id="324" r:id="rId15"/>
    <p:sldId id="325" r:id="rId16"/>
    <p:sldId id="326" r:id="rId17"/>
    <p:sldId id="328" r:id="rId18"/>
    <p:sldId id="335" r:id="rId19"/>
    <p:sldId id="334" r:id="rId20"/>
    <p:sldId id="330" r:id="rId21"/>
    <p:sldId id="336" r:id="rId22"/>
    <p:sldId id="337" r:id="rId23"/>
    <p:sldId id="338" r:id="rId24"/>
    <p:sldId id="266" r:id="rId25"/>
    <p:sldId id="267" r:id="rId26"/>
    <p:sldId id="285" r:id="rId27"/>
    <p:sldId id="290" r:id="rId28"/>
    <p:sldId id="291" r:id="rId2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576" autoAdjust="0"/>
  </p:normalViewPr>
  <p:slideViewPr>
    <p:cSldViewPr>
      <p:cViewPr varScale="1">
        <p:scale>
          <a:sx n="76" d="100"/>
          <a:sy n="76" d="100"/>
        </p:scale>
        <p:origin x="-9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631A05-92E2-4BCC-B709-CB8150A4FE1F}" type="datetimeFigureOut">
              <a:rPr lang="fr-FR" smtClean="0"/>
              <a:pPr/>
              <a:t>21/07/2017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944106D-07CF-4DEF-93BF-EF631E321304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26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6D0-4B0A-45AE-BFAC-3CA3B93080AF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81BC-DCDD-4243-9532-661307DDBB50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8D8D-8C0F-4894-9A65-AFAB9F29B92A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6517-C442-4BE1-B6EB-B7957D773AA6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16A4-FCB0-402E-8CFE-FDE79D31248D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F492-4D75-4564-A8AF-2A18F3F5E4A8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0AD-9CC2-42C3-9BA0-E5C6C25CF3A3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B8-3D1C-4E08-818F-FFFB98071C72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EB8A-AC17-4008-ACAA-72E898130E1D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18C9-6598-4370-AB46-EE860F785B05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EE9-85A0-405A-9BAD-AF171EB1D6E4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63648-9B93-4F2D-8313-E1B0C1A893CD}" type="datetime1">
              <a:rPr lang="fr-FR" smtClean="0"/>
              <a:pPr/>
              <a:t>21/07/2017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7B0E-6C78-44C4-81BF-687D2A84B2D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h/url?sa=i&amp;rct=j&amp;q=&amp;esrc=s&amp;frm=1&amp;source=images&amp;cd=&amp;cad=rja&amp;docid=DRtypFBN9Qbb9M&amp;tbnid=JO1MiXTwsyausM:&amp;ved=0CAUQjRw&amp;url=http://fr.kichka.com/2013/04/26/adn/&amp;ei=gQHfUeGyF8f6PKeJgaAP&amp;psig=AFQjCNE2iNhJHZ8WVNTKjE8soeGv9vYOFQ&amp;ust=137365579474540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google.ch/url?sa=i&amp;rct=j&amp;q=&amp;esrc=s&amp;frm=1&amp;source=images&amp;cd=&amp;cad=rja&amp;docid=OfAspm6sGaljUM&amp;tbnid=Q-gY4sIIBjWeNM:&amp;ved=0CAUQjRw&amp;url=http://lanouvellebibliotheque.com/sciences-technologie-sante/biochimie-d-voet/&amp;ei=DwHfUfysB8iUO4vCgIgO&amp;psig=AFQjCNHqebWEj1LidEytLYJOFOVmqCN5zA&amp;ust=137365568461491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ichkafr.files.wordpress.com/2013/04/adn-hu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2657551" cy="1820423"/>
          </a:xfrm>
          <a:prstGeom prst="rect">
            <a:avLst/>
          </a:prstGeom>
          <a:noFill/>
        </p:spPr>
      </p:pic>
      <p:pic>
        <p:nvPicPr>
          <p:cNvPr id="1026" name="Picture 2" descr="https://encrypted-tbn0.gstatic.com/images?q=tbn:ANd9GcT2QcdSKcIj12uHqj1cxVhAUxe9_b1bEGo9jiPtNUcJn5D3Bc6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852936"/>
            <a:ext cx="1826518" cy="2468268"/>
          </a:xfrm>
          <a:prstGeom prst="rect">
            <a:avLst/>
          </a:prstGeom>
          <a:noFill/>
        </p:spPr>
      </p:pic>
      <p:sp>
        <p:nvSpPr>
          <p:cNvPr id="2050" name="Espace réservé du contenu 2"/>
          <p:cNvSpPr>
            <a:spLocks noGrp="1"/>
          </p:cNvSpPr>
          <p:nvPr>
            <p:ph idx="1"/>
          </p:nvPr>
        </p:nvSpPr>
        <p:spPr>
          <a:xfrm>
            <a:off x="0" y="788988"/>
            <a:ext cx="9144000" cy="242411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fr-CH" sz="4400" dirty="0" smtClean="0">
                <a:latin typeface="Ravie" pitchFamily="82" charset="0"/>
              </a:rPr>
              <a:t>La biochimie</a:t>
            </a:r>
          </a:p>
          <a:p>
            <a:pPr algn="ctr">
              <a:buFontTx/>
              <a:buNone/>
            </a:pPr>
            <a:endParaRPr lang="fr-CH" sz="1000" dirty="0" smtClean="0">
              <a:latin typeface="Ravie" pitchFamily="82" charset="0"/>
            </a:endParaRPr>
          </a:p>
          <a:p>
            <a:pPr algn="ctr">
              <a:buFontTx/>
              <a:buNone/>
            </a:pPr>
            <a:r>
              <a:rPr lang="fr-CH" sz="3000" dirty="0" smtClean="0">
                <a:latin typeface="Ravie" pitchFamily="82" charset="0"/>
              </a:rPr>
              <a:t>La composition chimique de la matière</a:t>
            </a:r>
          </a:p>
        </p:txBody>
      </p:sp>
      <p:sp>
        <p:nvSpPr>
          <p:cNvPr id="205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9772F-7D1C-451D-8577-65AE1F80F866}" type="slidenum">
              <a:rPr lang="fr-FR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</a:t>
            </a:fld>
            <a:endParaRPr lang="fr-FR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rg_hi" descr="ANd9GcSyearlLnrmxtlU6iJ949yB14a-xzDv0XrwCG5_cZ8AEtbsyCkD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3338" y="3803650"/>
            <a:ext cx="40862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glucides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381658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Fonctions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Fournir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 l’énergie (glucose…).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Stocker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 l’énergie (amidon, glycogène).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Constituer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les parois végétales (cellulose).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Composer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les acides nucléiques.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10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15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glucides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3142"/>
            <a:ext cx="8229600" cy="4210194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structure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Atomes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Monosaccharides</a:t>
            </a: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Disaccharides</a:t>
            </a: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Polysaccharides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11</a:t>
            </a:fld>
            <a:endParaRPr lang="fr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16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glucides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685792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monosaccharides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(sucre simple):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12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00402"/>
            <a:ext cx="8855222" cy="18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8"/>
          <p:cNvCxnSpPr/>
          <p:nvPr/>
        </p:nvCxnSpPr>
        <p:spPr>
          <a:xfrm rot="5400000">
            <a:off x="5643570" y="3786190"/>
            <a:ext cx="1571636" cy="71438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5643570" y="3786190"/>
            <a:ext cx="150019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7500958" y="3786190"/>
            <a:ext cx="1571636" cy="71438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16200000" flipH="1">
            <a:off x="7500958" y="3786190"/>
            <a:ext cx="150019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glucides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399303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monosaccharides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(sucre simple):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Source énergétique:</a:t>
            </a:r>
          </a:p>
          <a:p>
            <a:pPr lvl="1" algn="ctr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Glucose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Réaction: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Glucose + O</a:t>
            </a:r>
            <a:r>
              <a:rPr lang="fr-CH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→ Energie (ATP) + CO</a:t>
            </a:r>
            <a:r>
              <a:rPr lang="fr-CH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fr-CH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13</a:t>
            </a:fld>
            <a:endParaRPr lang="fr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8990" y="671436"/>
            <a:ext cx="1103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39752" y="5805264"/>
            <a:ext cx="468052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= La respiration cellulaire</a:t>
            </a:r>
            <a:endParaRPr lang="fr-CH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glucides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disaccharides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(sucres doubles):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14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28862"/>
            <a:ext cx="8020886" cy="40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glucides 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polysaccharides</a:t>
            </a:r>
            <a:r>
              <a:rPr lang="fr-CH" dirty="0" smtClean="0"/>
              <a:t>: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15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23" y="2824164"/>
            <a:ext cx="8230643" cy="2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glucides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614354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polysaccharides</a:t>
            </a:r>
            <a:r>
              <a:rPr lang="fr-CH" dirty="0" smtClean="0"/>
              <a:t>: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16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http://www.ustboniface.mb.ca/cusb/abernier/biologie/Module1/Images/polysacchar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38367"/>
            <a:ext cx="514353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lipides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24534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Fonctions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Stocker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 l’énergie (tissu adipeux).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Isoler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contre le froid.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Amortir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contre les chocs.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Composer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les membranes biologiques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17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72396" y="67143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lipides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86018"/>
            <a:ext cx="8543956" cy="3131214"/>
          </a:xfrm>
        </p:spPr>
        <p:txBody>
          <a:bodyPr>
            <a:normAutofit/>
          </a:bodyPr>
          <a:lstStyle/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Hydrophobes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(insolubles dans l’eau).</a:t>
            </a:r>
          </a:p>
          <a:p>
            <a:pPr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Lipophiles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(solubles dans les corps gras + solvants organiques).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18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lipides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0220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structure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Atomes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Triglycérides (TG)</a:t>
            </a: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Phospholipides</a:t>
            </a: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Stéroïdes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19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composition de la matière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72098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Classification des substances chimiques:</a:t>
            </a:r>
          </a:p>
          <a:p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Composés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inorganiques</a:t>
            </a: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L’eau</a:t>
            </a: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sels minéraux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Composés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organiques</a:t>
            </a: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glucides</a:t>
            </a: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lipides</a:t>
            </a: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protéines</a:t>
            </a: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acides nucléiques</a:t>
            </a: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vitamines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</a:t>
            </a:fld>
            <a:endParaRPr lang="fr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00958" y="67143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16-20</a:t>
            </a:r>
            <a:endParaRPr lang="fr-CH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lipides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804" y="1857364"/>
            <a:ext cx="8229600" cy="642942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triglycérides (graisses):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20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fr-CH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83451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lipse 7"/>
          <p:cNvSpPr/>
          <p:nvPr/>
        </p:nvSpPr>
        <p:spPr>
          <a:xfrm>
            <a:off x="500034" y="5000636"/>
            <a:ext cx="78581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2428860" y="5000636"/>
            <a:ext cx="1571636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lipides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804" y="1857364"/>
            <a:ext cx="8229600" cy="642942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phospholipides: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21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29028"/>
            <a:ext cx="8072494" cy="26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llipse 11"/>
          <p:cNvSpPr/>
          <p:nvPr/>
        </p:nvSpPr>
        <p:spPr>
          <a:xfrm>
            <a:off x="3143240" y="5214950"/>
            <a:ext cx="78581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4786314" y="5072074"/>
            <a:ext cx="164307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785786" y="5072074"/>
            <a:ext cx="164307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lipides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804" y="1857364"/>
            <a:ext cx="8229600" cy="642942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stéroïdes (cholestérol):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22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143248"/>
            <a:ext cx="57435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protéines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043510"/>
          </a:xfrm>
        </p:spPr>
        <p:txBody>
          <a:bodyPr>
            <a:normAutofit lnSpcReduction="1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~ 50% du poids de la matière du corps.</a:t>
            </a: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Fonctions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Soutenir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les tissus (collagène)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Emmagasiner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des réserves (caséine)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Transporter 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des substances (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hémoglobine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Transmettre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des messages (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Produire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le mouvement (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actine &amp; myosine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Défendre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l’organisme (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anticorps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Assurer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le métabolisme (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23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protéines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structure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Atomes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O, H et 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lvl="1">
              <a:buNone/>
            </a:pPr>
            <a:endParaRPr lang="fr-CH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Assemblage d’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acides aminés (20)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24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803459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6072198" y="4071942"/>
            <a:ext cx="1857388" cy="57150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929058" y="5286388"/>
            <a:ext cx="857256" cy="3571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protéines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3142"/>
            <a:ext cx="8229600" cy="4186254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structure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Protéines peuvent se lier avec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lipides → lipoprotéines</a:t>
            </a:r>
          </a:p>
          <a:p>
            <a:pPr lvl="3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glucides → glycoprotéines</a:t>
            </a:r>
          </a:p>
          <a:p>
            <a:pPr lvl="4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25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acides nucléiques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l’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de l’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ARN</a:t>
            </a: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 Molécules porteuses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l’information génétique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26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60428" y="671436"/>
            <a:ext cx="110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2730\Pictures\Double hélice A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423504"/>
            <a:ext cx="2857520" cy="307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vitamines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857364"/>
            <a:ext cx="8472518" cy="4786346"/>
          </a:xfrm>
        </p:spPr>
        <p:txBody>
          <a:bodyPr>
            <a:normAutofit/>
          </a:bodyPr>
          <a:lstStyle/>
          <a:p>
            <a:pPr algn="just"/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Structure: </a:t>
            </a:r>
            <a:r>
              <a:rPr lang="fr-CH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molécules composées de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C, O et H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Fonctions: essentiels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au bon déroulement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processus vitaux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croissance</a:t>
            </a:r>
          </a:p>
          <a:p>
            <a:pPr lvl="3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L’immunité (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défenses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fonctions sanguines</a:t>
            </a:r>
          </a:p>
          <a:p>
            <a:pPr lvl="3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Tx/>
              <a:buChar char="-"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fonctions endocriniennes (hormonales)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27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vitamines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4257692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Classées en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deux groupes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Liposolubles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Vitamines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Hydrosolubles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Vitamines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28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582858"/>
          </a:xfrm>
        </p:spPr>
        <p:txBody>
          <a:bodyPr>
            <a:noAutofit/>
          </a:bodyPr>
          <a:lstStyle/>
          <a:p>
            <a:r>
              <a:rPr lang="fr-CH" sz="8000" dirty="0" smtClean="0">
                <a:latin typeface="Times New Roman" pitchFamily="18" charset="0"/>
                <a:cs typeface="Times New Roman" pitchFamily="18" charset="0"/>
              </a:rPr>
              <a:t>Les composés inorganiques</a:t>
            </a:r>
            <a:endParaRPr lang="fr-CH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3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L’eau (H</a:t>
            </a:r>
            <a:r>
              <a:rPr lang="fr-CH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57718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composé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le plus abondant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60%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masse corporelle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localisations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Intracellulaire </a:t>
            </a:r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Extracellulaire 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4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fr-CH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L’eau (H</a:t>
            </a:r>
            <a:r>
              <a:rPr lang="fr-CH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57456"/>
            <a:ext cx="8229600" cy="390050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Fonctions:</a:t>
            </a:r>
          </a:p>
          <a:p>
            <a:pPr>
              <a:buNone/>
            </a:pPr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Transporter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des substances 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(sang et lymphe)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Excréter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déchets 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(urine)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Réguler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température 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(sang)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5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fr-CH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6786610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L’eau (H</a:t>
            </a:r>
            <a:r>
              <a:rPr lang="fr-CH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685792"/>
          </a:xfrm>
        </p:spPr>
        <p:txBody>
          <a:bodyPr/>
          <a:lstStyle/>
          <a:p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Apports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pertes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d’H</a:t>
            </a:r>
            <a:r>
              <a:rPr lang="fr-CH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6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fr-CH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14554"/>
            <a:ext cx="5286412" cy="43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3214678" y="5857892"/>
            <a:ext cx="1428760" cy="57150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5072066" y="5857892"/>
            <a:ext cx="1785950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sels minéraux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Besoin en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quantité suffisante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Ca</a:t>
            </a:r>
          </a:p>
          <a:p>
            <a:pPr lvl="3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lvl="3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lvl="3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lvl="3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Na</a:t>
            </a:r>
          </a:p>
          <a:p>
            <a:pPr lvl="3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Cl</a:t>
            </a:r>
          </a:p>
          <a:p>
            <a:pPr lvl="3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</a:p>
          <a:p>
            <a:pPr lvl="3"/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 Fortification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fonctionnement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organes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7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546392" y="5733256"/>
            <a:ext cx="857256" cy="500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Image 7" descr="classification-periodique-des-elemen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8868"/>
            <a:ext cx="3796901" cy="280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sels minéraux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Besoin en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quantité infime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 		Oligo-éléments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8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285984" y="5500702"/>
            <a:ext cx="857256" cy="500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Image 7" descr="classification-periodique-des-elemen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68"/>
            <a:ext cx="3796901" cy="280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582858"/>
          </a:xfrm>
        </p:spPr>
        <p:txBody>
          <a:bodyPr>
            <a:noAutofit/>
          </a:bodyPr>
          <a:lstStyle/>
          <a:p>
            <a:r>
              <a:rPr lang="fr-CH" sz="8000" dirty="0" smtClean="0">
                <a:latin typeface="Times New Roman" pitchFamily="18" charset="0"/>
                <a:cs typeface="Times New Roman" pitchFamily="18" charset="0"/>
              </a:rPr>
              <a:t>Les composés organiques</a:t>
            </a:r>
            <a:endParaRPr lang="fr-CH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9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561</Words>
  <Application>Microsoft Office PowerPoint</Application>
  <PresentationFormat>Affichage à l'écran (4:3)</PresentationFormat>
  <Paragraphs>274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Présentation PowerPoint</vt:lpstr>
      <vt:lpstr>La composition de la matière</vt:lpstr>
      <vt:lpstr>Les composés inorganiques</vt:lpstr>
      <vt:lpstr>L’eau (H2O)</vt:lpstr>
      <vt:lpstr>L’eau (H2O)</vt:lpstr>
      <vt:lpstr>L’eau (H2O)</vt:lpstr>
      <vt:lpstr>Les sels minéraux</vt:lpstr>
      <vt:lpstr>Les sels minéraux</vt:lpstr>
      <vt:lpstr>Les composés organiques</vt:lpstr>
      <vt:lpstr>Les glucides</vt:lpstr>
      <vt:lpstr>Les glucides</vt:lpstr>
      <vt:lpstr>Les glucides</vt:lpstr>
      <vt:lpstr>Les glucides</vt:lpstr>
      <vt:lpstr>Les glucides</vt:lpstr>
      <vt:lpstr>Les glucides </vt:lpstr>
      <vt:lpstr>Les glucides</vt:lpstr>
      <vt:lpstr>Les lipides</vt:lpstr>
      <vt:lpstr>Les lipides</vt:lpstr>
      <vt:lpstr>Les lipides</vt:lpstr>
      <vt:lpstr>Les lipides</vt:lpstr>
      <vt:lpstr>Les lipides</vt:lpstr>
      <vt:lpstr>Les lipides</vt:lpstr>
      <vt:lpstr>Les protéines</vt:lpstr>
      <vt:lpstr>Les protéines</vt:lpstr>
      <vt:lpstr>Les protéines</vt:lpstr>
      <vt:lpstr>Les acides nucléiques</vt:lpstr>
      <vt:lpstr>Les vitamines</vt:lpstr>
      <vt:lpstr>Les vitamines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digestif</dc:title>
  <dc:creator>HP2730</dc:creator>
  <cp:lastModifiedBy>Julien Dubuis</cp:lastModifiedBy>
  <cp:revision>75</cp:revision>
  <dcterms:created xsi:type="dcterms:W3CDTF">2010-11-03T17:53:38Z</dcterms:created>
  <dcterms:modified xsi:type="dcterms:W3CDTF">2017-07-21T13:45:57Z</dcterms:modified>
</cp:coreProperties>
</file>