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00" r:id="rId2"/>
    <p:sldId id="292" r:id="rId3"/>
    <p:sldId id="293" r:id="rId4"/>
    <p:sldId id="410" r:id="rId5"/>
    <p:sldId id="295" r:id="rId6"/>
    <p:sldId id="296" r:id="rId7"/>
    <p:sldId id="411" r:id="rId8"/>
    <p:sldId id="412" r:id="rId9"/>
    <p:sldId id="294" r:id="rId10"/>
    <p:sldId id="401" r:id="rId11"/>
    <p:sldId id="402" r:id="rId12"/>
    <p:sldId id="403" r:id="rId13"/>
    <p:sldId id="299" r:id="rId14"/>
    <p:sldId id="300" r:id="rId15"/>
    <p:sldId id="301" r:id="rId16"/>
    <p:sldId id="404" r:id="rId17"/>
    <p:sldId id="406" r:id="rId18"/>
    <p:sldId id="303" r:id="rId19"/>
    <p:sldId id="305" r:id="rId20"/>
    <p:sldId id="304" r:id="rId21"/>
    <p:sldId id="306" r:id="rId22"/>
    <p:sldId id="413" r:id="rId23"/>
    <p:sldId id="307" r:id="rId24"/>
    <p:sldId id="414" r:id="rId25"/>
    <p:sldId id="309" r:id="rId26"/>
    <p:sldId id="310" r:id="rId27"/>
    <p:sldId id="311" r:id="rId28"/>
    <p:sldId id="312" r:id="rId29"/>
    <p:sldId id="313" r:id="rId30"/>
    <p:sldId id="314" r:id="rId31"/>
    <p:sldId id="31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88B99DE0-6341-4CD3-9A2B-CF78A86CF3B1}"/>
    <pc:docChg chg="modSld sldOrd">
      <pc:chgData name="DUBUIS Julien" userId="d507d28b-ef1c-4d40-92b7-eb3c03f99f97" providerId="ADAL" clId="{88B99DE0-6341-4CD3-9A2B-CF78A86CF3B1}" dt="2022-01-27T09:52:25.969" v="1"/>
      <pc:docMkLst>
        <pc:docMk/>
      </pc:docMkLst>
      <pc:sldChg chg="ord">
        <pc:chgData name="DUBUIS Julien" userId="d507d28b-ef1c-4d40-92b7-eb3c03f99f97" providerId="ADAL" clId="{88B99DE0-6341-4CD3-9A2B-CF78A86CF3B1}" dt="2022-01-27T09:52:25.969" v="1"/>
        <pc:sldMkLst>
          <pc:docMk/>
          <pc:sldMk cId="0" sldId="306"/>
        </pc:sldMkLst>
      </pc:sldChg>
    </pc:docChg>
  </pc:docChgLst>
  <pc:docChgLst>
    <pc:chgData name="DUBUIS Julien" userId="d507d28b-ef1c-4d40-92b7-eb3c03f99f97" providerId="ADAL" clId="{27D2D29E-685B-48B2-98A1-E08EAC068645}"/>
    <pc:docChg chg="modSld">
      <pc:chgData name="DUBUIS Julien" userId="d507d28b-ef1c-4d40-92b7-eb3c03f99f97" providerId="ADAL" clId="{27D2D29E-685B-48B2-98A1-E08EAC068645}" dt="2022-08-07T13:50:05.141" v="34" actId="1038"/>
      <pc:docMkLst>
        <pc:docMk/>
      </pc:docMkLst>
      <pc:sldChg chg="modSp mod">
        <pc:chgData name="DUBUIS Julien" userId="d507d28b-ef1c-4d40-92b7-eb3c03f99f97" providerId="ADAL" clId="{27D2D29E-685B-48B2-98A1-E08EAC068645}" dt="2022-08-07T13:47:41.777" v="1" actId="20577"/>
        <pc:sldMkLst>
          <pc:docMk/>
          <pc:sldMk cId="0" sldId="292"/>
        </pc:sldMkLst>
        <pc:spChg chg="mod">
          <ac:chgData name="DUBUIS Julien" userId="d507d28b-ef1c-4d40-92b7-eb3c03f99f97" providerId="ADAL" clId="{27D2D29E-685B-48B2-98A1-E08EAC068645}" dt="2022-08-07T13:47:41.777" v="1" actId="20577"/>
          <ac:spMkLst>
            <pc:docMk/>
            <pc:sldMk cId="0" sldId="2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7D2D29E-685B-48B2-98A1-E08EAC068645}" dt="2022-08-07T13:47:46.236" v="3" actId="20577"/>
        <pc:sldMkLst>
          <pc:docMk/>
          <pc:sldMk cId="0" sldId="293"/>
        </pc:sldMkLst>
        <pc:spChg chg="mod">
          <ac:chgData name="DUBUIS Julien" userId="d507d28b-ef1c-4d40-92b7-eb3c03f99f97" providerId="ADAL" clId="{27D2D29E-685B-48B2-98A1-E08EAC068645}" dt="2022-08-07T13:47:46.236" v="3" actId="20577"/>
          <ac:spMkLst>
            <pc:docMk/>
            <pc:sldMk cId="0" sldId="2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7D2D29E-685B-48B2-98A1-E08EAC068645}" dt="2022-08-07T13:47:57.261" v="9" actId="20577"/>
        <pc:sldMkLst>
          <pc:docMk/>
          <pc:sldMk cId="0" sldId="295"/>
        </pc:sldMkLst>
        <pc:spChg chg="mod">
          <ac:chgData name="DUBUIS Julien" userId="d507d28b-ef1c-4d40-92b7-eb3c03f99f97" providerId="ADAL" clId="{27D2D29E-685B-48B2-98A1-E08EAC068645}" dt="2022-08-07T13:47:57.261" v="9" actId="20577"/>
          <ac:spMkLst>
            <pc:docMk/>
            <pc:sldMk cId="0" sldId="2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7D2D29E-685B-48B2-98A1-E08EAC068645}" dt="2022-08-07T13:48:51.688" v="22" actId="1038"/>
        <pc:sldMkLst>
          <pc:docMk/>
          <pc:sldMk cId="0" sldId="296"/>
        </pc:sldMkLst>
        <pc:spChg chg="mod">
          <ac:chgData name="DUBUIS Julien" userId="d507d28b-ef1c-4d40-92b7-eb3c03f99f97" providerId="ADAL" clId="{27D2D29E-685B-48B2-98A1-E08EAC068645}" dt="2022-08-07T13:48:51.688" v="22" actId="1038"/>
          <ac:spMkLst>
            <pc:docMk/>
            <pc:sldMk cId="0" sldId="29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7D2D29E-685B-48B2-98A1-E08EAC068645}" dt="2022-08-07T13:47:50.954" v="5" actId="20577"/>
        <pc:sldMkLst>
          <pc:docMk/>
          <pc:sldMk cId="0" sldId="410"/>
        </pc:sldMkLst>
        <pc:spChg chg="mod">
          <ac:chgData name="DUBUIS Julien" userId="d507d28b-ef1c-4d40-92b7-eb3c03f99f97" providerId="ADAL" clId="{27D2D29E-685B-48B2-98A1-E08EAC068645}" dt="2022-08-07T13:47:50.954" v="5" actId="20577"/>
          <ac:spMkLst>
            <pc:docMk/>
            <pc:sldMk cId="0" sldId="4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7D2D29E-685B-48B2-98A1-E08EAC068645}" dt="2022-08-07T13:49:55.127" v="27" actId="1038"/>
        <pc:sldMkLst>
          <pc:docMk/>
          <pc:sldMk cId="0" sldId="411"/>
        </pc:sldMkLst>
        <pc:spChg chg="mod">
          <ac:chgData name="DUBUIS Julien" userId="d507d28b-ef1c-4d40-92b7-eb3c03f99f97" providerId="ADAL" clId="{27D2D29E-685B-48B2-98A1-E08EAC068645}" dt="2022-08-07T13:49:55.127" v="27" actId="1038"/>
          <ac:spMkLst>
            <pc:docMk/>
            <pc:sldMk cId="0" sldId="41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7D2D29E-685B-48B2-98A1-E08EAC068645}" dt="2022-08-07T13:50:05.141" v="34" actId="1038"/>
        <pc:sldMkLst>
          <pc:docMk/>
          <pc:sldMk cId="0" sldId="412"/>
        </pc:sldMkLst>
        <pc:spChg chg="mod">
          <ac:chgData name="DUBUIS Julien" userId="d507d28b-ef1c-4d40-92b7-eb3c03f99f97" providerId="ADAL" clId="{27D2D29E-685B-48B2-98A1-E08EAC068645}" dt="2022-08-07T13:50:05.141" v="34" actId="1038"/>
          <ac:spMkLst>
            <pc:docMk/>
            <pc:sldMk cId="0" sldId="412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0F14F-ECC3-425D-930A-027A0CD4947B}" type="datetimeFigureOut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2EDC4-C1F5-4BCD-AF49-2ADBFC70042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995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73FC-DBD3-4914-B34A-3B22B3E4D020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C9F4-78D9-49F0-8DDB-FB69597BCF8E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5B3E8-A957-4145-A3D5-112921604379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37B7-C194-45F3-A089-25A62DD26E99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12E1-B057-4AA7-B3E9-49380A070536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9EE3-5641-49F8-A05A-EF318EA74BC8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A693-7841-4802-96F0-047C731A18CB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4BEE-73A3-4018-A9AA-B0615F908FF9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4433-DF86-4A12-AFD3-357066A2A3BF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9041-8E32-4A02-B886-A2489759E9E2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87F1-E2F7-4F5A-9711-A690FCE20F3F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B796-40CE-4833-9785-24B1F8C1C757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12CD-030C-4EFF-ABAA-14045E899920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>
            <a:noAutofit/>
          </a:bodyPr>
          <a:lstStyle/>
          <a:p>
            <a:r>
              <a:rPr lang="fr-CH" sz="7200" b="1" dirty="0">
                <a:latin typeface="Times New Roman" pitchFamily="18" charset="0"/>
                <a:cs typeface="Times New Roman" pitchFamily="18" charset="0"/>
              </a:rPr>
              <a:t>La spermatogenèse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spermatozoïde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643866" cy="46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643702" y="2643182"/>
            <a:ext cx="785818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072330" y="4500570"/>
            <a:ext cx="785818" cy="4286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7286644" y="4071942"/>
            <a:ext cx="1071570" cy="4286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spermatozoïde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643866" cy="46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5143504" y="2571744"/>
            <a:ext cx="1285884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5429256" y="4071942"/>
            <a:ext cx="1071570" cy="4286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4643438" y="4714884"/>
            <a:ext cx="1357322" cy="4286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spermatozoïde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643866" cy="46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3357554" y="2571744"/>
            <a:ext cx="785818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2285984" y="3857628"/>
            <a:ext cx="1357322" cy="64294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spermatozoïde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13</a:t>
            </a:fld>
            <a:endParaRPr lang="fr-CH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85852" y="2074863"/>
          <a:ext cx="11126816" cy="4425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15858" imgH="2174755" progId="">
                  <p:embed/>
                </p:oleObj>
              </mc:Choice>
              <mc:Fallback>
                <p:oleObj name="Document" r:id="rId2" imgW="5915858" imgH="2174755" progId="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2074863"/>
                        <a:ext cx="11126816" cy="4425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5993"/>
            <a:ext cx="8229600" cy="3000395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messagers chimiques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Secrétées par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glandes (endocrines)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Transportées par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sang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29156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messagers chimiques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Rôles: </a:t>
            </a:r>
          </a:p>
          <a:p>
            <a:pPr lvl="1" algn="just"/>
            <a:endParaRPr lang="fr-CH" sz="2600" b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Coordonner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régler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fonctionnement des organes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afin de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adapter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continuellement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aux besoins de l’organisme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29156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Hormone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messager chimique 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Rôle: Coordonner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régler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fonctionnement des organes 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afin de les </a:t>
            </a:r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adapter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 continuellement </a:t>
            </a:r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aux besoins de l’organisme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Deux types d’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Excitante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(+)</a:t>
            </a:r>
          </a:p>
          <a:p>
            <a:pPr lvl="2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Inhibitrice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(-)</a:t>
            </a:r>
          </a:p>
          <a:p>
            <a:pPr lvl="1" algn="just"/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3786182" y="4214818"/>
            <a:ext cx="428628" cy="107157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9124" y="4500570"/>
            <a:ext cx="39290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Cellules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cibles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(récepteurs)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29156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Hormone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messager chimique 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Rôle: Coordonner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régler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fonctionnement des organes 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afin de les </a:t>
            </a:r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adapter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 continuellement </a:t>
            </a:r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aux besoins de l’organisme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Deux types d’</a:t>
            </a:r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Excitante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 (+)</a:t>
            </a:r>
          </a:p>
          <a:p>
            <a:pPr lvl="2"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1800" b="1" dirty="0">
                <a:latin typeface="Times New Roman" pitchFamily="18" charset="0"/>
                <a:cs typeface="Times New Roman" pitchFamily="18" charset="0"/>
              </a:rPr>
              <a:t>Inhibitrice</a:t>
            </a:r>
            <a:r>
              <a:rPr lang="fr-CH" sz="1800" dirty="0">
                <a:latin typeface="Times New Roman" pitchFamily="18" charset="0"/>
                <a:cs typeface="Times New Roman" pitchFamily="18" charset="0"/>
              </a:rPr>
              <a:t> (-)</a:t>
            </a:r>
          </a:p>
          <a:p>
            <a:pPr lvl="1" algn="just"/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>
              <a:buNone/>
            </a:pPr>
            <a:r>
              <a:rPr lang="fr-CH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Concentration: ↓ faible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(1/10</a:t>
            </a:r>
            <a:r>
              <a:rPr lang="fr-CH" sz="26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mg – 1/10</a:t>
            </a:r>
            <a:r>
              <a:rPr lang="fr-CH" sz="2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mg / jour)</a:t>
            </a: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3428992" y="4000504"/>
            <a:ext cx="428628" cy="107157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71934" y="428625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Cellules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cibles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(récepteurs)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29156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Hormone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♂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androgènes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(stéroïdes sexuels ♂) 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		- Testostérone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Début sécrétion ?</a:t>
            </a:r>
          </a:p>
          <a:p>
            <a:pPr lvl="1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			•  Qui sécrète cette hormone ?</a:t>
            </a:r>
          </a:p>
          <a:p>
            <a:pPr lvl="1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			•  Où cette hormone est-elle déversée ?</a:t>
            </a:r>
          </a:p>
          <a:p>
            <a:pPr lvl="1"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			•  Rôles ?</a:t>
            </a:r>
          </a:p>
          <a:p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12360" y="6714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0594"/>
          </a:xfrm>
        </p:spPr>
        <p:txBody>
          <a:bodyPr>
            <a:normAutofit lnSpcReduction="10000"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Hormone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♂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androgènes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(stéroïdes sexuels ♂) 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		- Testostérone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Début sécrétion ?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Vie embryonnaire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		•  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Qui sécrète cette hormone ?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Ȼ de </a:t>
            </a:r>
            <a:r>
              <a:rPr lang="fr-CH" sz="2400" b="1" dirty="0" err="1">
                <a:latin typeface="Times New Roman" pitchFamily="18" charset="0"/>
                <a:cs typeface="Times New Roman" pitchFamily="18" charset="0"/>
              </a:rPr>
              <a:t>Leydig</a:t>
            </a:r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		•  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Où cette hormone est-elle déversée ?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Capillaires sanguins des testicules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			• 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Rôles ? </a:t>
            </a:r>
          </a:p>
          <a:p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spermatogenèse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14580"/>
            <a:ext cx="8229600" cy="325756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spermatozoïdes.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Quand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débute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-t-elle?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Où se déroule-t-elle?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rôles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la testostérone:</a:t>
            </a:r>
          </a:p>
        </p:txBody>
      </p:sp>
      <p:pic>
        <p:nvPicPr>
          <p:cNvPr id="8" name="Image 7" descr="Action des h"/>
          <p:cNvPicPr/>
          <p:nvPr/>
        </p:nvPicPr>
        <p:blipFill>
          <a:blip r:embed="rId3" cstate="print"/>
          <a:srcRect t="5762" r="8885" b="3207"/>
          <a:stretch>
            <a:fillRect/>
          </a:stretch>
        </p:blipFill>
        <p:spPr bwMode="auto">
          <a:xfrm>
            <a:off x="1619257" y="2273958"/>
            <a:ext cx="3952875" cy="44411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3428992" y="3214686"/>
            <a:ext cx="642942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rôles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la testostérone:</a:t>
            </a:r>
          </a:p>
        </p:txBody>
      </p:sp>
      <p:pic>
        <p:nvPicPr>
          <p:cNvPr id="8" name="Image 7" descr="Action des h"/>
          <p:cNvPicPr/>
          <p:nvPr/>
        </p:nvPicPr>
        <p:blipFill>
          <a:blip r:embed="rId3" cstate="print"/>
          <a:srcRect t="5762" r="8885" b="3207"/>
          <a:stretch>
            <a:fillRect/>
          </a:stretch>
        </p:blipFill>
        <p:spPr bwMode="auto">
          <a:xfrm>
            <a:off x="928662" y="2273958"/>
            <a:ext cx="3952875" cy="44411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3357554" y="4929198"/>
            <a:ext cx="642942" cy="357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5429256" y="3071810"/>
            <a:ext cx="34290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Puberté: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Maturation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des organes génitaux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Activation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de la spermatogenèse</a:t>
            </a: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 Maintien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des caractères secondaires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447200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caractères sexuels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secondaires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Abaissement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voix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 ↑ volume du larynx)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 ↑ de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pilosité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Croissance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muscles squelettiques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↑ de la densité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(épaississement)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rôles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la testostérone:</a:t>
            </a:r>
          </a:p>
        </p:txBody>
      </p:sp>
      <p:pic>
        <p:nvPicPr>
          <p:cNvPr id="8" name="Image 7" descr="Action des h"/>
          <p:cNvPicPr/>
          <p:nvPr/>
        </p:nvPicPr>
        <p:blipFill>
          <a:blip r:embed="rId3" cstate="print"/>
          <a:srcRect t="5762" r="8885" b="3207"/>
          <a:stretch>
            <a:fillRect/>
          </a:stretch>
        </p:blipFill>
        <p:spPr bwMode="auto">
          <a:xfrm>
            <a:off x="1619257" y="2273958"/>
            <a:ext cx="3952875" cy="44411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3000364" y="5786454"/>
            <a:ext cx="428628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62818" name="Picture 2" descr="http://www.drogues-dependance.fr/images/sinformer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357298"/>
            <a:ext cx="4000528" cy="5231461"/>
          </a:xfrm>
          <a:prstGeom prst="rect">
            <a:avLst/>
          </a:prstGeom>
          <a:noFill/>
        </p:spPr>
      </p:pic>
      <p:sp>
        <p:nvSpPr>
          <p:cNvPr id="11" name="Ellipse 10"/>
          <p:cNvSpPr/>
          <p:nvPr/>
        </p:nvSpPr>
        <p:spPr>
          <a:xfrm>
            <a:off x="3571868" y="3500438"/>
            <a:ext cx="857256" cy="10001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50-51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645" y="2285992"/>
            <a:ext cx="6355189" cy="32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572132" y="3857628"/>
            <a:ext cx="250033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Puberté : pulsatile</a:t>
            </a:r>
          </a:p>
        </p:txBody>
      </p:sp>
      <p:sp>
        <p:nvSpPr>
          <p:cNvPr id="11" name="Ellipse 10"/>
          <p:cNvSpPr/>
          <p:nvPr/>
        </p:nvSpPr>
        <p:spPr>
          <a:xfrm>
            <a:off x="4143372" y="4857760"/>
            <a:ext cx="428628" cy="42862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4786314" y="4857760"/>
            <a:ext cx="428628" cy="42862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2571744"/>
            <a:ext cx="1857388" cy="7858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357290" y="2357430"/>
            <a:ext cx="2357454" cy="7858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929190" y="3857628"/>
            <a:ext cx="500066" cy="500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1357290" y="3643314"/>
            <a:ext cx="2214578" cy="85725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19223"/>
            <a:ext cx="42862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50-51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14422"/>
            <a:ext cx="44386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50-51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81126"/>
            <a:ext cx="4118544" cy="526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Ellipse 17"/>
          <p:cNvSpPr/>
          <p:nvPr/>
        </p:nvSpPr>
        <p:spPr>
          <a:xfrm>
            <a:off x="3286116" y="2143116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2285984" y="3571876"/>
            <a:ext cx="1214446" cy="92869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à coins arrondis 20"/>
          <p:cNvSpPr/>
          <p:nvPr/>
        </p:nvSpPr>
        <p:spPr>
          <a:xfrm>
            <a:off x="1714480" y="5214950"/>
            <a:ext cx="1143008" cy="121444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à coins arrondis 21"/>
          <p:cNvSpPr/>
          <p:nvPr/>
        </p:nvSpPr>
        <p:spPr>
          <a:xfrm>
            <a:off x="1643042" y="5143512"/>
            <a:ext cx="1285884" cy="135732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3000364" y="5572140"/>
            <a:ext cx="1357322" cy="7143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à coins arrondis 23"/>
          <p:cNvSpPr/>
          <p:nvPr/>
        </p:nvSpPr>
        <p:spPr>
          <a:xfrm>
            <a:off x="4643438" y="5143512"/>
            <a:ext cx="1214446" cy="150019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Ellipse 24"/>
          <p:cNvSpPr/>
          <p:nvPr/>
        </p:nvSpPr>
        <p:spPr>
          <a:xfrm>
            <a:off x="3714744" y="2071678"/>
            <a:ext cx="357190" cy="42862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3929058" y="3500438"/>
            <a:ext cx="1428760" cy="8572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à coins arrondis 26"/>
          <p:cNvSpPr/>
          <p:nvPr/>
        </p:nvSpPr>
        <p:spPr>
          <a:xfrm>
            <a:off x="4572000" y="5072074"/>
            <a:ext cx="1357322" cy="16430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ZoneTexte 27"/>
          <p:cNvSpPr txBox="1"/>
          <p:nvPr/>
        </p:nvSpPr>
        <p:spPr>
          <a:xfrm>
            <a:off x="1643042" y="64293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Ȼ de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Leydig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643042" y="1357298"/>
            <a:ext cx="1357322" cy="64294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à coins arrondis 29"/>
          <p:cNvSpPr/>
          <p:nvPr/>
        </p:nvSpPr>
        <p:spPr>
          <a:xfrm>
            <a:off x="1571604" y="1285860"/>
            <a:ext cx="1500198" cy="78581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ZoneTexte 18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50-51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42844" y="1428736"/>
            <a:ext cx="8229600" cy="614354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rétrocontrôle: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572" y="1571612"/>
            <a:ext cx="4024328" cy="508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>
          <a:xfrm>
            <a:off x="4286248" y="5214950"/>
            <a:ext cx="1000132" cy="128588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357686" y="2285992"/>
            <a:ext cx="1214446" cy="5715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4071934" y="64293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Ȼ de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Leydig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50-51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spermatogenèse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14580"/>
            <a:ext cx="8229600" cy="3757626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spermatozoïdes.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Quand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débute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-t-elle?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Puberté → †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Où se déroule-t-elle?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Tubules séminifères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614354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rétrocontrôle: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102" y="1638989"/>
            <a:ext cx="3992360" cy="507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à coins arrondis 11"/>
          <p:cNvSpPr/>
          <p:nvPr/>
        </p:nvSpPr>
        <p:spPr>
          <a:xfrm>
            <a:off x="6858016" y="5286388"/>
            <a:ext cx="1357322" cy="142876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6572264" y="2285992"/>
            <a:ext cx="1214446" cy="71438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50-51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485922"/>
            <a:ext cx="34956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5000628" y="2130974"/>
            <a:ext cx="2000264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Puberté : pulsatile</a:t>
            </a:r>
          </a:p>
        </p:txBody>
      </p:sp>
      <p:sp>
        <p:nvSpPr>
          <p:cNvPr id="15" name="Ellipse 14"/>
          <p:cNvSpPr/>
          <p:nvPr/>
        </p:nvSpPr>
        <p:spPr>
          <a:xfrm>
            <a:off x="4143372" y="2786058"/>
            <a:ext cx="285752" cy="28575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286116" y="4000504"/>
            <a:ext cx="1000132" cy="7858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2857488" y="5357826"/>
            <a:ext cx="857256" cy="100013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à coins arrondis 17"/>
          <p:cNvSpPr/>
          <p:nvPr/>
        </p:nvSpPr>
        <p:spPr>
          <a:xfrm>
            <a:off x="2786050" y="5286388"/>
            <a:ext cx="1000132" cy="114300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3786182" y="5643578"/>
            <a:ext cx="1214446" cy="50006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à coins arrondis 19"/>
          <p:cNvSpPr/>
          <p:nvPr/>
        </p:nvSpPr>
        <p:spPr>
          <a:xfrm>
            <a:off x="5214942" y="5300682"/>
            <a:ext cx="928694" cy="127159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4429124" y="2786058"/>
            <a:ext cx="285752" cy="28575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4643438" y="4000504"/>
            <a:ext cx="1143008" cy="7858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à coins arrondis 22"/>
          <p:cNvSpPr/>
          <p:nvPr/>
        </p:nvSpPr>
        <p:spPr>
          <a:xfrm>
            <a:off x="5143504" y="5214950"/>
            <a:ext cx="1071570" cy="142876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2928926" y="2786058"/>
            <a:ext cx="1071570" cy="4286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à coins arrondis 24"/>
          <p:cNvSpPr/>
          <p:nvPr/>
        </p:nvSpPr>
        <p:spPr>
          <a:xfrm>
            <a:off x="5072066" y="5143512"/>
            <a:ext cx="1214446" cy="157163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4857752" y="2786058"/>
            <a:ext cx="1143008" cy="4286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à coins arrondis 26"/>
          <p:cNvSpPr/>
          <p:nvPr/>
        </p:nvSpPr>
        <p:spPr>
          <a:xfrm>
            <a:off x="2714612" y="1500174"/>
            <a:ext cx="1285884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Rectangle 27"/>
          <p:cNvSpPr/>
          <p:nvPr/>
        </p:nvSpPr>
        <p:spPr>
          <a:xfrm>
            <a:off x="4500562" y="2285992"/>
            <a:ext cx="285752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à coins arrondis 28"/>
          <p:cNvSpPr/>
          <p:nvPr/>
        </p:nvSpPr>
        <p:spPr>
          <a:xfrm>
            <a:off x="2786050" y="2201564"/>
            <a:ext cx="1098785" cy="40914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à coins arrondis 29"/>
          <p:cNvSpPr/>
          <p:nvPr/>
        </p:nvSpPr>
        <p:spPr>
          <a:xfrm>
            <a:off x="2714612" y="2143116"/>
            <a:ext cx="1214446" cy="5000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 à coins arrondis 30"/>
          <p:cNvSpPr/>
          <p:nvPr/>
        </p:nvSpPr>
        <p:spPr>
          <a:xfrm>
            <a:off x="4929190" y="1643050"/>
            <a:ext cx="100013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ZoneTexte 31"/>
          <p:cNvSpPr txBox="1"/>
          <p:nvPr/>
        </p:nvSpPr>
        <p:spPr>
          <a:xfrm>
            <a:off x="2643174" y="64293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Ȼ de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Leydig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50-51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organes génitaux </a:t>
            </a:r>
            <a:r>
              <a:rPr lang="fr-CH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testicules:</a:t>
            </a:r>
          </a:p>
          <a:p>
            <a:pPr>
              <a:buNone/>
            </a:pPr>
            <a:endParaRPr lang="fr-CH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spermatogenèse</a:t>
            </a: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40352" y="671436"/>
            <a:ext cx="126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36</a:t>
            </a:r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286280" cy="478634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Connecteur droit avec flèche 11"/>
          <p:cNvCxnSpPr/>
          <p:nvPr/>
        </p:nvCxnSpPr>
        <p:spPr>
          <a:xfrm rot="16200000" flipV="1">
            <a:off x="6786578" y="4929198"/>
            <a:ext cx="1071570" cy="92869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4572000" y="4286256"/>
            <a:ext cx="128588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/>
          </a:p>
        </p:txBody>
      </p:sp>
      <p:sp>
        <p:nvSpPr>
          <p:cNvPr id="11" name="Rectangle à coins arrondis 10"/>
          <p:cNvSpPr/>
          <p:nvPr/>
        </p:nvSpPr>
        <p:spPr>
          <a:xfrm>
            <a:off x="7500958" y="6072206"/>
            <a:ext cx="1285884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spermatogenèse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29520" y="67143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46-48</a:t>
            </a: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714" y="1428736"/>
            <a:ext cx="4150235" cy="507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spermiogenèse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85065" y="671436"/>
            <a:ext cx="169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47-48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97" y="1714488"/>
            <a:ext cx="758780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spermatogenèse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215206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7552" y="671436"/>
            <a:ext cx="11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714" y="1428736"/>
            <a:ext cx="4150235" cy="507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vers le bas 6"/>
          <p:cNvSpPr/>
          <p:nvPr/>
        </p:nvSpPr>
        <p:spPr>
          <a:xfrm>
            <a:off x="3929058" y="3357562"/>
            <a:ext cx="1000132" cy="2786082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5000628" y="4357694"/>
            <a:ext cx="171451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Durée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spermatogenèse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61568" y="671436"/>
            <a:ext cx="11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714" y="1428736"/>
            <a:ext cx="4150235" cy="507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vers le bas 6"/>
          <p:cNvSpPr/>
          <p:nvPr/>
        </p:nvSpPr>
        <p:spPr>
          <a:xfrm>
            <a:off x="3929058" y="3357562"/>
            <a:ext cx="1000132" cy="2786082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5000628" y="4357694"/>
            <a:ext cx="314327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Durée ?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74 jours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spermatozoïde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12CD-030C-4EFF-ABAA-14045E899920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48</a:t>
            </a: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643866" cy="46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5143504" y="2571744"/>
            <a:ext cx="1285884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6643702" y="2643182"/>
            <a:ext cx="785818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3357554" y="2571744"/>
            <a:ext cx="785818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525</Words>
  <Application>Microsoft Office PowerPoint</Application>
  <PresentationFormat>Affichage à l'écran (4:3)</PresentationFormat>
  <Paragraphs>217</Paragraphs>
  <Slides>31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Thème Office</vt:lpstr>
      <vt:lpstr>Document</vt:lpstr>
      <vt:lpstr>La spermatogenèse</vt:lpstr>
      <vt:lpstr>La spermatogenèse</vt:lpstr>
      <vt:lpstr>La spermatogenèse</vt:lpstr>
      <vt:lpstr>Les organes génitaux internes</vt:lpstr>
      <vt:lpstr>La spermatogenèse</vt:lpstr>
      <vt:lpstr>La spermiogenèse</vt:lpstr>
      <vt:lpstr>La spermatogenèse</vt:lpstr>
      <vt:lpstr>La spermatogenèse</vt:lpstr>
      <vt:lpstr>Le spermatozoïde</vt:lpstr>
      <vt:lpstr>Le spermatozoïde</vt:lpstr>
      <vt:lpstr>Le spermatozoïde</vt:lpstr>
      <vt:lpstr>Le spermatozoïde</vt:lpstr>
      <vt:lpstr>Le spermatozoïde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  <vt:lpstr>Régulation hormonale 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reproducteur masculin</dc:title>
  <dc:creator>HP2730</dc:creator>
  <cp:lastModifiedBy>DUBUIS Julien</cp:lastModifiedBy>
  <cp:revision>114</cp:revision>
  <dcterms:created xsi:type="dcterms:W3CDTF">2011-01-07T16:51:15Z</dcterms:created>
  <dcterms:modified xsi:type="dcterms:W3CDTF">2022-08-07T13:50:13Z</dcterms:modified>
</cp:coreProperties>
</file>