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9" r:id="rId2"/>
    <p:sldId id="257" r:id="rId3"/>
    <p:sldId id="282" r:id="rId4"/>
    <p:sldId id="281" r:id="rId5"/>
    <p:sldId id="283" r:id="rId6"/>
    <p:sldId id="284" r:id="rId7"/>
    <p:sldId id="285" r:id="rId8"/>
    <p:sldId id="286" r:id="rId9"/>
    <p:sldId id="288" r:id="rId10"/>
    <p:sldId id="287" r:id="rId11"/>
    <p:sldId id="289" r:id="rId12"/>
    <p:sldId id="292" r:id="rId13"/>
    <p:sldId id="290" r:id="rId14"/>
    <p:sldId id="291" r:id="rId15"/>
    <p:sldId id="295" r:id="rId16"/>
    <p:sldId id="296" r:id="rId17"/>
    <p:sldId id="297" r:id="rId18"/>
    <p:sldId id="298" r:id="rId19"/>
    <p:sldId id="299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427"/>
  </p:normalViewPr>
  <p:slideViewPr>
    <p:cSldViewPr snapToGrid="0">
      <p:cViewPr>
        <p:scale>
          <a:sx n="60" d="100"/>
          <a:sy n="60" d="100"/>
        </p:scale>
        <p:origin x="1352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F106-F637-B04F-A317-47CEB8C9306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D4FA2-576B-2C43-94FF-1ADC0B9341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95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607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4F8AC-5CE5-D825-08E1-C5C07E042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7D4279A-8A62-F6CA-3C77-B40C7F59D2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B9BBD06-7850-D193-76DA-DA23C0DAC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 femme non enceinte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31FB85-3CA4-2D15-2BF5-2369C1C2E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84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54CB0-467B-73B0-528E-B91603217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8F3B439-3342-34F6-60B0-ECAC21D10F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491D00B-2F8C-F1A5-BE5D-806A32FB3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 femme non enceinte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BBA355-A1CC-5C3D-DFF1-64E642F9C7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752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DBA10-79DB-EC38-882A-05430F94D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532E59F-32DB-5D86-973D-0F7A0DD5E0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2AA1F19-A0F9-3D84-2A84-74DA6E81B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 femme non enceinte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C1D8B3-5315-1079-2689-AEAF82D2A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298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EE587-5A1E-0356-E677-9F2317FF5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A1BDBCE-AD9E-8C59-7C21-E2CF9AB407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76B1112-5AFE-F64F-3AFB-A4593E798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Infections transmissibles sexuellement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51D99F-7F1B-F3C0-4FD8-DE3F29F29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854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B5D5B-0BFC-3FD3-8CAD-C0DE733BF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9380F69-046F-6CF3-66DF-1B8E1F5C7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6EAB6AC-24EC-FE95-E2DB-A2D2E8E79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E576FC-EE41-EC2C-CEE8-14921C7C0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865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49CE5-1AD3-DE60-E47E-4A02B620C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C50AE19-C3AE-8C92-399B-1CBA1D6CEC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68B47FB-3DB2-4F08-C3D1-3BE881CD7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7F3DC8-03A1-A507-4A20-F2AF94A8F8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916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CAED9-13E2-7AB0-0691-DCCF2EB16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79C934A-8E18-8001-1096-8C94FFB675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AF5D784-F0E3-ADB7-0E25-EC7ACDCE1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466A18-7BDD-60FF-3E6D-CBB1586AB4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694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4BEA2-3250-EFF0-BCE8-B158556E7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6F7E022-3C77-2948-03CE-EDC7F35B51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44ED35E-792C-C3DF-3A30-54C0DDA21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65A419-FA37-14A0-9817-A27D6497E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969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88440-AA91-5947-9542-1B72B2A7F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EE570A0-532E-3957-2E8C-906AF67AA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0B65EB0-5BD8-15E7-80EE-78BC275DE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5C3E5D-0C76-F2DB-D16B-399E5B20B5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067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9EAD7-E35F-DBF5-CF4D-0A5C43FE2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F4AACA8-C825-B009-4CB5-7CB2C69E5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03A40B6-6108-C808-100D-30DE1E5E4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1F3B1A-0E71-3E08-E314-A368C441B2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52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50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DA9C6-F755-28C6-AEC6-414C213AD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2A1AC26-153C-226B-05B4-E5A2EBBCCF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1D120BA-81CA-2277-477C-84F8BEC12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CB7C90-0F28-AFEB-0FEC-E76382A13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71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DA146-5DC0-DFD1-E2F7-998FB3BE7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C764626-4ACD-CE71-A634-802C487CE1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96A2372-4F89-36B3-9804-EBAC01EAD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C98992-0BC1-87A7-0481-E8DBE6BE4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48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7CD41-156B-C864-DD4B-B5938AA40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A88FFA7-91E8-83C4-3B2F-508C1ABD32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16A0374-9F79-C64B-3CAC-21E1DD056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DC6F4C-DD24-EFA4-6E6D-B3347EEA1D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623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3F9A2-1056-6561-8138-BE445A292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DCE7A9D-A4E3-6EED-BF2D-BB8F082F68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E2226EA-97CF-1543-64F1-1894DFA7F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 femme non enceinte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22395F-6C32-5B5B-956F-A8FF2C306D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231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9BFE2-A98A-44E9-16C1-BFBE59592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25998BC-6160-FEBF-2981-24F290F52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71AAF0E-CA16-A8FE-FFD4-E1CA26538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 femme non enceinte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C8DF16-9E7C-769A-F28B-9DF22BBF47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172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78F53-AC96-C0B7-B4E9-7FD294E8A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979421D-53C5-6202-2867-437CF50EC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061E6C9-E387-6C62-F324-5DE5AA07D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 femme non enceinte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FA1142-FB43-3B9F-4DAD-8E996ED82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017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363C5-661E-E8F4-9ED6-8892FD3ED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F7FA434-673D-E76B-B5B4-FC768B44D9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3D92ECA-F2F9-5C2E-EFA0-7B55453340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 femme non enceinte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46D22D-280C-2ABF-5016-B46644F647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24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6AAF2-8C7E-2E68-8D11-01A722A42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66FA38-467F-99B2-D0BB-6ADFFC5D3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E08D88-5835-D3ED-B26D-8E3DF051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9F9C9-3999-D342-2B38-19AABEEC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08CCC4-5014-BD26-8144-1BA1A63E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7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5C232-BE12-2F26-85E4-BD9641F3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0FFD11-7927-2928-E582-8FBB89DE5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24FC71-A072-A146-9784-2DF6A10D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B549A-0432-D8B7-17ED-C43DED85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9237D-E27E-1BDC-B2EA-9EE8C5E2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3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047ADC-95DD-45F9-25E8-D35259A89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DACF5E-3A10-F07F-FFF9-BCB1F1275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005A52-6B65-5E7D-3581-D83432E6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2D3C9-0452-CF97-AE98-D6B04528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73C713-B7B3-F634-7853-BE2E788E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0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DE32A-BFC0-41A4-BFF2-F6CEAC01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FB3CA-011F-B4FF-ABD8-80F1AA60B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189CBB-2D74-80EF-FE35-AA08A67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64E99-7A8D-3F1A-2EAD-DFAC11EF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26E69-DB63-DAB2-49B5-5A3762C4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2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40CAB-CB05-FE06-FCD8-C1A53E01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FB6EBB-B1CE-6130-B873-090CA395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CA82BC-CEB6-5F54-462A-078B19DA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E344A5-CF9F-0EEC-7866-EB880A50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64A6CE-6E2B-F614-8BA1-22D8913E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45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1B635-1C64-00E1-7A6C-680B02A4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32108A-17DE-1AD4-8209-285C3DEBD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4C5C00-AC78-AF0E-9495-1FE65E3F5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381720-C7D7-08FC-F2DC-531A8682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73C2B3-2194-A132-50AB-87E9B81C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4A3C58-FCE6-C616-B9A8-AD59100B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6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1E070-AE4F-FD2E-5E9A-DDE0FE22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3CCF04-C74B-6E8B-6A5F-AB83C29C4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97896A-A951-BAC4-A08C-4F695C707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35AD59-7BCC-059C-1693-582058632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589CB9-BDBB-C7B0-D6F0-4001A2858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3E6A89-29FE-E685-DECD-E2981F64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32F91C-3739-59A8-97AC-CEF59E22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8A81EA-6AE2-3692-96EF-ABB481BE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97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48B39-8F73-D692-B7D5-789D7EC7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B46288-61A2-AD62-B513-54C27C48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629311-1AC2-4AB3-A8AC-18F6A872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646807-2840-FFD9-D42E-67653197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05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866F35-3E0A-E2F6-3112-B999D62A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7A1D46-8145-AB67-DA22-7E2D80D9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EF848A-C4FD-330F-DD7B-302D6FB6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52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B5F84-4022-E127-49FB-4BDAAF1F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E20309-6B1E-EE2A-D533-B623153D5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AFC705-895A-9D5E-89DB-F034D3894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A5B446-65A6-16B9-DC68-055B6C2B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8014B1-21E9-7B9F-5821-9337E1D6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EC93DE-5656-BA33-ED29-FCFE46ED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1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44AB3-A2C5-7E7D-3E86-ED55705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8ED828-7D04-EE45-7BE8-6922F5FB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22F174-8643-08EB-DB8F-DB2F38BE7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40D45A-C887-5812-80D5-1846B53C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69E41C-C166-DC3F-2CF1-49B44501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163C29-19EC-327E-2C11-F1EB7B56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1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0114D5-7EF4-AE76-F6CC-9128853C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05BCBA-7B8E-7F95-E243-102861421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25AC8F-159E-AB27-9435-4EFC619E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32409A-AE28-99E5-AFB8-382B40118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FA3BBD-05D1-3F8C-D67C-1D7091E48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7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AB2751-59E2-1BC2-A5B1-43B39D49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25" y="3429000"/>
            <a:ext cx="5125885" cy="500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pp. 54 à 56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</a:p>
        </p:txBody>
      </p:sp>
      <p:pic>
        <p:nvPicPr>
          <p:cNvPr id="5" name="Graphique 4" descr="Création de récits contour">
            <a:extLst>
              <a:ext uri="{FF2B5EF4-FFF2-40B4-BE49-F238E27FC236}">
                <a16:creationId xmlns:a16="http://schemas.microsoft.com/office/drawing/2014/main" id="{990CB2BC-60B1-18C7-B1B4-E51CB3020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1006" y="2337529"/>
            <a:ext cx="2182942" cy="21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28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30E77-EF3A-0D31-7908-B01EFF54B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6833F6-837C-B668-2252-D3ECFC0FE41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Utérus : anatomie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3E73253-F00E-29D8-8A75-E524FDACF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053" y="1119116"/>
            <a:ext cx="5165169" cy="56365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Endomètre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Couche interne de l’utérus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Muqueuse</a:t>
            </a:r>
          </a:p>
          <a:p>
            <a:pPr lvl="1"/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Cellules qui tapissent les cavités du corps et qui sécrètent du mucus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couches :</a:t>
            </a:r>
          </a:p>
          <a:p>
            <a:pPr lvl="1"/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Basale (mince), collée contre le myomètre. Toujours présente.</a:t>
            </a:r>
          </a:p>
          <a:p>
            <a:pPr lvl="1"/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Fonctionnelle, vers la cavité. La taille varie selon le cycle.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 vascularisé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d’implantation de l’ovocyte fécondé</a:t>
            </a: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3F06689C-7E83-8993-2ACE-D7F4ADDB0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97" y="1625971"/>
            <a:ext cx="6083629" cy="420353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6D721FE-8C69-0525-BF40-28DBF1409785}"/>
              </a:ext>
            </a:extLst>
          </p:cNvPr>
          <p:cNvSpPr/>
          <p:nvPr/>
        </p:nvSpPr>
        <p:spPr>
          <a:xfrm>
            <a:off x="4997403" y="1801294"/>
            <a:ext cx="1098598" cy="335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35E05B-591B-EF7E-15BE-4A7F3A2B56BA}"/>
              </a:ext>
            </a:extLst>
          </p:cNvPr>
          <p:cNvSpPr/>
          <p:nvPr/>
        </p:nvSpPr>
        <p:spPr>
          <a:xfrm>
            <a:off x="3889150" y="1969155"/>
            <a:ext cx="1365238" cy="335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Endomètre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F848F2B-3720-2606-ED5F-19699ED7D7C4}"/>
              </a:ext>
            </a:extLst>
          </p:cNvPr>
          <p:cNvCxnSpPr>
            <a:cxnSpLocks/>
          </p:cNvCxnSpPr>
          <p:nvPr/>
        </p:nvCxnSpPr>
        <p:spPr>
          <a:xfrm flipH="1">
            <a:off x="3534770" y="2304877"/>
            <a:ext cx="354380" cy="8886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95BA0DF-D478-CE49-FB0E-31ACC7443E72}"/>
              </a:ext>
            </a:extLst>
          </p:cNvPr>
          <p:cNvCxnSpPr>
            <a:cxnSpLocks/>
          </p:cNvCxnSpPr>
          <p:nvPr/>
        </p:nvCxnSpPr>
        <p:spPr>
          <a:xfrm flipH="1">
            <a:off x="2898362" y="2304877"/>
            <a:ext cx="990788" cy="1011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73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56798-43A0-550C-3055-BE73A4A8A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BCAAD4-2559-FBDE-3607-AAD9BEC3A8F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Utérus : anatomie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7C9EA431-69A0-1DDC-EFEF-AD8DD14C7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9609" y="1137386"/>
            <a:ext cx="3990435" cy="54659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Endomètre : 2 couches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Basale (mince), collée contre le myomètre. Toujours présente.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Fonctionnelle, vers la cavité. La taille varie selon le cycle menstruel</a:t>
            </a:r>
          </a:p>
          <a:p>
            <a:pPr lvl="1"/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Prolifération de cellules souches sous l’effet d’hormones.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 vascularisé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d’implantation de l’ovocyte fécondé</a:t>
            </a:r>
          </a:p>
          <a:p>
            <a:pPr lvl="1"/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6729861-84CC-36D1-66CE-89F4DF826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956" y="1529255"/>
            <a:ext cx="6727779" cy="513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D008E35C-61D4-B559-C279-D2909A1471EC}"/>
              </a:ext>
            </a:extLst>
          </p:cNvPr>
          <p:cNvGrpSpPr/>
          <p:nvPr/>
        </p:nvGrpSpPr>
        <p:grpSpPr>
          <a:xfrm>
            <a:off x="120825" y="1020692"/>
            <a:ext cx="1139764" cy="787529"/>
            <a:chOff x="153397" y="1625971"/>
            <a:chExt cx="6083629" cy="4203533"/>
          </a:xfrm>
        </p:grpSpPr>
        <p:pic>
          <p:nvPicPr>
            <p:cNvPr id="7" name="Image 6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5E288D23-BE03-598F-3B81-B1B6CC27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397" y="1625971"/>
              <a:ext cx="6083629" cy="420353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1A6A51-483F-523E-FDAE-D53482FBDFD6}"/>
                </a:ext>
              </a:extLst>
            </p:cNvPr>
            <p:cNvSpPr/>
            <p:nvPr/>
          </p:nvSpPr>
          <p:spPr>
            <a:xfrm>
              <a:off x="4997403" y="1801294"/>
              <a:ext cx="1098598" cy="335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DDBDC-15D4-BF1C-8D9A-D735D0CD35B8}"/>
              </a:ext>
            </a:extLst>
          </p:cNvPr>
          <p:cNvSpPr/>
          <p:nvPr/>
        </p:nvSpPr>
        <p:spPr>
          <a:xfrm>
            <a:off x="1420270" y="5865005"/>
            <a:ext cx="1365238" cy="335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Myomètre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F941AA-47F0-3C50-8E79-7403F76C92C3}"/>
              </a:ext>
            </a:extLst>
          </p:cNvPr>
          <p:cNvSpPr/>
          <p:nvPr/>
        </p:nvSpPr>
        <p:spPr>
          <a:xfrm>
            <a:off x="1420270" y="1193533"/>
            <a:ext cx="1733562" cy="335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Cavité utérine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6DFA9FA-6FFA-8271-10C5-54DD7FAFF3CA}"/>
              </a:ext>
            </a:extLst>
          </p:cNvPr>
          <p:cNvSpPr/>
          <p:nvPr/>
        </p:nvSpPr>
        <p:spPr>
          <a:xfrm>
            <a:off x="167640" y="4262249"/>
            <a:ext cx="868680" cy="5993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65E7475-44AC-2D58-8EA1-9B9B90F42188}"/>
              </a:ext>
            </a:extLst>
          </p:cNvPr>
          <p:cNvSpPr/>
          <p:nvPr/>
        </p:nvSpPr>
        <p:spPr>
          <a:xfrm>
            <a:off x="167640" y="2641471"/>
            <a:ext cx="1021080" cy="78752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71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DA601-D505-68D1-D8C6-B51256F42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40853D-4C97-4C9F-C8DF-25AE273D68C3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Utérus : rôle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0D4F3F2-E95A-268C-051D-CA777E811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239" y="2286000"/>
            <a:ext cx="4632961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L’utérus reçoit l’ovocyte fécondé dans l’endomètre (= implantation) et lui fournit l’espace nécessaire à son développement</a:t>
            </a:r>
          </a:p>
        </p:txBody>
      </p:sp>
      <p:pic>
        <p:nvPicPr>
          <p:cNvPr id="3" name="Image 2" descr="Une image contenant art&#10;&#10;Description générée automatiquement">
            <a:extLst>
              <a:ext uri="{FF2B5EF4-FFF2-40B4-BE49-F238E27FC236}">
                <a16:creationId xmlns:a16="http://schemas.microsoft.com/office/drawing/2014/main" id="{45000419-7595-CCC5-452A-8BCFD3D44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56" y="1588189"/>
            <a:ext cx="6210764" cy="43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28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343A1-C99E-93F3-A8D6-BEE0AF30A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BA52E-239C-4D09-564B-792AA938A7B2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Utérus : pathologie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8D1D0265-555C-D9DB-4517-F1C6D1E19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921" y="1137386"/>
            <a:ext cx="6043124" cy="5465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du col de l’utérus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cellules du col se multiplient de façon incontrôlée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Femmes : 30-50 ans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: papillomavirus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Facteurs de risque :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Inflammations à répétition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ITS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Grossesses répétées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Partenaires sexuels multiples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Prévention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Vaccin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247BCEA-A558-F631-924B-1E6E6D6A4B4F}"/>
              </a:ext>
            </a:extLst>
          </p:cNvPr>
          <p:cNvGrpSpPr/>
          <p:nvPr/>
        </p:nvGrpSpPr>
        <p:grpSpPr>
          <a:xfrm>
            <a:off x="120824" y="1020692"/>
            <a:ext cx="1936575" cy="1338092"/>
            <a:chOff x="153397" y="1625971"/>
            <a:chExt cx="6083629" cy="4203533"/>
          </a:xfrm>
        </p:grpSpPr>
        <p:pic>
          <p:nvPicPr>
            <p:cNvPr id="7" name="Image 6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DA8196D3-7E7D-5D08-CBCF-798B8024F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397" y="1625971"/>
              <a:ext cx="6083629" cy="420353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334BF0-C4B1-F540-BF8B-0CEF31871FDE}"/>
                </a:ext>
              </a:extLst>
            </p:cNvPr>
            <p:cNvSpPr/>
            <p:nvPr/>
          </p:nvSpPr>
          <p:spPr>
            <a:xfrm>
              <a:off x="4997403" y="1801294"/>
              <a:ext cx="1098598" cy="335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03987C7A-679A-899D-1DC5-94CA3F289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55" y="2594217"/>
            <a:ext cx="431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70146-7922-353B-6656-448C0CB6C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562314-A9D7-9E47-9A9C-0078770A2D6B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Appareil reproducteur féminin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25AE410-7784-53A9-942E-45BBF8CA5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320" y="1384668"/>
            <a:ext cx="4758511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Organes génitaux internes</a:t>
            </a:r>
          </a:p>
          <a:p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ovaires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Ovocytes (exocrine)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Hormones (endocrine)</a:t>
            </a:r>
          </a:p>
          <a:p>
            <a:pPr lvl="1"/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trompes de Fallope</a:t>
            </a:r>
          </a:p>
          <a:p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Utérus</a:t>
            </a:r>
          </a:p>
          <a:p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</a:t>
            </a:r>
          </a:p>
          <a:p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27" descr="Une image contenant dessin, Dessin d’enfant, clipart, illustration&#10;&#10;Description générée automatiquement">
            <a:extLst>
              <a:ext uri="{FF2B5EF4-FFF2-40B4-BE49-F238E27FC236}">
                <a16:creationId xmlns:a16="http://schemas.microsoft.com/office/drawing/2014/main" id="{07231C2A-F5AC-329F-C486-616ADD1CE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3331"/>
            <a:ext cx="6939037" cy="5082303"/>
          </a:xfrm>
          <a:prstGeom prst="rect">
            <a:avLst/>
          </a:prstGeom>
        </p:spPr>
      </p:pic>
      <p:grpSp>
        <p:nvGrpSpPr>
          <p:cNvPr id="49" name="Groupe 48">
            <a:extLst>
              <a:ext uri="{FF2B5EF4-FFF2-40B4-BE49-F238E27FC236}">
                <a16:creationId xmlns:a16="http://schemas.microsoft.com/office/drawing/2014/main" id="{646A87EC-30AC-FF08-AB04-15975C8DF364}"/>
              </a:ext>
            </a:extLst>
          </p:cNvPr>
          <p:cNvGrpSpPr/>
          <p:nvPr/>
        </p:nvGrpSpPr>
        <p:grpSpPr>
          <a:xfrm>
            <a:off x="3469518" y="1244392"/>
            <a:ext cx="2117035" cy="836199"/>
            <a:chOff x="3469518" y="1244392"/>
            <a:chExt cx="2117035" cy="83619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8947305-9DB0-B46F-A35C-CA39618A0F94}"/>
                </a:ext>
              </a:extLst>
            </p:cNvPr>
            <p:cNvSpPr/>
            <p:nvPr/>
          </p:nvSpPr>
          <p:spPr>
            <a:xfrm>
              <a:off x="3469518" y="1244392"/>
              <a:ext cx="2117035" cy="297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Trompe de Fallope</a:t>
              </a:r>
            </a:p>
          </p:txBody>
        </p: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24A84888-2357-E001-518B-163D94226AA2}"/>
                </a:ext>
              </a:extLst>
            </p:cNvPr>
            <p:cNvCxnSpPr>
              <a:cxnSpLocks/>
            </p:cNvCxnSpPr>
            <p:nvPr/>
          </p:nvCxnSpPr>
          <p:spPr>
            <a:xfrm>
              <a:off x="4403035" y="1541565"/>
              <a:ext cx="0" cy="53902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13060907-35FD-9325-0DA3-F73D37C05FAF}"/>
              </a:ext>
            </a:extLst>
          </p:cNvPr>
          <p:cNvGrpSpPr/>
          <p:nvPr/>
        </p:nvGrpSpPr>
        <p:grpSpPr>
          <a:xfrm>
            <a:off x="4989443" y="2440401"/>
            <a:ext cx="1273352" cy="297173"/>
            <a:chOff x="4989443" y="2440401"/>
            <a:chExt cx="1273352" cy="29717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CD4C99F-900C-ADF7-1297-76D170E94B88}"/>
                </a:ext>
              </a:extLst>
            </p:cNvPr>
            <p:cNvSpPr/>
            <p:nvPr/>
          </p:nvSpPr>
          <p:spPr>
            <a:xfrm>
              <a:off x="5283924" y="2440401"/>
              <a:ext cx="978871" cy="297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Ovaire</a:t>
              </a:r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54CEF031-8529-F161-0F7F-0749608F6C70}"/>
                </a:ext>
              </a:extLst>
            </p:cNvPr>
            <p:cNvCxnSpPr>
              <a:cxnSpLocks/>
              <a:stCxn id="31" idx="1"/>
            </p:cNvCxnSpPr>
            <p:nvPr/>
          </p:nvCxnSpPr>
          <p:spPr>
            <a:xfrm flipH="1">
              <a:off x="4989443" y="2588988"/>
              <a:ext cx="29448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5CF1074C-4B5E-C083-311C-5942E9FF889D}"/>
              </a:ext>
            </a:extLst>
          </p:cNvPr>
          <p:cNvGrpSpPr/>
          <p:nvPr/>
        </p:nvGrpSpPr>
        <p:grpSpPr>
          <a:xfrm>
            <a:off x="1173656" y="2291814"/>
            <a:ext cx="1244866" cy="297173"/>
            <a:chOff x="1173656" y="2291814"/>
            <a:chExt cx="1244866" cy="29717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37F2E88-751C-2935-87E3-C25347B70DC8}"/>
                </a:ext>
              </a:extLst>
            </p:cNvPr>
            <p:cNvSpPr/>
            <p:nvPr/>
          </p:nvSpPr>
          <p:spPr>
            <a:xfrm>
              <a:off x="1173656" y="2291814"/>
              <a:ext cx="978871" cy="297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Utérus</a:t>
              </a:r>
            </a:p>
          </p:txBody>
        </p: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FF3B500B-7BEE-E944-C2E2-C7F8277FBDD6}"/>
                </a:ext>
              </a:extLst>
            </p:cNvPr>
            <p:cNvCxnSpPr>
              <a:cxnSpLocks/>
            </p:cNvCxnSpPr>
            <p:nvPr/>
          </p:nvCxnSpPr>
          <p:spPr>
            <a:xfrm>
              <a:off x="2054087" y="2502849"/>
              <a:ext cx="36443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37DD984A-9C24-A637-1912-72C837B6A3A8}"/>
              </a:ext>
            </a:extLst>
          </p:cNvPr>
          <p:cNvGrpSpPr/>
          <p:nvPr/>
        </p:nvGrpSpPr>
        <p:grpSpPr>
          <a:xfrm>
            <a:off x="3469518" y="3915205"/>
            <a:ext cx="1270496" cy="297173"/>
            <a:chOff x="3469518" y="3915205"/>
            <a:chExt cx="1270496" cy="29717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2564891-4D0C-5BEE-A0A2-F9836EDB08F6}"/>
                </a:ext>
              </a:extLst>
            </p:cNvPr>
            <p:cNvSpPr/>
            <p:nvPr/>
          </p:nvSpPr>
          <p:spPr>
            <a:xfrm>
              <a:off x="3975652" y="3915205"/>
              <a:ext cx="764362" cy="297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Vagin</a:t>
              </a:r>
            </a:p>
          </p:txBody>
        </p: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7E6A6472-78BA-804C-E181-75AEDC94D5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69518" y="3915205"/>
              <a:ext cx="506134" cy="14858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53F0F731-A283-E208-8322-314C88FBDD26}"/>
              </a:ext>
            </a:extLst>
          </p:cNvPr>
          <p:cNvGrpSpPr/>
          <p:nvPr/>
        </p:nvGrpSpPr>
        <p:grpSpPr>
          <a:xfrm>
            <a:off x="10567848" y="3621974"/>
            <a:ext cx="1688508" cy="1615044"/>
            <a:chOff x="10567848" y="3621974"/>
            <a:chExt cx="1688508" cy="1615044"/>
          </a:xfrm>
        </p:grpSpPr>
        <p:sp>
          <p:nvSpPr>
            <p:cNvPr id="52" name="Accolade fermante 51">
              <a:extLst>
                <a:ext uri="{FF2B5EF4-FFF2-40B4-BE49-F238E27FC236}">
                  <a16:creationId xmlns:a16="http://schemas.microsoft.com/office/drawing/2014/main" id="{E8AF4F23-9262-F6FF-AA3E-5086C20477E0}"/>
                </a:ext>
              </a:extLst>
            </p:cNvPr>
            <p:cNvSpPr/>
            <p:nvPr/>
          </p:nvSpPr>
          <p:spPr>
            <a:xfrm>
              <a:off x="10567848" y="3621974"/>
              <a:ext cx="302629" cy="1615044"/>
            </a:xfrm>
            <a:prstGeom prst="rightBrac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BD9CDDBB-156F-625A-66BA-768A7207059F}"/>
                </a:ext>
              </a:extLst>
            </p:cNvPr>
            <p:cNvSpPr txBox="1"/>
            <p:nvPr/>
          </p:nvSpPr>
          <p:spPr>
            <a:xfrm>
              <a:off x="10811525" y="3991928"/>
              <a:ext cx="14448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Voies génitales</a:t>
              </a:r>
            </a:p>
          </p:txBody>
        </p:sp>
      </p:grpSp>
      <p:sp>
        <p:nvSpPr>
          <p:cNvPr id="2" name="Ellipse 1">
            <a:extLst>
              <a:ext uri="{FF2B5EF4-FFF2-40B4-BE49-F238E27FC236}">
                <a16:creationId xmlns:a16="http://schemas.microsoft.com/office/drawing/2014/main" id="{C742539D-77C3-4B0E-DECA-8ED6B788D44A}"/>
              </a:ext>
            </a:extLst>
          </p:cNvPr>
          <p:cNvSpPr/>
          <p:nvPr/>
        </p:nvSpPr>
        <p:spPr>
          <a:xfrm>
            <a:off x="6797194" y="4505951"/>
            <a:ext cx="1661160" cy="8839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322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2FC16-9851-15C8-0964-B85EDD57B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1F2D5F-7AC3-45BD-9803-ACF11B2CA46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 : localisation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0D8F2BC-FEEF-72A8-3B41-6E9CAEEC9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320" y="1384668"/>
            <a:ext cx="4758511" cy="2044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 à la sortie du col de l’utérus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la vessie et le rectum</a:t>
            </a:r>
          </a:p>
          <a:p>
            <a:endParaRPr lang="fr-FR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27" descr="Une image contenant dessin, Dessin d’enfant, clipart, illustration&#10;&#10;Description générée automatiquement">
            <a:extLst>
              <a:ext uri="{FF2B5EF4-FFF2-40B4-BE49-F238E27FC236}">
                <a16:creationId xmlns:a16="http://schemas.microsoft.com/office/drawing/2014/main" id="{D2A16F5D-2FDB-8F27-34FE-320C18734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3331"/>
            <a:ext cx="6939037" cy="5082303"/>
          </a:xfrm>
          <a:prstGeom prst="rect">
            <a:avLst/>
          </a:prstGeom>
        </p:spPr>
      </p:pic>
      <p:pic>
        <p:nvPicPr>
          <p:cNvPr id="2" name="Image 1" descr="Une image contenant croquis, dessin, art&#10;&#10;Description générée automatiquement">
            <a:extLst>
              <a:ext uri="{FF2B5EF4-FFF2-40B4-BE49-F238E27FC236}">
                <a16:creationId xmlns:a16="http://schemas.microsoft.com/office/drawing/2014/main" id="{2D4172EA-49A0-F27B-0DE3-907B50FA1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037" y="3428993"/>
            <a:ext cx="4734067" cy="3008823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AB471703-E6F9-5B6C-C016-6CAE7609B487}"/>
              </a:ext>
            </a:extLst>
          </p:cNvPr>
          <p:cNvGrpSpPr/>
          <p:nvPr/>
        </p:nvGrpSpPr>
        <p:grpSpPr>
          <a:xfrm>
            <a:off x="6932567" y="4369932"/>
            <a:ext cx="3813046" cy="1384509"/>
            <a:chOff x="6932567" y="4369932"/>
            <a:chExt cx="3813046" cy="1384509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6A2633B3-CBB6-3394-A98A-764BED5BF9C4}"/>
                </a:ext>
              </a:extLst>
            </p:cNvPr>
            <p:cNvSpPr/>
            <p:nvPr/>
          </p:nvSpPr>
          <p:spPr>
            <a:xfrm>
              <a:off x="10137227" y="4369932"/>
              <a:ext cx="608386" cy="29954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C2422BED-3A3D-F73D-170A-B618BC269697}"/>
                </a:ext>
              </a:extLst>
            </p:cNvPr>
            <p:cNvSpPr/>
            <p:nvPr/>
          </p:nvSpPr>
          <p:spPr>
            <a:xfrm>
              <a:off x="6932567" y="5454896"/>
              <a:ext cx="608386" cy="29954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llipse 6">
            <a:extLst>
              <a:ext uri="{FF2B5EF4-FFF2-40B4-BE49-F238E27FC236}">
                <a16:creationId xmlns:a16="http://schemas.microsoft.com/office/drawing/2014/main" id="{13DFFEC6-1577-6233-10F0-D26C1BB920F1}"/>
              </a:ext>
            </a:extLst>
          </p:cNvPr>
          <p:cNvSpPr/>
          <p:nvPr/>
        </p:nvSpPr>
        <p:spPr>
          <a:xfrm>
            <a:off x="1476381" y="2348497"/>
            <a:ext cx="608386" cy="2995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09E9D2A-4FF6-ACFB-4D13-EE8BEBDE9D2E}"/>
              </a:ext>
            </a:extLst>
          </p:cNvPr>
          <p:cNvGrpSpPr/>
          <p:nvPr/>
        </p:nvGrpSpPr>
        <p:grpSpPr>
          <a:xfrm>
            <a:off x="3469518" y="3915205"/>
            <a:ext cx="1270496" cy="297173"/>
            <a:chOff x="3469518" y="3915205"/>
            <a:chExt cx="1270496" cy="29717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C41196-CE09-CB90-6D7D-9AA4185E0FB8}"/>
                </a:ext>
              </a:extLst>
            </p:cNvPr>
            <p:cNvSpPr/>
            <p:nvPr/>
          </p:nvSpPr>
          <p:spPr>
            <a:xfrm>
              <a:off x="3975652" y="3915205"/>
              <a:ext cx="764362" cy="297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Vagin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1D4812B3-176E-7998-87AA-1E1CE4F8A2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69518" y="3915205"/>
              <a:ext cx="506134" cy="14858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Ellipse 13">
            <a:extLst>
              <a:ext uri="{FF2B5EF4-FFF2-40B4-BE49-F238E27FC236}">
                <a16:creationId xmlns:a16="http://schemas.microsoft.com/office/drawing/2014/main" id="{241B6237-EFE8-F0CB-77A4-9A41AEF94763}"/>
              </a:ext>
            </a:extLst>
          </p:cNvPr>
          <p:cNvSpPr/>
          <p:nvPr/>
        </p:nvSpPr>
        <p:spPr>
          <a:xfrm>
            <a:off x="1500513" y="3205648"/>
            <a:ext cx="608386" cy="2995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308E256-CDFB-4A2C-4B66-1878016FFD18}"/>
              </a:ext>
            </a:extLst>
          </p:cNvPr>
          <p:cNvGrpSpPr/>
          <p:nvPr/>
        </p:nvGrpSpPr>
        <p:grpSpPr>
          <a:xfrm>
            <a:off x="10200145" y="3839725"/>
            <a:ext cx="1543817" cy="1615171"/>
            <a:chOff x="10200145" y="3839725"/>
            <a:chExt cx="1543817" cy="1615171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0C9D35A4-1EBB-F698-D8B7-BDF25519B9F9}"/>
                </a:ext>
              </a:extLst>
            </p:cNvPr>
            <p:cNvSpPr/>
            <p:nvPr/>
          </p:nvSpPr>
          <p:spPr>
            <a:xfrm>
              <a:off x="10200145" y="5155351"/>
              <a:ext cx="608386" cy="29954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9BAD47E2-A436-26A4-79F7-87A299B03A18}"/>
                </a:ext>
              </a:extLst>
            </p:cNvPr>
            <p:cNvSpPr/>
            <p:nvPr/>
          </p:nvSpPr>
          <p:spPr>
            <a:xfrm>
              <a:off x="11135576" y="3839725"/>
              <a:ext cx="608386" cy="29954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3657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18972-888F-C6CB-9EA5-9FFBA2E66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3863C4-99A0-8621-8F93-1B6E2238BC3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 : anatomie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D0FFF30-74C7-45F8-C8DC-53A71FFA6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0" y="1491348"/>
            <a:ext cx="5334512" cy="4391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vagin est un tube musculaire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Paroi mince, avec de nombreux replis</a:t>
            </a:r>
          </a:p>
          <a:p>
            <a:pPr lvl="1"/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 une expansion pour recevoir le pénis ou pour l’accouchement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~10 cm de long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du col de l’utérus jusqu’à la vulve (sortie du corps)</a:t>
            </a:r>
          </a:p>
          <a:p>
            <a:endParaRPr lang="fr-FR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croquis, dessin, art&#10;&#10;Description générée automatiquement">
            <a:extLst>
              <a:ext uri="{FF2B5EF4-FFF2-40B4-BE49-F238E27FC236}">
                <a16:creationId xmlns:a16="http://schemas.microsoft.com/office/drawing/2014/main" id="{1396F7A8-EEE0-03BE-6D6F-4BBD7A6C4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88" y="1491348"/>
            <a:ext cx="6234420" cy="3962400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08484A1A-93A4-F081-FEC7-4692FF1B8E90}"/>
              </a:ext>
            </a:extLst>
          </p:cNvPr>
          <p:cNvSpPr/>
          <p:nvPr/>
        </p:nvSpPr>
        <p:spPr>
          <a:xfrm>
            <a:off x="4679158" y="3827867"/>
            <a:ext cx="608386" cy="2995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B18986C-5B6D-7631-D7C8-69FF44934BC8}"/>
              </a:ext>
            </a:extLst>
          </p:cNvPr>
          <p:cNvGrpSpPr/>
          <p:nvPr/>
        </p:nvGrpSpPr>
        <p:grpSpPr>
          <a:xfrm>
            <a:off x="4374964" y="2994466"/>
            <a:ext cx="1903917" cy="1952435"/>
            <a:chOff x="4374964" y="2994466"/>
            <a:chExt cx="1903917" cy="1952435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E5950BCB-DCE5-1D04-F02D-313CA2F723D9}"/>
                </a:ext>
              </a:extLst>
            </p:cNvPr>
            <p:cNvSpPr/>
            <p:nvPr/>
          </p:nvSpPr>
          <p:spPr>
            <a:xfrm>
              <a:off x="4374964" y="2994466"/>
              <a:ext cx="1187635" cy="29954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962EF4B9-F6E3-F426-A270-CDFDBB26529E}"/>
                </a:ext>
              </a:extLst>
            </p:cNvPr>
            <p:cNvSpPr/>
            <p:nvPr/>
          </p:nvSpPr>
          <p:spPr>
            <a:xfrm>
              <a:off x="5533205" y="4647356"/>
              <a:ext cx="745676" cy="29954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098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D436E-A131-A667-EEED-EA1542B3C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EF2DDA-EBA3-1656-9689-189E8750B1CA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 : anatomie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7D3EC17-DC3B-EE5F-11A4-36A55D30F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504" y="1033805"/>
            <a:ext cx="7650992" cy="5286515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3A07795B-2D7B-1E82-92FF-D0C6BBB7DC8B}"/>
              </a:ext>
            </a:extLst>
          </p:cNvPr>
          <p:cNvSpPr/>
          <p:nvPr/>
        </p:nvSpPr>
        <p:spPr>
          <a:xfrm>
            <a:off x="8717775" y="4813647"/>
            <a:ext cx="765128" cy="3767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0CD230D-BA6D-64C3-EBB7-891BBE47ECA8}"/>
              </a:ext>
            </a:extLst>
          </p:cNvPr>
          <p:cNvSpPr/>
          <p:nvPr/>
        </p:nvSpPr>
        <p:spPr>
          <a:xfrm>
            <a:off x="8613772" y="4192272"/>
            <a:ext cx="1201044" cy="5121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2A6D372-FF67-4039-C382-F4B5F7E3F0F4}"/>
              </a:ext>
            </a:extLst>
          </p:cNvPr>
          <p:cNvSpPr/>
          <p:nvPr/>
        </p:nvSpPr>
        <p:spPr>
          <a:xfrm>
            <a:off x="8717775" y="5566983"/>
            <a:ext cx="765128" cy="3767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716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4F681-15F7-4D8D-73BD-C13255D43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6523C3-A9A3-3D4E-B069-8C4F427EE10A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 : rôle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2FCD35F-2D29-30A1-DB77-09F894A97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07" y="1613027"/>
            <a:ext cx="6267638" cy="4330675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B91BE1C0-1B9C-6239-9F3F-EBA4319A3DAC}"/>
              </a:ext>
            </a:extLst>
          </p:cNvPr>
          <p:cNvSpPr/>
          <p:nvPr/>
        </p:nvSpPr>
        <p:spPr>
          <a:xfrm>
            <a:off x="5578335" y="4704453"/>
            <a:ext cx="765128" cy="37671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8">
            <a:extLst>
              <a:ext uri="{FF2B5EF4-FFF2-40B4-BE49-F238E27FC236}">
                <a16:creationId xmlns:a16="http://schemas.microsoft.com/office/drawing/2014/main" id="{E3F65C0A-4CA9-3F11-7A30-811C7BF3E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239" y="2286000"/>
            <a:ext cx="4632961" cy="3657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vagin permet :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sortie du bébé lors de l’accouchement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L’écoulement du flux menstruel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réception du pénis et du sperme lors des rapports sexuels</a:t>
            </a:r>
          </a:p>
        </p:txBody>
      </p:sp>
    </p:spTree>
    <p:extLst>
      <p:ext uri="{BB962C8B-B14F-4D97-AF65-F5344CB8AC3E}">
        <p14:creationId xmlns:p14="http://schemas.microsoft.com/office/powerpoint/2010/main" val="3264136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4AD8C-DF8B-8899-B21C-CEC939D58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B43440-2B15-0F3C-DD2B-668129E13F33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Appareil reproducteur féminin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CB995C16-B7B1-76AD-6F00-6FACDCF0D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320" y="1384667"/>
            <a:ext cx="4758511" cy="5082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Organes génitaux externes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Vulve</a:t>
            </a:r>
          </a:p>
          <a:p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 lèvres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Replis cutanés</a:t>
            </a:r>
          </a:p>
          <a:p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petites lèvres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Replis cutanés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Vestibule</a:t>
            </a:r>
            <a:endParaRPr lang="fr-FR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glandes vestibulaires</a:t>
            </a:r>
          </a:p>
          <a:p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Clitoris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Homologue du pénis</a:t>
            </a:r>
          </a:p>
          <a:p>
            <a:endParaRPr lang="fr-FR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27" descr="Une image contenant dessin, Dessin d’enfant, clipart, illustration&#10;&#10;Description générée automatiquement">
            <a:extLst>
              <a:ext uri="{FF2B5EF4-FFF2-40B4-BE49-F238E27FC236}">
                <a16:creationId xmlns:a16="http://schemas.microsoft.com/office/drawing/2014/main" id="{B3FDFB04-9297-430F-74D7-0F0AE5B13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3331"/>
            <a:ext cx="6939037" cy="5082303"/>
          </a:xfrm>
          <a:prstGeom prst="rect">
            <a:avLst/>
          </a:prstGeom>
        </p:spPr>
      </p:pic>
      <p:grpSp>
        <p:nvGrpSpPr>
          <p:cNvPr id="48" name="Groupe 47">
            <a:extLst>
              <a:ext uri="{FF2B5EF4-FFF2-40B4-BE49-F238E27FC236}">
                <a16:creationId xmlns:a16="http://schemas.microsoft.com/office/drawing/2014/main" id="{1CF5AF5F-63EA-9946-66B2-0972237728DB}"/>
              </a:ext>
            </a:extLst>
          </p:cNvPr>
          <p:cNvGrpSpPr/>
          <p:nvPr/>
        </p:nvGrpSpPr>
        <p:grpSpPr>
          <a:xfrm>
            <a:off x="1173656" y="4871103"/>
            <a:ext cx="1401059" cy="1030738"/>
            <a:chOff x="4861736" y="1706835"/>
            <a:chExt cx="1401059" cy="10307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25A8784-6A04-469E-BE26-A1C6153B6CA1}"/>
                </a:ext>
              </a:extLst>
            </p:cNvPr>
            <p:cNvSpPr/>
            <p:nvPr/>
          </p:nvSpPr>
          <p:spPr>
            <a:xfrm>
              <a:off x="4861736" y="2440401"/>
              <a:ext cx="1401059" cy="297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Petite lèvre</a:t>
              </a:r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404A7D18-B92F-3809-1937-7F289AC1ED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3687" y="1706835"/>
              <a:ext cx="0" cy="73356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01C3EABE-FCA6-96BA-FC50-49B2B7FD647A}"/>
              </a:ext>
            </a:extLst>
          </p:cNvPr>
          <p:cNvGrpSpPr/>
          <p:nvPr/>
        </p:nvGrpSpPr>
        <p:grpSpPr>
          <a:xfrm>
            <a:off x="3572143" y="4722516"/>
            <a:ext cx="2947408" cy="297173"/>
            <a:chOff x="875013" y="2291814"/>
            <a:chExt cx="1802541" cy="29717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6799A60-B9DE-1616-77FA-91317D2315E6}"/>
                </a:ext>
              </a:extLst>
            </p:cNvPr>
            <p:cNvSpPr/>
            <p:nvPr/>
          </p:nvSpPr>
          <p:spPr>
            <a:xfrm>
              <a:off x="1173655" y="2291814"/>
              <a:ext cx="1503899" cy="297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Glandes vestibulaires</a:t>
              </a:r>
            </a:p>
          </p:txBody>
        </p: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00802037-37D8-A499-9B93-48DF9313DD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013" y="2372034"/>
              <a:ext cx="298643" cy="1308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783E33D6-0FEB-0289-3D66-798BA0FFEF9E}"/>
              </a:ext>
            </a:extLst>
          </p:cNvPr>
          <p:cNvGrpSpPr/>
          <p:nvPr/>
        </p:nvGrpSpPr>
        <p:grpSpPr>
          <a:xfrm>
            <a:off x="893952" y="4871103"/>
            <a:ext cx="1562548" cy="691808"/>
            <a:chOff x="3789334" y="3520569"/>
            <a:chExt cx="1562548" cy="69180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DE42CA6-1DD2-C6A2-F654-438A3A35E2A6}"/>
                </a:ext>
              </a:extLst>
            </p:cNvPr>
            <p:cNvSpPr/>
            <p:nvPr/>
          </p:nvSpPr>
          <p:spPr>
            <a:xfrm>
              <a:off x="3789334" y="3915204"/>
              <a:ext cx="1562548" cy="297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Grande lèvre</a:t>
              </a:r>
            </a:p>
          </p:txBody>
        </p: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6AD232E8-623A-4592-96F1-5559961C48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8384" y="3520569"/>
              <a:ext cx="0" cy="51371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F6C5A4E-4CB9-D577-87FD-145618F93F66}"/>
              </a:ext>
            </a:extLst>
          </p:cNvPr>
          <p:cNvGrpSpPr/>
          <p:nvPr/>
        </p:nvGrpSpPr>
        <p:grpSpPr>
          <a:xfrm>
            <a:off x="2973937" y="4375178"/>
            <a:ext cx="2965389" cy="297173"/>
            <a:chOff x="509169" y="2291814"/>
            <a:chExt cx="1813538" cy="2971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7574C9-5B1C-596E-9F9B-812F7EA6FE6E}"/>
                </a:ext>
              </a:extLst>
            </p:cNvPr>
            <p:cNvSpPr/>
            <p:nvPr/>
          </p:nvSpPr>
          <p:spPr>
            <a:xfrm>
              <a:off x="1173656" y="2291814"/>
              <a:ext cx="1149051" cy="297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Clitoris</a:t>
              </a:r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CFC42DB6-828D-84B2-93EB-DF7C9207F6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9169" y="2484499"/>
              <a:ext cx="664487" cy="917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44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FBF84B-B663-1721-829C-9A871922285B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Appareil reproducteur féminin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9DEDB61D-41E7-3761-4553-263F96C85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320" y="1384668"/>
            <a:ext cx="4758511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Organes génitaux internes</a:t>
            </a:r>
          </a:p>
          <a:p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ovaires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Ovocytes (exocrine)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Hormones (endocrine)</a:t>
            </a:r>
          </a:p>
          <a:p>
            <a:pPr lvl="1"/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trompes de Fallope</a:t>
            </a:r>
          </a:p>
          <a:p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Utérus</a:t>
            </a:r>
          </a:p>
          <a:p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</a:t>
            </a:r>
          </a:p>
          <a:p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27" descr="Une image contenant dessin, Dessin d’enfant, clipart, illustration&#10;&#10;Description générée automatiquement">
            <a:extLst>
              <a:ext uri="{FF2B5EF4-FFF2-40B4-BE49-F238E27FC236}">
                <a16:creationId xmlns:a16="http://schemas.microsoft.com/office/drawing/2014/main" id="{36A6D61A-2547-F3C7-B170-AD1F66041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3331"/>
            <a:ext cx="6939037" cy="5082303"/>
          </a:xfrm>
          <a:prstGeom prst="rect">
            <a:avLst/>
          </a:prstGeom>
        </p:spPr>
      </p:pic>
      <p:grpSp>
        <p:nvGrpSpPr>
          <p:cNvPr id="49" name="Groupe 48">
            <a:extLst>
              <a:ext uri="{FF2B5EF4-FFF2-40B4-BE49-F238E27FC236}">
                <a16:creationId xmlns:a16="http://schemas.microsoft.com/office/drawing/2014/main" id="{7B92B746-0974-DBBF-ABD5-3DB46DCB1DF0}"/>
              </a:ext>
            </a:extLst>
          </p:cNvPr>
          <p:cNvGrpSpPr/>
          <p:nvPr/>
        </p:nvGrpSpPr>
        <p:grpSpPr>
          <a:xfrm>
            <a:off x="3469518" y="1244392"/>
            <a:ext cx="2117035" cy="836199"/>
            <a:chOff x="3469518" y="1244392"/>
            <a:chExt cx="2117035" cy="83619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4509E0-1B74-48F3-2601-7E334723C59A}"/>
                </a:ext>
              </a:extLst>
            </p:cNvPr>
            <p:cNvSpPr/>
            <p:nvPr/>
          </p:nvSpPr>
          <p:spPr>
            <a:xfrm>
              <a:off x="3469518" y="1244392"/>
              <a:ext cx="2117035" cy="297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Trompe de Fallope</a:t>
              </a:r>
            </a:p>
          </p:txBody>
        </p: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5A605ED6-6025-D852-DB66-D4B9379BD8F3}"/>
                </a:ext>
              </a:extLst>
            </p:cNvPr>
            <p:cNvCxnSpPr>
              <a:cxnSpLocks/>
            </p:cNvCxnSpPr>
            <p:nvPr/>
          </p:nvCxnSpPr>
          <p:spPr>
            <a:xfrm>
              <a:off x="4403035" y="1541565"/>
              <a:ext cx="0" cy="53902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8F164BCE-29F6-A2F7-DBB3-A656164750A9}"/>
              </a:ext>
            </a:extLst>
          </p:cNvPr>
          <p:cNvGrpSpPr/>
          <p:nvPr/>
        </p:nvGrpSpPr>
        <p:grpSpPr>
          <a:xfrm>
            <a:off x="4989443" y="2440401"/>
            <a:ext cx="1273352" cy="297173"/>
            <a:chOff x="4989443" y="2440401"/>
            <a:chExt cx="1273352" cy="29717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6F70035-F15B-7C6D-4BB4-484DDED797D8}"/>
                </a:ext>
              </a:extLst>
            </p:cNvPr>
            <p:cNvSpPr/>
            <p:nvPr/>
          </p:nvSpPr>
          <p:spPr>
            <a:xfrm>
              <a:off x="5283924" y="2440401"/>
              <a:ext cx="978871" cy="297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Ovaire</a:t>
              </a:r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9EC55425-59CF-865B-C7D5-BF4980A2B7A9}"/>
                </a:ext>
              </a:extLst>
            </p:cNvPr>
            <p:cNvCxnSpPr>
              <a:cxnSpLocks/>
              <a:stCxn id="31" idx="1"/>
            </p:cNvCxnSpPr>
            <p:nvPr/>
          </p:nvCxnSpPr>
          <p:spPr>
            <a:xfrm flipH="1">
              <a:off x="4989443" y="2588988"/>
              <a:ext cx="29448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A6363904-9B06-C0F8-4F89-57A8453CE0DE}"/>
              </a:ext>
            </a:extLst>
          </p:cNvPr>
          <p:cNvGrpSpPr/>
          <p:nvPr/>
        </p:nvGrpSpPr>
        <p:grpSpPr>
          <a:xfrm>
            <a:off x="1173656" y="2291814"/>
            <a:ext cx="1244866" cy="297173"/>
            <a:chOff x="1173656" y="2291814"/>
            <a:chExt cx="1244866" cy="29717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08CED16-031A-3944-7B8B-A2C36D335176}"/>
                </a:ext>
              </a:extLst>
            </p:cNvPr>
            <p:cNvSpPr/>
            <p:nvPr/>
          </p:nvSpPr>
          <p:spPr>
            <a:xfrm>
              <a:off x="1173656" y="2291814"/>
              <a:ext cx="978871" cy="297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Utérus</a:t>
              </a:r>
            </a:p>
          </p:txBody>
        </p: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4BFEEEEA-9209-EF8A-BF06-138A7E1FAB09}"/>
                </a:ext>
              </a:extLst>
            </p:cNvPr>
            <p:cNvCxnSpPr>
              <a:cxnSpLocks/>
            </p:cNvCxnSpPr>
            <p:nvPr/>
          </p:nvCxnSpPr>
          <p:spPr>
            <a:xfrm>
              <a:off x="2054087" y="2502849"/>
              <a:ext cx="36443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9D3CB7CB-1853-140A-8CF4-C13B8A5965F1}"/>
              </a:ext>
            </a:extLst>
          </p:cNvPr>
          <p:cNvGrpSpPr/>
          <p:nvPr/>
        </p:nvGrpSpPr>
        <p:grpSpPr>
          <a:xfrm>
            <a:off x="3469518" y="3915205"/>
            <a:ext cx="1270496" cy="297173"/>
            <a:chOff x="3469518" y="3915205"/>
            <a:chExt cx="1270496" cy="29717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3E7C248-9740-06FC-EEF6-C41098C74697}"/>
                </a:ext>
              </a:extLst>
            </p:cNvPr>
            <p:cNvSpPr/>
            <p:nvPr/>
          </p:nvSpPr>
          <p:spPr>
            <a:xfrm>
              <a:off x="3975652" y="3915205"/>
              <a:ext cx="764362" cy="297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Vagin</a:t>
              </a:r>
            </a:p>
          </p:txBody>
        </p: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C543D7E3-D95A-3C63-773B-51BF6FC0F5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69518" y="3915205"/>
              <a:ext cx="506134" cy="14858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140980C7-C577-FB86-AA8D-BCBD38D6CD8E}"/>
              </a:ext>
            </a:extLst>
          </p:cNvPr>
          <p:cNvGrpSpPr/>
          <p:nvPr/>
        </p:nvGrpSpPr>
        <p:grpSpPr>
          <a:xfrm>
            <a:off x="10567848" y="3621974"/>
            <a:ext cx="1688508" cy="1615044"/>
            <a:chOff x="10567848" y="3621974"/>
            <a:chExt cx="1688508" cy="1615044"/>
          </a:xfrm>
        </p:grpSpPr>
        <p:sp>
          <p:nvSpPr>
            <p:cNvPr id="52" name="Accolade fermante 51">
              <a:extLst>
                <a:ext uri="{FF2B5EF4-FFF2-40B4-BE49-F238E27FC236}">
                  <a16:creationId xmlns:a16="http://schemas.microsoft.com/office/drawing/2014/main" id="{F5A245B2-985B-A708-CFE8-8D1F607AA6D4}"/>
                </a:ext>
              </a:extLst>
            </p:cNvPr>
            <p:cNvSpPr/>
            <p:nvPr/>
          </p:nvSpPr>
          <p:spPr>
            <a:xfrm>
              <a:off x="10567848" y="3621974"/>
              <a:ext cx="302629" cy="1615044"/>
            </a:xfrm>
            <a:prstGeom prst="rightBrac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8C0C1A0-A0F3-2C8E-99F4-2C2D1F7F9C4A}"/>
                </a:ext>
              </a:extLst>
            </p:cNvPr>
            <p:cNvSpPr txBox="1"/>
            <p:nvPr/>
          </p:nvSpPr>
          <p:spPr>
            <a:xfrm>
              <a:off x="10811525" y="3991928"/>
              <a:ext cx="14448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Voies génitales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762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8B3EB-2E37-8F33-B146-B8DC2A251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707722-6535-46D5-7A98-24AE7C52751B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Utérus : localisation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65065C4F-4B97-AC68-DD8E-FE2583215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320" y="1384668"/>
            <a:ext cx="4758511" cy="2044325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Utérus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Posé» sur la vessie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Derrière la vessie et devant le rectum</a:t>
            </a:r>
          </a:p>
          <a:p>
            <a:endParaRPr lang="fr-FR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27" descr="Une image contenant dessin, Dessin d’enfant, clipart, illustration&#10;&#10;Description générée automatiquement">
            <a:extLst>
              <a:ext uri="{FF2B5EF4-FFF2-40B4-BE49-F238E27FC236}">
                <a16:creationId xmlns:a16="http://schemas.microsoft.com/office/drawing/2014/main" id="{7B922D1C-A2CD-96F1-83B1-B03B6FC58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3331"/>
            <a:ext cx="6939037" cy="5082303"/>
          </a:xfrm>
          <a:prstGeom prst="rect">
            <a:avLst/>
          </a:prstGeom>
        </p:spPr>
      </p:pic>
      <p:grpSp>
        <p:nvGrpSpPr>
          <p:cNvPr id="50" name="Groupe 49">
            <a:extLst>
              <a:ext uri="{FF2B5EF4-FFF2-40B4-BE49-F238E27FC236}">
                <a16:creationId xmlns:a16="http://schemas.microsoft.com/office/drawing/2014/main" id="{10B5B160-E525-95C1-056A-9D82CB456666}"/>
              </a:ext>
            </a:extLst>
          </p:cNvPr>
          <p:cNvGrpSpPr/>
          <p:nvPr/>
        </p:nvGrpSpPr>
        <p:grpSpPr>
          <a:xfrm>
            <a:off x="1173656" y="2291814"/>
            <a:ext cx="1244866" cy="297173"/>
            <a:chOff x="1173656" y="2291814"/>
            <a:chExt cx="1244866" cy="29717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43F4BE-961B-6E7A-68DB-0C52819C4F18}"/>
                </a:ext>
              </a:extLst>
            </p:cNvPr>
            <p:cNvSpPr/>
            <p:nvPr/>
          </p:nvSpPr>
          <p:spPr>
            <a:xfrm>
              <a:off x="1173656" y="2291814"/>
              <a:ext cx="978871" cy="297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Utérus</a:t>
              </a:r>
            </a:p>
          </p:txBody>
        </p: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ED57FF20-F199-129D-B341-70F5CEF998A8}"/>
                </a:ext>
              </a:extLst>
            </p:cNvPr>
            <p:cNvCxnSpPr>
              <a:cxnSpLocks/>
            </p:cNvCxnSpPr>
            <p:nvPr/>
          </p:nvCxnSpPr>
          <p:spPr>
            <a:xfrm>
              <a:off x="2054087" y="2502849"/>
              <a:ext cx="36443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Image 1" descr="Une image contenant croquis, dessin, art&#10;&#10;Description générée automatiquement">
            <a:extLst>
              <a:ext uri="{FF2B5EF4-FFF2-40B4-BE49-F238E27FC236}">
                <a16:creationId xmlns:a16="http://schemas.microsoft.com/office/drawing/2014/main" id="{87E399EC-7370-FF21-AA49-F1DEF57AC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037" y="3428993"/>
            <a:ext cx="4734067" cy="3008823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CC41653E-81C1-0C39-5393-93C615A12270}"/>
              </a:ext>
            </a:extLst>
          </p:cNvPr>
          <p:cNvGrpSpPr/>
          <p:nvPr/>
        </p:nvGrpSpPr>
        <p:grpSpPr>
          <a:xfrm>
            <a:off x="6932567" y="3839725"/>
            <a:ext cx="4808550" cy="1914716"/>
            <a:chOff x="6932567" y="3839725"/>
            <a:chExt cx="4808550" cy="1914716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040F3FFF-86A6-6E4D-4BA2-4F64F31F7B95}"/>
                </a:ext>
              </a:extLst>
            </p:cNvPr>
            <p:cNvSpPr/>
            <p:nvPr/>
          </p:nvSpPr>
          <p:spPr>
            <a:xfrm>
              <a:off x="10137227" y="4369932"/>
              <a:ext cx="608386" cy="29954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61E972E7-2848-C887-BCA9-EF9DFAD41287}"/>
                </a:ext>
              </a:extLst>
            </p:cNvPr>
            <p:cNvSpPr/>
            <p:nvPr/>
          </p:nvSpPr>
          <p:spPr>
            <a:xfrm>
              <a:off x="6932567" y="5454896"/>
              <a:ext cx="608386" cy="29954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4A64C4CC-0E84-B2B3-51C4-8CC5370A2DE8}"/>
                </a:ext>
              </a:extLst>
            </p:cNvPr>
            <p:cNvSpPr/>
            <p:nvPr/>
          </p:nvSpPr>
          <p:spPr>
            <a:xfrm>
              <a:off x="11132731" y="3839725"/>
              <a:ext cx="608386" cy="29954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llipse 6">
            <a:extLst>
              <a:ext uri="{FF2B5EF4-FFF2-40B4-BE49-F238E27FC236}">
                <a16:creationId xmlns:a16="http://schemas.microsoft.com/office/drawing/2014/main" id="{472470E0-B00D-B5FB-CB71-329EAEBDC0C2}"/>
              </a:ext>
            </a:extLst>
          </p:cNvPr>
          <p:cNvSpPr/>
          <p:nvPr/>
        </p:nvSpPr>
        <p:spPr>
          <a:xfrm>
            <a:off x="1522101" y="3208305"/>
            <a:ext cx="608386" cy="29954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42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65F75-AE11-1449-EA9D-0570A47AF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30790-A8D3-002D-4E73-7AA51BBF8F8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Utérus : fixation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2F17DBB-40E8-9923-3E9F-4B69AF85E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9315" y="2473818"/>
            <a:ext cx="4145031" cy="2661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L’utérus est maintenu antérieurement et postérieurement par des </a:t>
            </a:r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ligaments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6BEE796-B8E1-3CFC-8B98-1AD9F6BE4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21" y="1512141"/>
            <a:ext cx="7450375" cy="488466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4E3B8CFF-7050-5621-E1F1-8AECD25E8A11}"/>
              </a:ext>
            </a:extLst>
          </p:cNvPr>
          <p:cNvGrpSpPr/>
          <p:nvPr/>
        </p:nvGrpSpPr>
        <p:grpSpPr>
          <a:xfrm>
            <a:off x="157654" y="3396148"/>
            <a:ext cx="7554910" cy="844776"/>
            <a:chOff x="157654" y="3396148"/>
            <a:chExt cx="7554910" cy="844776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297D8C16-25D0-A2F4-2370-38D744FA0320}"/>
                </a:ext>
              </a:extLst>
            </p:cNvPr>
            <p:cNvSpPr/>
            <p:nvPr/>
          </p:nvSpPr>
          <p:spPr>
            <a:xfrm>
              <a:off x="5923572" y="3396148"/>
              <a:ext cx="1788992" cy="29954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5DD27202-8AA7-E5AF-60D1-5EF9D78C3587}"/>
                </a:ext>
              </a:extLst>
            </p:cNvPr>
            <p:cNvSpPr/>
            <p:nvPr/>
          </p:nvSpPr>
          <p:spPr>
            <a:xfrm>
              <a:off x="157654" y="3804702"/>
              <a:ext cx="1277007" cy="43622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0767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2A080-351B-AADE-750F-CE4BA699C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2579B1-1591-9F6C-5D0E-D568544D126A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Utérus : anatomie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6F962CA-DD89-4F46-D63F-464316313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969" y="1544992"/>
            <a:ext cx="3851310" cy="3610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L’utérus est un organe épais et musculeux qui est divisé en 2 parties :</a:t>
            </a:r>
          </a:p>
          <a:p>
            <a:pPr marL="0" indent="0">
              <a:buNone/>
            </a:pPr>
            <a:endParaRPr lang="fr-F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</a:t>
            </a:r>
          </a:p>
          <a:p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7B2E83A-76FE-AE76-5EA3-F2D19BF3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21" y="1512141"/>
            <a:ext cx="7450375" cy="488466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F2FC9004-92EF-1964-BFD4-77C22DC9C72B}"/>
              </a:ext>
            </a:extLst>
          </p:cNvPr>
          <p:cNvGrpSpPr/>
          <p:nvPr/>
        </p:nvGrpSpPr>
        <p:grpSpPr>
          <a:xfrm>
            <a:off x="157655" y="3723268"/>
            <a:ext cx="7586441" cy="675312"/>
            <a:chOff x="157655" y="3723268"/>
            <a:chExt cx="7586441" cy="675312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3E2FDAF1-8F20-52C3-76CA-F811C6B173A2}"/>
                </a:ext>
              </a:extLst>
            </p:cNvPr>
            <p:cNvSpPr/>
            <p:nvPr/>
          </p:nvSpPr>
          <p:spPr>
            <a:xfrm>
              <a:off x="5738649" y="3723268"/>
              <a:ext cx="2005447" cy="43622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81FE3785-6F3B-1345-89A7-6E62464E5CC3}"/>
                </a:ext>
              </a:extLst>
            </p:cNvPr>
            <p:cNvSpPr/>
            <p:nvPr/>
          </p:nvSpPr>
          <p:spPr>
            <a:xfrm>
              <a:off x="157655" y="4159490"/>
              <a:ext cx="1277007" cy="23909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0097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3D0C9-1358-AFC5-DD61-C9EC72874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C98C9D-6B58-DA2D-3799-178F700DA17E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Utérus : anatomie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78FEEB2A-A629-E882-BB95-2755DE8C4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861" y="1449570"/>
            <a:ext cx="5165169" cy="51695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L’utérus est un organe épais et musculeux qui est divisé en 2 parties :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partie supérieure</a:t>
            </a:r>
          </a:p>
          <a:p>
            <a:r>
              <a:rPr lang="fr-F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partie inférieure étroite. 	  S’ouvre vers le vagin.</a:t>
            </a:r>
          </a:p>
          <a:p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partie épaisse du corps « en dôme » au-dessus de l’arrivée des trompes de Fallope s’appelle le </a:t>
            </a:r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fundus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l’utérus.</a:t>
            </a:r>
          </a:p>
        </p:txBody>
      </p:sp>
      <p:pic>
        <p:nvPicPr>
          <p:cNvPr id="7" name="Image 6" descr="Une image contenant texte, dessin, livre&#10;&#10;Description générée automatiquement">
            <a:extLst>
              <a:ext uri="{FF2B5EF4-FFF2-40B4-BE49-F238E27FC236}">
                <a16:creationId xmlns:a16="http://schemas.microsoft.com/office/drawing/2014/main" id="{AE1918EC-6799-250D-25A9-4EE6F13427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 contrast="14000"/>
                    </a14:imgEffect>
                  </a14:imgLayer>
                </a14:imgProps>
              </a:ext>
            </a:extLst>
          </a:blip>
          <a:srcRect l="22629" t="7469" r="48135" b="2774"/>
          <a:stretch/>
        </p:blipFill>
        <p:spPr>
          <a:xfrm rot="16200000">
            <a:off x="1637066" y="782225"/>
            <a:ext cx="3610331" cy="6229060"/>
          </a:xfrm>
          <a:prstGeom prst="rect">
            <a:avLst/>
          </a:prstGeom>
        </p:spPr>
      </p:pic>
      <p:sp>
        <p:nvSpPr>
          <p:cNvPr id="8" name="Espace réservé du contenu 8">
            <a:extLst>
              <a:ext uri="{FF2B5EF4-FFF2-40B4-BE49-F238E27FC236}">
                <a16:creationId xmlns:a16="http://schemas.microsoft.com/office/drawing/2014/main" id="{C06B8923-79C5-F180-6FD1-9680E2ECA3DE}"/>
              </a:ext>
            </a:extLst>
          </p:cNvPr>
          <p:cNvSpPr txBox="1">
            <a:spLocks/>
          </p:cNvSpPr>
          <p:nvPr/>
        </p:nvSpPr>
        <p:spPr>
          <a:xfrm>
            <a:off x="327701" y="1418421"/>
            <a:ext cx="6114042" cy="609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taille et forme d’une poire inversée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B5B56B-5CF4-80A9-EB32-0E69E5E41773}"/>
              </a:ext>
            </a:extLst>
          </p:cNvPr>
          <p:cNvSpPr/>
          <p:nvPr/>
        </p:nvSpPr>
        <p:spPr>
          <a:xfrm>
            <a:off x="1163261" y="4522982"/>
            <a:ext cx="1742855" cy="287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 de l’utérus</a:t>
            </a:r>
          </a:p>
        </p:txBody>
      </p:sp>
      <p:sp>
        <p:nvSpPr>
          <p:cNvPr id="14" name="Accolade ouvrante 13">
            <a:extLst>
              <a:ext uri="{FF2B5EF4-FFF2-40B4-BE49-F238E27FC236}">
                <a16:creationId xmlns:a16="http://schemas.microsoft.com/office/drawing/2014/main" id="{E5725E8F-5309-E85D-34C6-288251DADA85}"/>
              </a:ext>
            </a:extLst>
          </p:cNvPr>
          <p:cNvSpPr/>
          <p:nvPr/>
        </p:nvSpPr>
        <p:spPr>
          <a:xfrm>
            <a:off x="2906116" y="4357444"/>
            <a:ext cx="211987" cy="618298"/>
          </a:xfrm>
          <a:prstGeom prst="leftBrac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ccolade ouvrante 14">
            <a:extLst>
              <a:ext uri="{FF2B5EF4-FFF2-40B4-BE49-F238E27FC236}">
                <a16:creationId xmlns:a16="http://schemas.microsoft.com/office/drawing/2014/main" id="{94653E6A-6FAA-A066-661A-E4E1680EBF53}"/>
              </a:ext>
            </a:extLst>
          </p:cNvPr>
          <p:cNvSpPr/>
          <p:nvPr/>
        </p:nvSpPr>
        <p:spPr>
          <a:xfrm>
            <a:off x="2906116" y="2942928"/>
            <a:ext cx="211987" cy="1331747"/>
          </a:xfrm>
          <a:prstGeom prst="leftBrac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0D64E5-EE07-0731-421F-8301ABFF02CA}"/>
              </a:ext>
            </a:extLst>
          </p:cNvPr>
          <p:cNvSpPr/>
          <p:nvPr/>
        </p:nvSpPr>
        <p:spPr>
          <a:xfrm>
            <a:off x="1706265" y="3631265"/>
            <a:ext cx="1199851" cy="49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de l’utérus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0B5AD0-3BE9-BD2E-4F2E-AE18B2935DC6}"/>
              </a:ext>
            </a:extLst>
          </p:cNvPr>
          <p:cNvSpPr/>
          <p:nvPr/>
        </p:nvSpPr>
        <p:spPr>
          <a:xfrm>
            <a:off x="1004756" y="2164834"/>
            <a:ext cx="2232757" cy="335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Fundus de l’utérus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07DE1F8-F0C4-6616-2700-D9354720D0CC}"/>
              </a:ext>
            </a:extLst>
          </p:cNvPr>
          <p:cNvCxnSpPr/>
          <p:nvPr/>
        </p:nvCxnSpPr>
        <p:spPr>
          <a:xfrm>
            <a:off x="2306190" y="2454076"/>
            <a:ext cx="1269523" cy="5198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66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7747B-30E0-4BA1-38B5-F75F75476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9E973E-37E3-4C50-187A-5789F1C46AB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Utérus : anatomie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71242F10-D4A6-3C4D-175B-6D478081D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861" y="1449570"/>
            <a:ext cx="5165169" cy="5169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cavité de l’utérus (= lumière) est entourée par une épaisse paroi qui comprend 3 couches de tissus :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Endomètre</a:t>
            </a:r>
          </a:p>
          <a:p>
            <a:pPr lvl="1"/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Couche interne, muqueuse</a:t>
            </a:r>
          </a:p>
          <a:p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Myomètre</a:t>
            </a:r>
          </a:p>
          <a:p>
            <a:pPr lvl="1"/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Couche médiane, musculaire</a:t>
            </a:r>
          </a:p>
          <a:p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Périmètre</a:t>
            </a:r>
          </a:p>
          <a:p>
            <a:pPr lvl="1"/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Couche externe, séreuse</a:t>
            </a: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E6C00CB8-8F2C-388C-8170-49C429ED8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97" y="1625971"/>
            <a:ext cx="6083629" cy="42035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513220-381A-AD2C-622C-7541F4740F4D}"/>
              </a:ext>
            </a:extLst>
          </p:cNvPr>
          <p:cNvSpPr/>
          <p:nvPr/>
        </p:nvSpPr>
        <p:spPr>
          <a:xfrm>
            <a:off x="1192413" y="4422976"/>
            <a:ext cx="1200076" cy="335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Périmètre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DB06A1D8-9DA1-3A13-CF1F-18634A250A09}"/>
              </a:ext>
            </a:extLst>
          </p:cNvPr>
          <p:cNvCxnSpPr>
            <a:cxnSpLocks/>
          </p:cNvCxnSpPr>
          <p:nvPr/>
        </p:nvCxnSpPr>
        <p:spPr>
          <a:xfrm flipV="1">
            <a:off x="2116042" y="3711405"/>
            <a:ext cx="572567" cy="7115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38C93-49A0-CBDC-6858-B06D37D4D19C}"/>
              </a:ext>
            </a:extLst>
          </p:cNvPr>
          <p:cNvSpPr/>
          <p:nvPr/>
        </p:nvSpPr>
        <p:spPr>
          <a:xfrm>
            <a:off x="1556772" y="1969155"/>
            <a:ext cx="1200076" cy="335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Myomètre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BA3233-CAC2-180E-DC8D-D0A10BF0261B}"/>
              </a:ext>
            </a:extLst>
          </p:cNvPr>
          <p:cNvSpPr/>
          <p:nvPr/>
        </p:nvSpPr>
        <p:spPr>
          <a:xfrm>
            <a:off x="2689074" y="1717362"/>
            <a:ext cx="1200076" cy="576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Cavité utérine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0B8BA3-9FD4-6C6A-D096-079635FB7B6D}"/>
              </a:ext>
            </a:extLst>
          </p:cNvPr>
          <p:cNvSpPr/>
          <p:nvPr/>
        </p:nvSpPr>
        <p:spPr>
          <a:xfrm>
            <a:off x="3713121" y="1969155"/>
            <a:ext cx="1308331" cy="335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Endomètre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60F4A3-24A7-D41C-7FDD-99BDB3536BE2}"/>
              </a:ext>
            </a:extLst>
          </p:cNvPr>
          <p:cNvSpPr/>
          <p:nvPr/>
        </p:nvSpPr>
        <p:spPr>
          <a:xfrm>
            <a:off x="4997403" y="1801294"/>
            <a:ext cx="1098598" cy="335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1743EA42-CAF0-0EF9-F0AB-9F95DC814177}"/>
              </a:ext>
            </a:extLst>
          </p:cNvPr>
          <p:cNvCxnSpPr>
            <a:cxnSpLocks/>
          </p:cNvCxnSpPr>
          <p:nvPr/>
        </p:nvCxnSpPr>
        <p:spPr>
          <a:xfrm>
            <a:off x="2638572" y="2293367"/>
            <a:ext cx="0" cy="11356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98FA3EE-F516-04FF-3FAE-2C526053ABF8}"/>
              </a:ext>
            </a:extLst>
          </p:cNvPr>
          <p:cNvCxnSpPr>
            <a:cxnSpLocks/>
          </p:cNvCxnSpPr>
          <p:nvPr/>
        </p:nvCxnSpPr>
        <p:spPr>
          <a:xfrm flipH="1">
            <a:off x="3209966" y="2293367"/>
            <a:ext cx="7751" cy="10093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10456B09-DC61-C950-E941-F79D437CAC3C}"/>
              </a:ext>
            </a:extLst>
          </p:cNvPr>
          <p:cNvCxnSpPr>
            <a:cxnSpLocks/>
          </p:cNvCxnSpPr>
          <p:nvPr/>
        </p:nvCxnSpPr>
        <p:spPr>
          <a:xfrm flipH="1">
            <a:off x="3534770" y="2304877"/>
            <a:ext cx="354380" cy="8886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43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85CC9-E29C-6E2C-A042-6B50390DD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715EAF-304B-76ED-CF5D-FCA059510A36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Utérus : anatomie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29F21C3A-7FA6-D491-5432-70FDD9A9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434" y="1354036"/>
            <a:ext cx="5165169" cy="5169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Périmètre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Couche externe de l’utérus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Membrane séreuse</a:t>
            </a:r>
          </a:p>
          <a:p>
            <a:pPr lvl="1"/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Couche de cellules qui sécrètent un liquide lubrifiant pour réduire la friction lors des mouvements</a:t>
            </a: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069750F3-873B-A1B4-C2CE-E91BF9938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97" y="1625971"/>
            <a:ext cx="6083629" cy="42035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A74FFA-1362-F1DC-5DD3-BFE6E00828A3}"/>
              </a:ext>
            </a:extLst>
          </p:cNvPr>
          <p:cNvSpPr/>
          <p:nvPr/>
        </p:nvSpPr>
        <p:spPr>
          <a:xfrm>
            <a:off x="1192413" y="4422976"/>
            <a:ext cx="1200076" cy="335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Périmètre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FF5BAEE7-A459-6078-D1C4-15D161EF513C}"/>
              </a:ext>
            </a:extLst>
          </p:cNvPr>
          <p:cNvCxnSpPr>
            <a:cxnSpLocks/>
          </p:cNvCxnSpPr>
          <p:nvPr/>
        </p:nvCxnSpPr>
        <p:spPr>
          <a:xfrm flipV="1">
            <a:off x="2116042" y="3711405"/>
            <a:ext cx="572567" cy="7115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61C6178-9BD0-0BB0-5332-B93F0EF23D20}"/>
              </a:ext>
            </a:extLst>
          </p:cNvPr>
          <p:cNvSpPr/>
          <p:nvPr/>
        </p:nvSpPr>
        <p:spPr>
          <a:xfrm>
            <a:off x="4844955" y="1801294"/>
            <a:ext cx="1251046" cy="335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9D374-A0B2-EBB3-1A6B-BE4048C08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09902-83C4-2265-40F2-F105371EEB8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Utérus : anatomie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B17B8580-B721-6785-BEC8-6C169992C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434" y="1354036"/>
            <a:ext cx="5165169" cy="5169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Myomètre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Couche médiane de l’utérus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Couche la plus épaisse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 lisse</a:t>
            </a: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A8D74C50-FE23-6E09-F770-2C9775F15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97" y="1625971"/>
            <a:ext cx="6083629" cy="420353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E12C27-00F6-0115-DD4F-33FA14A344DF}"/>
              </a:ext>
            </a:extLst>
          </p:cNvPr>
          <p:cNvSpPr/>
          <p:nvPr/>
        </p:nvSpPr>
        <p:spPr>
          <a:xfrm>
            <a:off x="4997403" y="1801294"/>
            <a:ext cx="1098598" cy="335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07D411-6D85-A3A0-176C-93EE9CD85E16}"/>
              </a:ext>
            </a:extLst>
          </p:cNvPr>
          <p:cNvSpPr/>
          <p:nvPr/>
        </p:nvSpPr>
        <p:spPr>
          <a:xfrm>
            <a:off x="1611364" y="1969155"/>
            <a:ext cx="1200076" cy="335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Myomètre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A30DC70-6862-22E2-5B9E-584421B29AEC}"/>
              </a:ext>
            </a:extLst>
          </p:cNvPr>
          <p:cNvCxnSpPr>
            <a:cxnSpLocks/>
          </p:cNvCxnSpPr>
          <p:nvPr/>
        </p:nvCxnSpPr>
        <p:spPr>
          <a:xfrm>
            <a:off x="2638572" y="2293367"/>
            <a:ext cx="0" cy="11356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20FDD07-DE1C-DF21-F0F5-5019B8EA1636}"/>
              </a:ext>
            </a:extLst>
          </p:cNvPr>
          <p:cNvCxnSpPr>
            <a:cxnSpLocks/>
          </p:cNvCxnSpPr>
          <p:nvPr/>
        </p:nvCxnSpPr>
        <p:spPr>
          <a:xfrm>
            <a:off x="2638572" y="2304877"/>
            <a:ext cx="1032676" cy="11241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2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635</Words>
  <Application>Microsoft Macintosh PowerPoint</Application>
  <PresentationFormat>Grand écran</PresentationFormat>
  <Paragraphs>172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 Augustin Baumgartner</dc:creator>
  <cp:lastModifiedBy>Florian Augustin Baumgartner</cp:lastModifiedBy>
  <cp:revision>268</cp:revision>
  <dcterms:created xsi:type="dcterms:W3CDTF">2024-01-29T13:50:21Z</dcterms:created>
  <dcterms:modified xsi:type="dcterms:W3CDTF">2024-01-30T22:02:12Z</dcterms:modified>
</cp:coreProperties>
</file>