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9" r:id="rId2"/>
    <p:sldId id="257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71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6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400"/>
  </p:normalViewPr>
  <p:slideViewPr>
    <p:cSldViewPr snapToGrid="0">
      <p:cViewPr varScale="1">
        <p:scale>
          <a:sx n="90" d="100"/>
          <a:sy n="90" d="100"/>
        </p:scale>
        <p:origin x="23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F106-F637-B04F-A317-47CEB8C93062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4FA2-576B-2C43-94FF-1ADC0B9341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95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607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58080-0D6B-E007-0466-F253060EB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892941F-413F-B289-0AF0-F419164BB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8CFA862-62E9-D05C-9883-935195F41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 autres : artérioles et veinules.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3FFCCB-7551-0E0E-39FD-D536A8B5C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123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F502A-345C-3902-8F9A-FE5CE1B1B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0E277F6-F4F9-8ABA-B8CD-785E150EA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DEF0BD5-8CCF-1800-D379-51299FA21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0782D4-4A80-F063-04D8-780611717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980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F2AC9-B88B-5CCB-8E66-E87DF1DD4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041A895-A97C-BEA5-165E-828B33042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9E5FD7-FA59-8BAD-768E-82F791208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E0C2EF-A4F1-D5A9-1841-9628AB0B47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549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42F71-5126-813C-31C2-B68DA6B1D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0A75692-7947-C176-49BA-560BAC845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F4C83B3-4748-4694-BB5D-074490C3A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55070B-F2B6-8001-456D-C647E4DCF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837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4B615-303F-1C04-ECCA-E69391E71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84981CD-F848-BED4-2CCC-8B128D2B1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081B21-AB05-7CC3-004E-375B355A5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E8FF4A-C754-D12E-61E7-5EA0802A9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723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55F88-DA66-3228-B525-43CFCBA91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549DF64-9E82-4107-D00C-34519B04FC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BBBE4DE-970B-67BA-0F12-A38E941D8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D97EE9-122A-DB52-2285-6D20FA7B0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745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919B5-D091-1C8B-3AB5-39157EC6E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F5A6A41-7D36-55E8-96D4-4AC91B6C04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0ECBDA0-FBEC-BA16-3995-C1965C2EB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C12E7D-D879-5C66-9AF0-6310EBD419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491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BC6EB-3CF3-8D49-868C-B0D2799EE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4692F16-650F-50BF-F9D5-BCF7E01E3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825DD82-4D7D-E52D-0E12-F0348EAF5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DB1018-404C-77CF-AE3F-5E5417A56C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754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44B67-98AF-410E-DED4-449E23C2A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33BDBAC-FC25-957A-9389-2AC71A970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07D3B6-1F8B-F83D-43A8-0B66B1E36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CCFA7C-E06D-5CD4-92AF-3C57E8D83F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622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0DE28-8A83-E5AE-B273-799C0972D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620106A-B2F9-BDF2-2D8C-6145242D12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C357D28-0ABB-382D-121D-4324D40BB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4A2C7F-3F1B-9BC4-62F5-AD762ECD5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98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50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3FC65-7477-55ED-F148-97F725E95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352029B-D1C3-71CF-EF5E-6A48F9844F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DE58FEE-608B-9B53-CCFE-1C3E2F95E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11EF63-39CF-C080-9962-7DB853800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61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111E2-4995-9DB0-7C56-D9E141DCC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915FBDB-CE58-C7BD-8BE9-0E36C5920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02E5AA7-0D43-6889-5CE4-4513F1AB8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32C94C-3083-5018-2EA3-A2B590012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734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5AB1C-8910-17FA-550C-E63C96BF0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8B15CE6-288B-87FF-3856-704FB6BB7B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4AEA6EA-6882-BD24-47D9-28051315F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7428F5-90A0-05B8-5EFE-B0C76A26A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348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ACBB6-E571-BACE-00F0-EF50CF2C9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49F316F-93B5-01E5-A5A5-D92A56F05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C0082B5-EFC0-3094-F751-274E21059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E6CFD4-0398-EEBC-53E2-220FAE197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327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229D6-456F-5E13-D9F8-7B6B48263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74C1DCD-3C7C-632A-1898-41E3375F4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E5370C9-D7D6-0C1F-D4F4-78DCFC3A9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A94DD0-6392-BF57-E66D-9C40737D4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14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72776-3F71-A624-E686-D3736D49B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77BF654-2FBE-72F0-9F6D-50D10BFBE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69B282E-A2FC-AE9D-9319-A4AA27229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Oreillettes = atrium</a:t>
            </a:r>
          </a:p>
          <a:p>
            <a:r>
              <a:rPr lang="fr-FR" dirty="0"/>
              <a:t>Auricule = petite poche de l’atrium, proche de la valve, pouvait être le lieu d’un thrombus</a:t>
            </a:r>
          </a:p>
          <a:p>
            <a:r>
              <a:rPr lang="fr-FR" dirty="0"/>
              <a:t>Septum = cloison qui sépare une cavité en 2 cavités plus petites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AC0E0C-FA2C-897D-A56D-F206A59A28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61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7BD18-7630-149D-6D16-597E4078D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E0979C-9386-5328-F1FD-E867922D54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F12820F-7BCA-C7B9-0C4D-9770D74B3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90A60B-082B-8094-D468-EE587D01C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4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6AAF2-8C7E-2E68-8D11-01A722A42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66FA38-467F-99B2-D0BB-6ADFFC5D3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E08D88-5835-D3ED-B26D-8E3DF051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9F9C9-3999-D342-2B38-19AABEEC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8CCC4-5014-BD26-8144-1BA1A63E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7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5C232-BE12-2F26-85E4-BD9641F3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0FFD11-7927-2928-E582-8FBB89DE5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4FC71-A072-A146-9784-2DF6A10D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B549A-0432-D8B7-17ED-C43DED85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9237D-E27E-1BDC-B2EA-9EE8C5E2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047ADC-95DD-45F9-25E8-D35259A89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DACF5E-3A10-F07F-FFF9-BCB1F127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05A52-6B65-5E7D-3581-D83432E6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2D3C9-0452-CF97-AE98-D6B04528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73C713-B7B3-F634-7853-BE2E788E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0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DE32A-BFC0-41A4-BFF2-F6CEAC01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FB3CA-011F-B4FF-ABD8-80F1AA60B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189CBB-2D74-80EF-FE35-AA08A67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64E99-7A8D-3F1A-2EAD-DFAC11EF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26E69-DB63-DAB2-49B5-5A3762C4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2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40CAB-CB05-FE06-FCD8-C1A53E01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FB6EBB-B1CE-6130-B873-090CA395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CA82BC-CEB6-5F54-462A-078B19DA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344A5-CF9F-0EEC-7866-EB880A50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64A6CE-6E2B-F614-8BA1-22D8913E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45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1B635-1C64-00E1-7A6C-680B02A4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32108A-17DE-1AD4-8209-285C3DEBD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4C5C00-AC78-AF0E-9495-1FE65E3F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381720-C7D7-08FC-F2DC-531A8682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73C2B3-2194-A132-50AB-87E9B81C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4A3C58-FCE6-C616-B9A8-AD59100B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1E070-AE4F-FD2E-5E9A-DDE0FE22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CCF04-C74B-6E8B-6A5F-AB83C29C4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97896A-A951-BAC4-A08C-4F695C707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35AD59-7BCC-059C-1693-582058632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589CB9-BDBB-C7B0-D6F0-4001A2858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3E6A89-29FE-E685-DECD-E2981F64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32F91C-3739-59A8-97AC-CEF59E22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8A81EA-6AE2-3692-96EF-ABB481BE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97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48B39-8F73-D692-B7D5-789D7EC7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B46288-61A2-AD62-B513-54C27C48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629311-1AC2-4AB3-A8AC-18F6A872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646807-2840-FFD9-D42E-67653197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5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866F35-3E0A-E2F6-3112-B999D62A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7A1D46-8145-AB67-DA22-7E2D80D9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EF848A-C4FD-330F-DD7B-302D6FB6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52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B5F84-4022-E127-49FB-4BDAAF1F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E20309-6B1E-EE2A-D533-B623153D5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AFC705-895A-9D5E-89DB-F034D3894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A5B446-65A6-16B9-DC68-055B6C2B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8014B1-21E9-7B9F-5821-9337E1D6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EC93DE-5656-BA33-ED29-FCFE46ED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1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44AB3-A2C5-7E7D-3E86-ED55705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8ED828-7D04-EE45-7BE8-6922F5FB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22F174-8643-08EB-DB8F-DB2F38BE7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40D45A-C887-5812-80D5-1846B53C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69E41C-C166-DC3F-2CF1-49B44501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163C29-19EC-327E-2C11-F1EB7B56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0114D5-7EF4-AE76-F6CC-9128853C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5BCBA-7B8E-7F95-E243-102861421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5AC8F-159E-AB27-9435-4EFC619E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34F7-7CFC-4747-BB2A-F1F8AFEA4479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32409A-AE28-99E5-AFB8-382B40118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FA3BBD-05D1-3F8C-D67C-1D7091E48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7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AB2751-59E2-1BC2-A5B1-43B39D49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5" y="3429000"/>
            <a:ext cx="5125885" cy="500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pp. 38 à 39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</a:p>
        </p:txBody>
      </p:sp>
      <p:pic>
        <p:nvPicPr>
          <p:cNvPr id="5" name="Graphique 4" descr="Création de récits contour">
            <a:extLst>
              <a:ext uri="{FF2B5EF4-FFF2-40B4-BE49-F238E27FC236}">
                <a16:creationId xmlns:a16="http://schemas.microsoft.com/office/drawing/2014/main" id="{990CB2BC-60B1-18C7-B1B4-E51CB3020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1006" y="2337529"/>
            <a:ext cx="2182942" cy="21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2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A4B7B-05A5-4EAC-E8F1-4B21DC9E1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19BD46-4B65-1F4C-81D7-133FBC93F20E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Vaisseaux sanguins : rappel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2C933E-BAE1-F8F2-9B8E-8E4F392FD1E7}"/>
              </a:ext>
            </a:extLst>
          </p:cNvPr>
          <p:cNvSpPr txBox="1"/>
          <p:nvPr/>
        </p:nvSpPr>
        <p:spPr>
          <a:xfrm>
            <a:off x="566836" y="939719"/>
            <a:ext cx="1146800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existe 3 principaux types de vaisseaux sanguins :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artères = vaisseaux qui partent du cœur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Aorte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part du ventricule gauche et va vers le corps. Riche en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Artères pulmonaires droite et gauche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part du ventricule droite et va vers les poumons. Riche en </a:t>
            </a:r>
            <a:r>
              <a:rPr 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veines = vaisseaux qui arrivent au cœur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F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Veine cave supérieure &amp; inférieure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revient du corps et va dans l’oreillette droite. Riche en </a:t>
            </a:r>
            <a:r>
              <a:rPr 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Veine pulmonaire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revient des poumons et va dans l’oreillette gauche. Riche en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capillaires = les plus petits vaisseaux sanguins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Autour des alvéoles et autour des cellules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Lieux des échanges gazeux</a:t>
            </a:r>
          </a:p>
        </p:txBody>
      </p:sp>
    </p:spTree>
    <p:extLst>
      <p:ext uri="{BB962C8B-B14F-4D97-AF65-F5344CB8AC3E}">
        <p14:creationId xmlns:p14="http://schemas.microsoft.com/office/powerpoint/2010/main" val="291425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685EF-26D2-62E9-C47D-416FF122F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4E8134-312B-A4AD-86A5-A38BAED57D2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(gros) vaisseaux sanguins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E2068A9-360B-0DEF-1359-90EDA4AE5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8" t="1494" r="17276"/>
          <a:stretch/>
        </p:blipFill>
        <p:spPr>
          <a:xfrm>
            <a:off x="1639706" y="1343680"/>
            <a:ext cx="4400551" cy="5244045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2D7981DD-68C4-2C32-18CF-BA93931203B4}"/>
              </a:ext>
            </a:extLst>
          </p:cNvPr>
          <p:cNvGrpSpPr/>
          <p:nvPr/>
        </p:nvGrpSpPr>
        <p:grpSpPr>
          <a:xfrm>
            <a:off x="229076" y="997374"/>
            <a:ext cx="1396342" cy="914400"/>
            <a:chOff x="3293232" y="1881737"/>
            <a:chExt cx="2915284" cy="1909086"/>
          </a:xfrm>
        </p:grpSpPr>
        <p:pic>
          <p:nvPicPr>
            <p:cNvPr id="5" name="Image 4" descr="Une image contenant texte, dessin, croquis, diagramme&#10;&#10;Description générée automatiquement">
              <a:extLst>
                <a:ext uri="{FF2B5EF4-FFF2-40B4-BE49-F238E27FC236}">
                  <a16:creationId xmlns:a16="http://schemas.microsoft.com/office/drawing/2014/main" id="{57C9DD18-7ADA-4D8A-27E7-250CDD2B8F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3516" b="63156"/>
            <a:stretch/>
          </p:blipFill>
          <p:spPr>
            <a:xfrm>
              <a:off x="3293232" y="1881737"/>
              <a:ext cx="2835686" cy="190908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5E185C-D62F-710A-B87D-C853383BAFB6}"/>
                </a:ext>
              </a:extLst>
            </p:cNvPr>
            <p:cNvSpPr/>
            <p:nvPr/>
          </p:nvSpPr>
          <p:spPr>
            <a:xfrm>
              <a:off x="4529138" y="2771775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A5D2FF-5D56-1964-9ADE-34DC21DFA5B9}"/>
                </a:ext>
              </a:extLst>
            </p:cNvPr>
            <p:cNvSpPr/>
            <p:nvPr/>
          </p:nvSpPr>
          <p:spPr>
            <a:xfrm>
              <a:off x="5265541" y="3197828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933EE9EC-4DB0-5F7C-B221-9F436600D2B1}"/>
              </a:ext>
            </a:extLst>
          </p:cNvPr>
          <p:cNvSpPr txBox="1"/>
          <p:nvPr/>
        </p:nvSpPr>
        <p:spPr>
          <a:xfrm>
            <a:off x="1673021" y="963643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3ABB0DC-B525-965D-6271-7528893383AB}"/>
              </a:ext>
            </a:extLst>
          </p:cNvPr>
          <p:cNvSpPr txBox="1"/>
          <p:nvPr/>
        </p:nvSpPr>
        <p:spPr>
          <a:xfrm>
            <a:off x="4887341" y="960423"/>
            <a:ext cx="157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88934E-304B-25F1-A86C-8390AF7EC98E}"/>
              </a:ext>
            </a:extLst>
          </p:cNvPr>
          <p:cNvSpPr txBox="1"/>
          <p:nvPr/>
        </p:nvSpPr>
        <p:spPr>
          <a:xfrm>
            <a:off x="7266155" y="1148007"/>
            <a:ext cx="4400551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(convention):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Couleur bleue = riche en CO</a:t>
            </a:r>
            <a:r>
              <a:rPr lang="fr-FR" sz="2800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Couleur rouge = riche en O</a:t>
            </a:r>
            <a:r>
              <a:rPr lang="fr-FR" sz="28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 : riche en CO</a:t>
            </a:r>
            <a:r>
              <a:rPr lang="fr-FR" sz="2800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 : riche en O</a:t>
            </a:r>
            <a:r>
              <a:rPr lang="fr-FR" sz="28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32CCC65D-0E51-77C6-9489-A5544CE0BDC5}"/>
              </a:ext>
            </a:extLst>
          </p:cNvPr>
          <p:cNvGrpSpPr/>
          <p:nvPr/>
        </p:nvGrpSpPr>
        <p:grpSpPr>
          <a:xfrm>
            <a:off x="101393" y="1911774"/>
            <a:ext cx="2798970" cy="707886"/>
            <a:chOff x="101393" y="1911774"/>
            <a:chExt cx="2798970" cy="707886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BE6054CE-90D7-0973-CA80-2E81C824B4A6}"/>
                </a:ext>
              </a:extLst>
            </p:cNvPr>
            <p:cNvSpPr txBox="1"/>
            <p:nvPr/>
          </p:nvSpPr>
          <p:spPr>
            <a:xfrm>
              <a:off x="101393" y="1911774"/>
              <a:ext cx="14859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Veine cave supérieure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D48C193C-66BF-F358-A318-F073ED6E6918}"/>
                </a:ext>
              </a:extLst>
            </p:cNvPr>
            <p:cNvCxnSpPr>
              <a:cxnSpLocks/>
            </p:cNvCxnSpPr>
            <p:nvPr/>
          </p:nvCxnSpPr>
          <p:spPr>
            <a:xfrm>
              <a:off x="1587293" y="2128838"/>
              <a:ext cx="131307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E64EBF87-2656-B3D7-B23C-A35C898A5C9D}"/>
              </a:ext>
            </a:extLst>
          </p:cNvPr>
          <p:cNvGrpSpPr/>
          <p:nvPr/>
        </p:nvGrpSpPr>
        <p:grpSpPr>
          <a:xfrm>
            <a:off x="187121" y="5544448"/>
            <a:ext cx="2541792" cy="707886"/>
            <a:chOff x="187121" y="5544448"/>
            <a:chExt cx="2541792" cy="707886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52AA95F-1BCA-03A1-7B39-1CE51902F864}"/>
                </a:ext>
              </a:extLst>
            </p:cNvPr>
            <p:cNvSpPr txBox="1"/>
            <p:nvPr/>
          </p:nvSpPr>
          <p:spPr>
            <a:xfrm>
              <a:off x="187121" y="5544448"/>
              <a:ext cx="14859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Veine cave inférieure</a:t>
              </a:r>
            </a:p>
          </p:txBody>
        </p: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821F46DE-DF5E-0293-D414-901F5AF2568B}"/>
                </a:ext>
              </a:extLst>
            </p:cNvPr>
            <p:cNvCxnSpPr>
              <a:cxnSpLocks/>
            </p:cNvCxnSpPr>
            <p:nvPr/>
          </p:nvCxnSpPr>
          <p:spPr>
            <a:xfrm>
              <a:off x="1639706" y="5667375"/>
              <a:ext cx="108920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0171C89B-BA98-0D39-92B9-4C446E258D91}"/>
              </a:ext>
            </a:extLst>
          </p:cNvPr>
          <p:cNvGrpSpPr/>
          <p:nvPr/>
        </p:nvGrpSpPr>
        <p:grpSpPr>
          <a:xfrm>
            <a:off x="213140" y="2645754"/>
            <a:ext cx="3858798" cy="1015663"/>
            <a:chOff x="213140" y="2645754"/>
            <a:chExt cx="3858798" cy="1015663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6D3493B-8847-F160-1951-2503F124EA8D}"/>
                </a:ext>
              </a:extLst>
            </p:cNvPr>
            <p:cNvSpPr txBox="1"/>
            <p:nvPr/>
          </p:nvSpPr>
          <p:spPr>
            <a:xfrm>
              <a:off x="213140" y="2645754"/>
              <a:ext cx="1485900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Artère pulmonaire</a:t>
              </a:r>
            </a:p>
            <a:p>
              <a:r>
                <a:rPr lang="fr-FR" sz="2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 &amp; G)</a:t>
              </a:r>
            </a:p>
          </p:txBody>
        </p: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6E1ACB66-590C-554E-2760-68B00AEE9115}"/>
                </a:ext>
              </a:extLst>
            </p:cNvPr>
            <p:cNvCxnSpPr>
              <a:cxnSpLocks/>
            </p:cNvCxnSpPr>
            <p:nvPr/>
          </p:nvCxnSpPr>
          <p:spPr>
            <a:xfrm>
              <a:off x="1563991" y="2818364"/>
              <a:ext cx="250794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5BA0F6EA-B1ED-B897-F120-D451E07A655D}"/>
              </a:ext>
            </a:extLst>
          </p:cNvPr>
          <p:cNvGrpSpPr/>
          <p:nvPr/>
        </p:nvGrpSpPr>
        <p:grpSpPr>
          <a:xfrm>
            <a:off x="4111973" y="1454574"/>
            <a:ext cx="2003999" cy="677147"/>
            <a:chOff x="4111973" y="1454574"/>
            <a:chExt cx="2003999" cy="677147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BE04D543-08EA-EDFE-D514-AECE265A23BC}"/>
                </a:ext>
              </a:extLst>
            </p:cNvPr>
            <p:cNvSpPr txBox="1"/>
            <p:nvPr/>
          </p:nvSpPr>
          <p:spPr>
            <a:xfrm>
              <a:off x="4630072" y="1454574"/>
              <a:ext cx="14859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Aorte</a:t>
              </a:r>
            </a:p>
          </p:txBody>
        </p: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7E5381F4-9618-F5B4-0038-6029016BBE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1973" y="1626053"/>
              <a:ext cx="503811" cy="5056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FB73AC65-1EDE-0C00-AE3A-EDDC643DC85A}"/>
              </a:ext>
            </a:extLst>
          </p:cNvPr>
          <p:cNvGrpSpPr/>
          <p:nvPr/>
        </p:nvGrpSpPr>
        <p:grpSpPr>
          <a:xfrm>
            <a:off x="5100638" y="2464421"/>
            <a:ext cx="2089802" cy="902828"/>
            <a:chOff x="5100638" y="2464421"/>
            <a:chExt cx="2089802" cy="902828"/>
          </a:xfrm>
        </p:grpSpPr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4476FCCA-033B-5B5F-8FCE-17BBB2601769}"/>
                </a:ext>
              </a:extLst>
            </p:cNvPr>
            <p:cNvSpPr txBox="1"/>
            <p:nvPr/>
          </p:nvSpPr>
          <p:spPr>
            <a:xfrm>
              <a:off x="5498504" y="2464421"/>
              <a:ext cx="169193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Veines pulmonaires</a:t>
              </a:r>
            </a:p>
          </p:txBody>
        </p: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26449DB5-F6F3-03B8-682E-97B8538974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0638" y="2746863"/>
              <a:ext cx="423885" cy="21170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258CFCB2-96F0-CD18-A148-E9B187B067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2580" y="2958572"/>
              <a:ext cx="211943" cy="40867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300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E06EA-2C1A-3F21-1C9E-3B77A20EB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94CC2B-A071-17D3-4C09-496D05E2B943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un double système de pompe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07E7A93-8CE6-EF18-8F36-A49BF4C65A0A}"/>
              </a:ext>
            </a:extLst>
          </p:cNvPr>
          <p:cNvSpPr txBox="1"/>
          <p:nvPr/>
        </p:nvSpPr>
        <p:spPr>
          <a:xfrm>
            <a:off x="5522389" y="1318655"/>
            <a:ext cx="654858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 pulmonaire (= petite circulation)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le cœur et les poumons</a:t>
            </a:r>
          </a:p>
          <a:p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Ventricule droite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Artères pulmonaires (droite et gauche)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Capillaires (sur alvéoles)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Veines pulmonaires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Oreillette gauche</a:t>
            </a:r>
          </a:p>
          <a:p>
            <a:pPr marL="800100" lvl="1" indent="-342900">
              <a:buFont typeface="+mj-lt"/>
              <a:buAutoNum type="arabicPeriod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Amène le sang riche en CO</a:t>
            </a:r>
            <a:r>
              <a:rPr lang="fr-FR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 poumons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Échange le CO</a:t>
            </a:r>
            <a:r>
              <a:rPr lang="fr-FR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contre l’O</a:t>
            </a:r>
            <a:r>
              <a:rPr lang="fr-FR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capillaires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Amène le sang riche en O</a:t>
            </a:r>
            <a:r>
              <a:rPr lang="fr-FR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cœur</a:t>
            </a:r>
          </a:p>
        </p:txBody>
      </p:sp>
      <p:pic>
        <p:nvPicPr>
          <p:cNvPr id="10" name="Image 9" descr="Une image contenant texte, diagramme, croquis&#10;&#10;Description générée automatiquement">
            <a:extLst>
              <a:ext uri="{FF2B5EF4-FFF2-40B4-BE49-F238E27FC236}">
                <a16:creationId xmlns:a16="http://schemas.microsoft.com/office/drawing/2014/main" id="{C9E840EC-85A1-54D6-C576-93E96C685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29" y="914400"/>
            <a:ext cx="4678273" cy="59436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9D90A6B-51DB-0965-486B-30FBC404154B}"/>
              </a:ext>
            </a:extLst>
          </p:cNvPr>
          <p:cNvSpPr txBox="1"/>
          <p:nvPr/>
        </p:nvSpPr>
        <p:spPr>
          <a:xfrm>
            <a:off x="870621" y="1014381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FC7DE3D-0A1D-E677-EA5D-EF2A1E4E48E6}"/>
              </a:ext>
            </a:extLst>
          </p:cNvPr>
          <p:cNvSpPr/>
          <p:nvPr/>
        </p:nvSpPr>
        <p:spPr>
          <a:xfrm>
            <a:off x="1328725" y="2390775"/>
            <a:ext cx="1023938" cy="4201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F250DFC1-A113-CC3B-B1B9-7AC11354C25F}"/>
              </a:ext>
            </a:extLst>
          </p:cNvPr>
          <p:cNvSpPr/>
          <p:nvPr/>
        </p:nvSpPr>
        <p:spPr>
          <a:xfrm>
            <a:off x="1328725" y="4314825"/>
            <a:ext cx="900113" cy="4201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E4576E6D-2610-8ED3-2129-62C1A2004199}"/>
              </a:ext>
            </a:extLst>
          </p:cNvPr>
          <p:cNvSpPr/>
          <p:nvPr/>
        </p:nvSpPr>
        <p:spPr>
          <a:xfrm>
            <a:off x="3492976" y="806424"/>
            <a:ext cx="1358216" cy="9143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7DC6359B-A4C6-0C08-F063-64112DDF8812}"/>
              </a:ext>
            </a:extLst>
          </p:cNvPr>
          <p:cNvSpPr/>
          <p:nvPr/>
        </p:nvSpPr>
        <p:spPr>
          <a:xfrm>
            <a:off x="3871899" y="2527246"/>
            <a:ext cx="979293" cy="4302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F2BFA9FA-FA09-1E7E-5885-CFDD4898D795}"/>
              </a:ext>
            </a:extLst>
          </p:cNvPr>
          <p:cNvSpPr/>
          <p:nvPr/>
        </p:nvSpPr>
        <p:spPr>
          <a:xfrm>
            <a:off x="3028938" y="3333669"/>
            <a:ext cx="842961" cy="4302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293CE99-9B52-7468-1764-778C4FB226B7}"/>
              </a:ext>
            </a:extLst>
          </p:cNvPr>
          <p:cNvSpPr txBox="1"/>
          <p:nvPr/>
        </p:nvSpPr>
        <p:spPr>
          <a:xfrm>
            <a:off x="4208388" y="1923979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</p:spTree>
    <p:extLst>
      <p:ext uri="{BB962C8B-B14F-4D97-AF65-F5344CB8AC3E}">
        <p14:creationId xmlns:p14="http://schemas.microsoft.com/office/powerpoint/2010/main" val="1009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7CD71-6712-A615-A570-D5CCEED77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831D33-1758-F212-47CB-3A1DA876FAD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un double système de pompe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F54289D-53B4-E468-72D4-8BE76A05E3B6}"/>
              </a:ext>
            </a:extLst>
          </p:cNvPr>
          <p:cNvSpPr txBox="1"/>
          <p:nvPr/>
        </p:nvSpPr>
        <p:spPr>
          <a:xfrm>
            <a:off x="5522389" y="1318655"/>
            <a:ext cx="679064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Circulation systémique (= grande circulation)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le cœur et le corps</a:t>
            </a:r>
          </a:p>
          <a:p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Ventricule gauche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Aorte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Capillaires (dans les tissus)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Veines caves supérieure et inférieure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Oreillette droite</a:t>
            </a:r>
          </a:p>
          <a:p>
            <a:pPr marL="800100" lvl="1" indent="-342900">
              <a:buFont typeface="+mj-lt"/>
              <a:buAutoNum type="arabicPeriod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Amène le sang riche en O</a:t>
            </a:r>
            <a:r>
              <a:rPr lang="fr-FR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 tissus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Échange l’O</a:t>
            </a:r>
            <a:r>
              <a:rPr lang="fr-FR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contre le CO</a:t>
            </a:r>
            <a:r>
              <a:rPr lang="fr-FR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capillaires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Amène le sang riche en CO</a:t>
            </a:r>
            <a:r>
              <a:rPr lang="fr-FR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cœur</a:t>
            </a:r>
          </a:p>
        </p:txBody>
      </p:sp>
      <p:pic>
        <p:nvPicPr>
          <p:cNvPr id="10" name="Image 9" descr="Une image contenant texte, diagramme, croquis&#10;&#10;Description générée automatiquement">
            <a:extLst>
              <a:ext uri="{FF2B5EF4-FFF2-40B4-BE49-F238E27FC236}">
                <a16:creationId xmlns:a16="http://schemas.microsoft.com/office/drawing/2014/main" id="{8E6DA8A7-B016-D0EB-CEE2-241B10AC5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29" y="914400"/>
            <a:ext cx="4678273" cy="59436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980FC909-88D9-A874-AC68-4CDCFB80109A}"/>
              </a:ext>
            </a:extLst>
          </p:cNvPr>
          <p:cNvSpPr txBox="1"/>
          <p:nvPr/>
        </p:nvSpPr>
        <p:spPr>
          <a:xfrm>
            <a:off x="870621" y="1014381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5B205090-3521-2128-5197-FDA06F27FF76}"/>
              </a:ext>
            </a:extLst>
          </p:cNvPr>
          <p:cNvSpPr/>
          <p:nvPr/>
        </p:nvSpPr>
        <p:spPr>
          <a:xfrm>
            <a:off x="3900474" y="2853202"/>
            <a:ext cx="1023938" cy="4201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B0E29F8F-EC0E-CB69-2025-36EC9D0AC539}"/>
              </a:ext>
            </a:extLst>
          </p:cNvPr>
          <p:cNvSpPr/>
          <p:nvPr/>
        </p:nvSpPr>
        <p:spPr>
          <a:xfrm>
            <a:off x="3000361" y="3871912"/>
            <a:ext cx="900113" cy="4201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515AFEFD-E00F-DE52-1AE1-9282F1F3399E}"/>
              </a:ext>
            </a:extLst>
          </p:cNvPr>
          <p:cNvSpPr/>
          <p:nvPr/>
        </p:nvSpPr>
        <p:spPr>
          <a:xfrm>
            <a:off x="3349958" y="5915025"/>
            <a:ext cx="1358216" cy="9143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9D2D4C4-55AB-FCE2-71E6-F10C35CB3031}"/>
              </a:ext>
            </a:extLst>
          </p:cNvPr>
          <p:cNvSpPr/>
          <p:nvPr/>
        </p:nvSpPr>
        <p:spPr>
          <a:xfrm>
            <a:off x="570436" y="2998733"/>
            <a:ext cx="979293" cy="4302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1750FF1-0C65-F577-AF52-A1F6B458D8E3}"/>
              </a:ext>
            </a:extLst>
          </p:cNvPr>
          <p:cNvSpPr/>
          <p:nvPr/>
        </p:nvSpPr>
        <p:spPr>
          <a:xfrm>
            <a:off x="328604" y="3765478"/>
            <a:ext cx="842961" cy="4302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7873B52-447D-02AF-D3CF-146DB9A8054F}"/>
              </a:ext>
            </a:extLst>
          </p:cNvPr>
          <p:cNvSpPr txBox="1"/>
          <p:nvPr/>
        </p:nvSpPr>
        <p:spPr>
          <a:xfrm>
            <a:off x="4208388" y="1923979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</p:spTree>
    <p:extLst>
      <p:ext uri="{BB962C8B-B14F-4D97-AF65-F5344CB8AC3E}">
        <p14:creationId xmlns:p14="http://schemas.microsoft.com/office/powerpoint/2010/main" val="350748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7F4E9-0373-7368-7131-8A2B55EEB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31A4F1-C258-2003-A66D-B1D26A7E6F0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un double système de pompe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0E072C3-C4F2-A8D8-9F16-98FFC02BCF09}"/>
              </a:ext>
            </a:extLst>
          </p:cNvPr>
          <p:cNvSpPr txBox="1"/>
          <p:nvPr/>
        </p:nvSpPr>
        <p:spPr>
          <a:xfrm>
            <a:off x="5776744" y="1696579"/>
            <a:ext cx="6219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parois du ventricule gauche sont 2-3x plus épaisses que celles du ventricule droit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il doit propulser le sang sur une plus grande distance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Lorsque le cœur se contracte, les deux circulations sont activées simultanément.</a:t>
            </a:r>
          </a:p>
        </p:txBody>
      </p:sp>
      <p:pic>
        <p:nvPicPr>
          <p:cNvPr id="10" name="Image 9" descr="Une image contenant texte, diagramme, croquis&#10;&#10;Description générée automatiquement">
            <a:extLst>
              <a:ext uri="{FF2B5EF4-FFF2-40B4-BE49-F238E27FC236}">
                <a16:creationId xmlns:a16="http://schemas.microsoft.com/office/drawing/2014/main" id="{D53D2063-42F8-8C5A-EB40-279B41484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29" y="914400"/>
            <a:ext cx="4678273" cy="59436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09A98B5-25A8-0023-0B33-7F9ADE61E0FD}"/>
              </a:ext>
            </a:extLst>
          </p:cNvPr>
          <p:cNvSpPr txBox="1"/>
          <p:nvPr/>
        </p:nvSpPr>
        <p:spPr>
          <a:xfrm>
            <a:off x="870621" y="1014381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05846D82-DD4C-20F3-4D6B-5EA9667BC17A}"/>
              </a:ext>
            </a:extLst>
          </p:cNvPr>
          <p:cNvSpPr txBox="1"/>
          <p:nvPr/>
        </p:nvSpPr>
        <p:spPr>
          <a:xfrm>
            <a:off x="4208388" y="1923979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</p:spTree>
    <p:extLst>
      <p:ext uri="{BB962C8B-B14F-4D97-AF65-F5344CB8AC3E}">
        <p14:creationId xmlns:p14="http://schemas.microsoft.com/office/powerpoint/2010/main" val="344937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59C78-FB46-5C69-BB92-1E64C1935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9B9492-EE7B-CD3B-6A1A-1D965320492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une circulation à sens unique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6CB730-4C1A-C3D0-31AF-0F6CF1C5C8A9}"/>
              </a:ext>
            </a:extLst>
          </p:cNvPr>
          <p:cNvSpPr txBox="1"/>
          <p:nvPr/>
        </p:nvSpPr>
        <p:spPr>
          <a:xfrm>
            <a:off x="5776744" y="1577876"/>
            <a:ext cx="62198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Lorsque le cœur se contracte, le sang se déplace en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 unique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corps.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Grâce à des </a:t>
            </a: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valves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qui s’ouvrent dans une seule direction et empêchent le sang de revenir en arrière.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texte, diagramme, croquis&#10;&#10;Description générée automatiquement">
            <a:extLst>
              <a:ext uri="{FF2B5EF4-FFF2-40B4-BE49-F238E27FC236}">
                <a16:creationId xmlns:a16="http://schemas.microsoft.com/office/drawing/2014/main" id="{B7301F96-59A4-F437-0424-22B57C8AE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29" y="914400"/>
            <a:ext cx="4678273" cy="59436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8EE68BE-7483-3A8D-6254-D9739505645F}"/>
              </a:ext>
            </a:extLst>
          </p:cNvPr>
          <p:cNvSpPr txBox="1"/>
          <p:nvPr/>
        </p:nvSpPr>
        <p:spPr>
          <a:xfrm>
            <a:off x="870621" y="1014381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0BE40A0-7F54-A86E-4700-A74EC627D19B}"/>
              </a:ext>
            </a:extLst>
          </p:cNvPr>
          <p:cNvSpPr txBox="1"/>
          <p:nvPr/>
        </p:nvSpPr>
        <p:spPr>
          <a:xfrm>
            <a:off x="4208388" y="1923979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</p:spTree>
    <p:extLst>
      <p:ext uri="{BB962C8B-B14F-4D97-AF65-F5344CB8AC3E}">
        <p14:creationId xmlns:p14="http://schemas.microsoft.com/office/powerpoint/2010/main" val="18844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84E68-DBD5-8683-93A6-C7F41999D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8769B9-0F5D-82C7-643D-F4F089AC972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4 valves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AB46D8A-C9D6-E85D-5409-8CDCCFC932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8" t="1494" r="17276"/>
          <a:stretch/>
        </p:blipFill>
        <p:spPr>
          <a:xfrm>
            <a:off x="1639706" y="1343680"/>
            <a:ext cx="4400551" cy="5244045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C0A53578-72FA-7C72-23B2-FE25CFCC2DFE}"/>
              </a:ext>
            </a:extLst>
          </p:cNvPr>
          <p:cNvGrpSpPr/>
          <p:nvPr/>
        </p:nvGrpSpPr>
        <p:grpSpPr>
          <a:xfrm>
            <a:off x="229076" y="997374"/>
            <a:ext cx="1396342" cy="914400"/>
            <a:chOff x="3293232" y="1881737"/>
            <a:chExt cx="2915284" cy="1909086"/>
          </a:xfrm>
        </p:grpSpPr>
        <p:pic>
          <p:nvPicPr>
            <p:cNvPr id="5" name="Image 4" descr="Une image contenant texte, dessin, croquis, diagramme&#10;&#10;Description générée automatiquement">
              <a:extLst>
                <a:ext uri="{FF2B5EF4-FFF2-40B4-BE49-F238E27FC236}">
                  <a16:creationId xmlns:a16="http://schemas.microsoft.com/office/drawing/2014/main" id="{0028C27E-5ADC-2C71-46D9-0A648066F2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3516" b="63156"/>
            <a:stretch/>
          </p:blipFill>
          <p:spPr>
            <a:xfrm>
              <a:off x="3293232" y="1881737"/>
              <a:ext cx="2835686" cy="190908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18F87C-8AF0-B338-7747-80A633816077}"/>
                </a:ext>
              </a:extLst>
            </p:cNvPr>
            <p:cNvSpPr/>
            <p:nvPr/>
          </p:nvSpPr>
          <p:spPr>
            <a:xfrm>
              <a:off x="4529138" y="2771775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844EE1-D48B-09C3-5919-3B64EDFD18DF}"/>
                </a:ext>
              </a:extLst>
            </p:cNvPr>
            <p:cNvSpPr/>
            <p:nvPr/>
          </p:nvSpPr>
          <p:spPr>
            <a:xfrm>
              <a:off x="5265541" y="3197828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BDCD3075-23D1-7318-A3E0-11BE9365151B}"/>
              </a:ext>
            </a:extLst>
          </p:cNvPr>
          <p:cNvSpPr txBox="1"/>
          <p:nvPr/>
        </p:nvSpPr>
        <p:spPr>
          <a:xfrm>
            <a:off x="1673021" y="963643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F3480D-172B-DC21-3E55-709B66B6197A}"/>
              </a:ext>
            </a:extLst>
          </p:cNvPr>
          <p:cNvSpPr txBox="1"/>
          <p:nvPr/>
        </p:nvSpPr>
        <p:spPr>
          <a:xfrm>
            <a:off x="4887341" y="960423"/>
            <a:ext cx="157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0EDAED9-4E48-E6FA-83A6-73C2CE3FB993}"/>
              </a:ext>
            </a:extLst>
          </p:cNvPr>
          <p:cNvSpPr txBox="1"/>
          <p:nvPr/>
        </p:nvSpPr>
        <p:spPr>
          <a:xfrm>
            <a:off x="7205188" y="1035006"/>
            <a:ext cx="49868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Valves auriculoventriculaires</a:t>
            </a:r>
          </a:p>
          <a:p>
            <a:r>
              <a:rPr lang="fr-FR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Tricuspide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(droite)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lames d’endocarde</a:t>
            </a:r>
          </a:p>
          <a:p>
            <a:r>
              <a:rPr lang="fr-FR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Mitrale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(gauche)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lames d’endocarde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aortique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valvules semi-lunaires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du tronc pulmonaire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valvules semi-lunaires</a:t>
            </a:r>
            <a:endParaRPr lang="fr-FR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9B7A8718-EF9E-6DA0-BF86-1E34D9DDF45F}"/>
              </a:ext>
            </a:extLst>
          </p:cNvPr>
          <p:cNvGrpSpPr/>
          <p:nvPr/>
        </p:nvGrpSpPr>
        <p:grpSpPr>
          <a:xfrm>
            <a:off x="430809" y="4215128"/>
            <a:ext cx="2724686" cy="707886"/>
            <a:chOff x="303126" y="1774894"/>
            <a:chExt cx="2724686" cy="707886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97F4B431-FEF9-AE77-17AC-90D4B8202CD3}"/>
                </a:ext>
              </a:extLst>
            </p:cNvPr>
            <p:cNvSpPr txBox="1"/>
            <p:nvPr/>
          </p:nvSpPr>
          <p:spPr>
            <a:xfrm>
              <a:off x="303126" y="1774894"/>
              <a:ext cx="14859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Valve tricuspide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F0839584-81D8-7C88-FECC-268501297927}"/>
                </a:ext>
              </a:extLst>
            </p:cNvPr>
            <p:cNvCxnSpPr>
              <a:cxnSpLocks/>
            </p:cNvCxnSpPr>
            <p:nvPr/>
          </p:nvCxnSpPr>
          <p:spPr>
            <a:xfrm>
              <a:off x="1459610" y="2114549"/>
              <a:ext cx="1568202" cy="514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3FD3466-53A4-8C5E-968F-FCBFE00535CE}"/>
              </a:ext>
            </a:extLst>
          </p:cNvPr>
          <p:cNvGrpSpPr/>
          <p:nvPr/>
        </p:nvGrpSpPr>
        <p:grpSpPr>
          <a:xfrm>
            <a:off x="4714875" y="3075057"/>
            <a:ext cx="2575979" cy="806882"/>
            <a:chOff x="-658517" y="1675898"/>
            <a:chExt cx="2575979" cy="806882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7AE981D-9632-CBCE-798A-C246C28C7DC2}"/>
                </a:ext>
              </a:extLst>
            </p:cNvPr>
            <p:cNvSpPr txBox="1"/>
            <p:nvPr/>
          </p:nvSpPr>
          <p:spPr>
            <a:xfrm>
              <a:off x="431562" y="1675898"/>
              <a:ext cx="14859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Valve mitrale</a:t>
              </a:r>
            </a:p>
          </p:txBody>
        </p: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55FBF2E0-9B0C-70F4-1C2C-842891A05B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658517" y="1944721"/>
              <a:ext cx="1090079" cy="53805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3163C051-8FB6-9D82-7FC0-02C9A9BE9A4B}"/>
              </a:ext>
            </a:extLst>
          </p:cNvPr>
          <p:cNvGrpSpPr/>
          <p:nvPr/>
        </p:nvGrpSpPr>
        <p:grpSpPr>
          <a:xfrm>
            <a:off x="417623" y="4537139"/>
            <a:ext cx="7108534" cy="1780436"/>
            <a:chOff x="417623" y="4537139"/>
            <a:chExt cx="7108534" cy="1780436"/>
          </a:xfrm>
        </p:grpSpPr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5B6CCF2B-777B-FBF4-A03C-A5CA8FF62517}"/>
                </a:ext>
              </a:extLst>
            </p:cNvPr>
            <p:cNvGrpSpPr/>
            <p:nvPr/>
          </p:nvGrpSpPr>
          <p:grpSpPr>
            <a:xfrm>
              <a:off x="417623" y="5084666"/>
              <a:ext cx="2997090" cy="1024646"/>
              <a:chOff x="417623" y="5084666"/>
              <a:chExt cx="2997090" cy="102464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BAA66D8-2873-D7F0-D7CD-ABA2B5BF5DB3}"/>
                  </a:ext>
                </a:extLst>
              </p:cNvPr>
              <p:cNvSpPr txBox="1"/>
              <p:nvPr/>
            </p:nvSpPr>
            <p:spPr>
              <a:xfrm>
                <a:off x="417623" y="5401426"/>
                <a:ext cx="1485900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Cordage tendineux</a:t>
                </a:r>
              </a:p>
            </p:txBody>
          </p:sp>
          <p:cxnSp>
            <p:nvCxnSpPr>
              <p:cNvPr id="10" name="Connecteur droit avec flèche 9">
                <a:extLst>
                  <a:ext uri="{FF2B5EF4-FFF2-40B4-BE49-F238E27FC236}">
                    <a16:creationId xmlns:a16="http://schemas.microsoft.com/office/drawing/2014/main" id="{FB393CB7-73C2-F1EC-BDD0-D27A40087C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74107" y="5084666"/>
                <a:ext cx="1840606" cy="65641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7C2931C9-29E9-66A4-7794-16D6B6F76079}"/>
                </a:ext>
              </a:extLst>
            </p:cNvPr>
            <p:cNvGrpSpPr/>
            <p:nvPr/>
          </p:nvGrpSpPr>
          <p:grpSpPr>
            <a:xfrm>
              <a:off x="4929661" y="4537139"/>
              <a:ext cx="2596496" cy="1780436"/>
              <a:chOff x="4929661" y="4537139"/>
              <a:chExt cx="2596496" cy="1780436"/>
            </a:xfrm>
          </p:grpSpPr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54AA11B6-A833-D751-5797-E9D23471C1B3}"/>
                  </a:ext>
                </a:extLst>
              </p:cNvPr>
              <p:cNvSpPr txBox="1"/>
              <p:nvPr/>
            </p:nvSpPr>
            <p:spPr>
              <a:xfrm>
                <a:off x="6040257" y="5609689"/>
                <a:ext cx="1485900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Cordage tendineux</a:t>
                </a:r>
              </a:p>
            </p:txBody>
          </p:sp>
          <p:cxnSp>
            <p:nvCxnSpPr>
              <p:cNvPr id="28" name="Connecteur droit avec flèche 27">
                <a:extLst>
                  <a:ext uri="{FF2B5EF4-FFF2-40B4-BE49-F238E27FC236}">
                    <a16:creationId xmlns:a16="http://schemas.microsoft.com/office/drawing/2014/main" id="{843EFED9-DD2D-648B-10CC-D25CA34AA7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29661" y="4537139"/>
                <a:ext cx="1536034" cy="109213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D5133CC2-DDF4-CA7F-A33C-565E5BDB7B30}"/>
              </a:ext>
            </a:extLst>
          </p:cNvPr>
          <p:cNvGrpSpPr/>
          <p:nvPr/>
        </p:nvGrpSpPr>
        <p:grpSpPr>
          <a:xfrm>
            <a:off x="4186238" y="3965702"/>
            <a:ext cx="2733033" cy="793950"/>
            <a:chOff x="4186238" y="3965702"/>
            <a:chExt cx="2733033" cy="793950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3A1041C7-B057-B15D-C513-319084FF4075}"/>
                </a:ext>
              </a:extLst>
            </p:cNvPr>
            <p:cNvSpPr txBox="1"/>
            <p:nvPr/>
          </p:nvSpPr>
          <p:spPr>
            <a:xfrm>
              <a:off x="5662857" y="4051766"/>
              <a:ext cx="125641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Valve aortique</a:t>
              </a:r>
            </a:p>
          </p:txBody>
        </p: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404F0D36-A864-3877-DEC0-44A5C997BC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86238" y="3965702"/>
              <a:ext cx="1511440" cy="37252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798170F6-4303-0084-EB67-7A6B41E3706C}"/>
              </a:ext>
            </a:extLst>
          </p:cNvPr>
          <p:cNvGrpSpPr/>
          <p:nvPr/>
        </p:nvGrpSpPr>
        <p:grpSpPr>
          <a:xfrm>
            <a:off x="157652" y="3222359"/>
            <a:ext cx="3603148" cy="1015663"/>
            <a:chOff x="157652" y="3222359"/>
            <a:chExt cx="3603148" cy="1015663"/>
          </a:xfrm>
        </p:grpSpPr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AA2A9DBC-1362-1C2E-C44E-8DA5B40F3D11}"/>
                </a:ext>
              </a:extLst>
            </p:cNvPr>
            <p:cNvSpPr txBox="1"/>
            <p:nvPr/>
          </p:nvSpPr>
          <p:spPr>
            <a:xfrm>
              <a:off x="157652" y="3222359"/>
              <a:ext cx="1551966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Valve du tronc pulmonaire</a:t>
              </a:r>
            </a:p>
          </p:txBody>
        </p: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020D59AB-1D74-2452-A327-BD05CADCAD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4107" y="3881939"/>
              <a:ext cx="2186693" cy="837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932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9775A-7362-EF80-131F-6A3807BF6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7CCED1-2B80-293D-1132-0561892E0BDB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ouverture des valves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7F5245-A8E8-B959-1F74-4C19D4D83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8" t="1494" r="17276"/>
          <a:stretch/>
        </p:blipFill>
        <p:spPr>
          <a:xfrm>
            <a:off x="1639706" y="1343680"/>
            <a:ext cx="4400551" cy="5244045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40108C94-0E94-3C52-D507-24AA3D6508D6}"/>
              </a:ext>
            </a:extLst>
          </p:cNvPr>
          <p:cNvGrpSpPr/>
          <p:nvPr/>
        </p:nvGrpSpPr>
        <p:grpSpPr>
          <a:xfrm>
            <a:off x="229076" y="997374"/>
            <a:ext cx="1396342" cy="914400"/>
            <a:chOff x="3293232" y="1881737"/>
            <a:chExt cx="2915284" cy="1909086"/>
          </a:xfrm>
        </p:grpSpPr>
        <p:pic>
          <p:nvPicPr>
            <p:cNvPr id="5" name="Image 4" descr="Une image contenant texte, dessin, croquis, diagramme&#10;&#10;Description générée automatiquement">
              <a:extLst>
                <a:ext uri="{FF2B5EF4-FFF2-40B4-BE49-F238E27FC236}">
                  <a16:creationId xmlns:a16="http://schemas.microsoft.com/office/drawing/2014/main" id="{8ED17B69-5412-AB0D-37EC-82704CDA5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3516" b="63156"/>
            <a:stretch/>
          </p:blipFill>
          <p:spPr>
            <a:xfrm>
              <a:off x="3293232" y="1881737"/>
              <a:ext cx="2835686" cy="190908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ED8D66-5A2D-F251-C353-3DFE24D49E9F}"/>
                </a:ext>
              </a:extLst>
            </p:cNvPr>
            <p:cNvSpPr/>
            <p:nvPr/>
          </p:nvSpPr>
          <p:spPr>
            <a:xfrm>
              <a:off x="4529138" y="2771775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0C71EF-C9B1-3D0A-536D-9B857EAA1120}"/>
                </a:ext>
              </a:extLst>
            </p:cNvPr>
            <p:cNvSpPr/>
            <p:nvPr/>
          </p:nvSpPr>
          <p:spPr>
            <a:xfrm>
              <a:off x="5265541" y="3197828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BF429F74-59DF-1DE2-91B4-17FDECD91BA6}"/>
              </a:ext>
            </a:extLst>
          </p:cNvPr>
          <p:cNvSpPr txBox="1"/>
          <p:nvPr/>
        </p:nvSpPr>
        <p:spPr>
          <a:xfrm>
            <a:off x="1673021" y="963643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4CE74CF-2C8D-2B40-A5E3-0010728AE9A9}"/>
              </a:ext>
            </a:extLst>
          </p:cNvPr>
          <p:cNvSpPr txBox="1"/>
          <p:nvPr/>
        </p:nvSpPr>
        <p:spPr>
          <a:xfrm>
            <a:off x="4887341" y="960423"/>
            <a:ext cx="157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4C8729E-DAAE-BE20-8FA0-790110449A5F}"/>
              </a:ext>
            </a:extLst>
          </p:cNvPr>
          <p:cNvSpPr txBox="1"/>
          <p:nvPr/>
        </p:nvSpPr>
        <p:spPr>
          <a:xfrm>
            <a:off x="7376782" y="1120675"/>
            <a:ext cx="4757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valves sont ouvertes et fermées à des moments différents :</a:t>
            </a:r>
          </a:p>
          <a:p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Ventricules se contractent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Auriculoventriculaire fermé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Aortique &amp; tronc pulmonaire ouvertes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Oreillettes se contractent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Auriculoventriculaire ouverte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Aortique &amp; tronc pulmonaire fermées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Automatique via la pression.</a:t>
            </a:r>
            <a:endParaRPr lang="fr-F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F477A1B5-C0FC-82AB-81C0-B50CABB5D7FE}"/>
              </a:ext>
            </a:extLst>
          </p:cNvPr>
          <p:cNvGrpSpPr/>
          <p:nvPr/>
        </p:nvGrpSpPr>
        <p:grpSpPr>
          <a:xfrm>
            <a:off x="430809" y="4215128"/>
            <a:ext cx="2724686" cy="707886"/>
            <a:chOff x="303126" y="1774894"/>
            <a:chExt cx="2724686" cy="707886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831E2AD2-7E90-1C23-9261-4C5711D285BD}"/>
                </a:ext>
              </a:extLst>
            </p:cNvPr>
            <p:cNvSpPr txBox="1"/>
            <p:nvPr/>
          </p:nvSpPr>
          <p:spPr>
            <a:xfrm>
              <a:off x="303126" y="1774894"/>
              <a:ext cx="14859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Valve tricuspide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C7A47EB9-3B8E-1634-25C3-223FE33A73B9}"/>
                </a:ext>
              </a:extLst>
            </p:cNvPr>
            <p:cNvCxnSpPr>
              <a:cxnSpLocks/>
            </p:cNvCxnSpPr>
            <p:nvPr/>
          </p:nvCxnSpPr>
          <p:spPr>
            <a:xfrm>
              <a:off x="1459610" y="2114549"/>
              <a:ext cx="1568202" cy="514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666F872-6FEF-8C40-435E-C334ED53DEB5}"/>
              </a:ext>
            </a:extLst>
          </p:cNvPr>
          <p:cNvGrpSpPr/>
          <p:nvPr/>
        </p:nvGrpSpPr>
        <p:grpSpPr>
          <a:xfrm>
            <a:off x="4714875" y="3075057"/>
            <a:ext cx="2575979" cy="806882"/>
            <a:chOff x="-658517" y="1675898"/>
            <a:chExt cx="2575979" cy="806882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16E80CA-A73D-E971-F850-BC46BEE24E4A}"/>
                </a:ext>
              </a:extLst>
            </p:cNvPr>
            <p:cNvSpPr txBox="1"/>
            <p:nvPr/>
          </p:nvSpPr>
          <p:spPr>
            <a:xfrm>
              <a:off x="431562" y="1675898"/>
              <a:ext cx="14859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Valve mitrale</a:t>
              </a:r>
            </a:p>
          </p:txBody>
        </p: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D0280963-ACF9-C81D-D08F-9E614EDB34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658517" y="1944721"/>
              <a:ext cx="1090079" cy="53805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C3430B54-3DB6-3131-71CB-41BAFD121997}"/>
              </a:ext>
            </a:extLst>
          </p:cNvPr>
          <p:cNvSpPr txBox="1"/>
          <p:nvPr/>
        </p:nvSpPr>
        <p:spPr>
          <a:xfrm>
            <a:off x="5662857" y="4051766"/>
            <a:ext cx="12564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aortique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81E3A66E-7D78-E26B-15F9-C6766378CB97}"/>
              </a:ext>
            </a:extLst>
          </p:cNvPr>
          <p:cNvCxnSpPr>
            <a:cxnSpLocks/>
          </p:cNvCxnSpPr>
          <p:nvPr/>
        </p:nvCxnSpPr>
        <p:spPr>
          <a:xfrm flipH="1" flipV="1">
            <a:off x="4186238" y="3965702"/>
            <a:ext cx="1511440" cy="3725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71026568-07B3-2F29-396A-C5E5E898AF47}"/>
              </a:ext>
            </a:extLst>
          </p:cNvPr>
          <p:cNvSpPr txBox="1"/>
          <p:nvPr/>
        </p:nvSpPr>
        <p:spPr>
          <a:xfrm>
            <a:off x="157652" y="3222359"/>
            <a:ext cx="155196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du tronc pulmonaire</a:t>
            </a: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8B15F12B-8C7B-EC15-FE1D-A2596A871A32}"/>
              </a:ext>
            </a:extLst>
          </p:cNvPr>
          <p:cNvCxnSpPr>
            <a:cxnSpLocks/>
          </p:cNvCxnSpPr>
          <p:nvPr/>
        </p:nvCxnSpPr>
        <p:spPr>
          <a:xfrm flipV="1">
            <a:off x="1574107" y="3881939"/>
            <a:ext cx="2186693" cy="837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37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A8DCB-3AB5-6CD9-0CA1-0275D1375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7F1DC0-DAFC-71C7-ABBD-2407424D1D2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ouverture des valves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196F29-4571-0472-4D6D-5310F358D46E}"/>
              </a:ext>
            </a:extLst>
          </p:cNvPr>
          <p:cNvSpPr txBox="1"/>
          <p:nvPr/>
        </p:nvSpPr>
        <p:spPr>
          <a:xfrm>
            <a:off x="2140578" y="1535013"/>
            <a:ext cx="791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Vidéo : la circulation du sang dans le cœur, animation</a:t>
            </a:r>
            <a:endParaRPr lang="fr-FR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E9070821-3CE2-8A41-EBC5-AEA5EF99E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301" y="2427565"/>
            <a:ext cx="5065395" cy="34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37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4EAB1-B03E-BEF7-C483-A4ADD1865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FDDB76-9CE0-7584-5C73-0A5CD7992EA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quiz</a:t>
            </a:r>
          </a:p>
        </p:txBody>
      </p:sp>
      <p:pic>
        <p:nvPicPr>
          <p:cNvPr id="3" name="Image 2" descr="Une image contenant clipart, dessin, illustration, dessin humoristique&#10;&#10;Description générée automatiquement">
            <a:extLst>
              <a:ext uri="{FF2B5EF4-FFF2-40B4-BE49-F238E27FC236}">
                <a16:creationId xmlns:a16="http://schemas.microsoft.com/office/drawing/2014/main" id="{716AF4EF-D319-09BA-38B9-35CA256D3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923" y="1354744"/>
            <a:ext cx="4144153" cy="5095037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1AF2613A-D40A-B4CB-7FC3-EC6BAB06C3AC}"/>
              </a:ext>
            </a:extLst>
          </p:cNvPr>
          <p:cNvGrpSpPr/>
          <p:nvPr/>
        </p:nvGrpSpPr>
        <p:grpSpPr>
          <a:xfrm>
            <a:off x="6817895" y="5503256"/>
            <a:ext cx="1960688" cy="1010262"/>
            <a:chOff x="6817895" y="5503256"/>
            <a:chExt cx="1960688" cy="101026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CE4DBFA-649D-27C3-1CA1-A8E36AF30FB5}"/>
                </a:ext>
              </a:extLst>
            </p:cNvPr>
            <p:cNvSpPr txBox="1"/>
            <p:nvPr/>
          </p:nvSpPr>
          <p:spPr>
            <a:xfrm>
              <a:off x="8451249" y="611340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62F0A808-F494-D12E-CBE9-FF997A6931C2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 flipV="1">
              <a:off x="6817895" y="5503256"/>
              <a:ext cx="1633354" cy="81020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6924D7B-003E-66D6-2E0D-D860062549B5}"/>
              </a:ext>
            </a:extLst>
          </p:cNvPr>
          <p:cNvGrpSpPr/>
          <p:nvPr/>
        </p:nvGrpSpPr>
        <p:grpSpPr>
          <a:xfrm>
            <a:off x="7175497" y="4839926"/>
            <a:ext cx="1603086" cy="600165"/>
            <a:chOff x="7175497" y="4839926"/>
            <a:chExt cx="1603086" cy="600165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D8DE725-78C5-DC2A-B986-D9D6CF151870}"/>
                </a:ext>
              </a:extLst>
            </p:cNvPr>
            <p:cNvSpPr txBox="1"/>
            <p:nvPr/>
          </p:nvSpPr>
          <p:spPr>
            <a:xfrm>
              <a:off x="8451249" y="503998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5D78BD06-28F8-BFA8-2390-977182D6EAAB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7175497" y="4839926"/>
              <a:ext cx="1275752" cy="40011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39C8B612-D7B2-D71D-7A90-CC865B67932D}"/>
              </a:ext>
            </a:extLst>
          </p:cNvPr>
          <p:cNvGrpSpPr/>
          <p:nvPr/>
        </p:nvGrpSpPr>
        <p:grpSpPr>
          <a:xfrm>
            <a:off x="7058526" y="3147979"/>
            <a:ext cx="1848553" cy="479841"/>
            <a:chOff x="7058526" y="3147979"/>
            <a:chExt cx="1848553" cy="479841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DD9BF4D-01B5-9D08-F430-9825C4C58975}"/>
                </a:ext>
              </a:extLst>
            </p:cNvPr>
            <p:cNvSpPr txBox="1"/>
            <p:nvPr/>
          </p:nvSpPr>
          <p:spPr>
            <a:xfrm>
              <a:off x="8451249" y="3227710"/>
              <a:ext cx="4558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C8A08A1F-D51F-8C46-96BB-7E0A527F0F99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 flipV="1">
              <a:off x="7058526" y="3147979"/>
              <a:ext cx="1392723" cy="279786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13827F1-A781-17DD-37A1-08AF02C9C554}"/>
              </a:ext>
            </a:extLst>
          </p:cNvPr>
          <p:cNvGrpSpPr/>
          <p:nvPr/>
        </p:nvGrpSpPr>
        <p:grpSpPr>
          <a:xfrm>
            <a:off x="7471714" y="2647842"/>
            <a:ext cx="1449535" cy="400110"/>
            <a:chOff x="7471714" y="2647842"/>
            <a:chExt cx="1449535" cy="400110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C32C8E3-B07B-290A-2F50-4CD67415ED8A}"/>
                </a:ext>
              </a:extLst>
            </p:cNvPr>
            <p:cNvSpPr txBox="1"/>
            <p:nvPr/>
          </p:nvSpPr>
          <p:spPr>
            <a:xfrm>
              <a:off x="8451249" y="264784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ED716816-3BD6-2C1C-EE9F-7078DC9E9AFB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 flipV="1">
              <a:off x="7471714" y="2787230"/>
              <a:ext cx="979535" cy="6066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CD84D50-E831-15A5-99EB-6FF6ACD39EBA}"/>
              </a:ext>
            </a:extLst>
          </p:cNvPr>
          <p:cNvGrpSpPr/>
          <p:nvPr/>
        </p:nvGrpSpPr>
        <p:grpSpPr>
          <a:xfrm>
            <a:off x="1481635" y="5479941"/>
            <a:ext cx="5008926" cy="1049139"/>
            <a:chOff x="1481635" y="5479941"/>
            <a:chExt cx="5008926" cy="1049139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0C296F68-6E75-D933-1331-5D76B6436567}"/>
                </a:ext>
              </a:extLst>
            </p:cNvPr>
            <p:cNvSpPr txBox="1"/>
            <p:nvPr/>
          </p:nvSpPr>
          <p:spPr>
            <a:xfrm>
              <a:off x="1481635" y="612897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28271DC0-2DDA-7968-638E-15A1C6E26E50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 flipV="1">
              <a:off x="1808969" y="5479941"/>
              <a:ext cx="4681592" cy="84908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2205A211-2B7E-5CB6-B6F6-A64216A0C816}"/>
              </a:ext>
            </a:extLst>
          </p:cNvPr>
          <p:cNvGrpSpPr/>
          <p:nvPr/>
        </p:nvGrpSpPr>
        <p:grpSpPr>
          <a:xfrm>
            <a:off x="3238528" y="3768518"/>
            <a:ext cx="5682721" cy="1957881"/>
            <a:chOff x="3238528" y="3768518"/>
            <a:chExt cx="5682721" cy="1957881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C3845FCC-8A8B-09C8-2C7B-619756CBBFAE}"/>
                </a:ext>
              </a:extLst>
            </p:cNvPr>
            <p:cNvSpPr txBox="1"/>
            <p:nvPr/>
          </p:nvSpPr>
          <p:spPr>
            <a:xfrm>
              <a:off x="3238528" y="532628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E07E1B04-D189-4F33-4E35-864520D77B37}"/>
                </a:ext>
              </a:extLst>
            </p:cNvPr>
            <p:cNvGrpSpPr/>
            <p:nvPr/>
          </p:nvGrpSpPr>
          <p:grpSpPr>
            <a:xfrm>
              <a:off x="7211844" y="3768518"/>
              <a:ext cx="1709405" cy="802631"/>
              <a:chOff x="7211844" y="3768518"/>
              <a:chExt cx="1709405" cy="802631"/>
            </a:xfrm>
          </p:grpSpPr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ED0500AE-7C17-3FF6-6712-EE684CB6FF43}"/>
                  </a:ext>
                </a:extLst>
              </p:cNvPr>
              <p:cNvSpPr txBox="1"/>
              <p:nvPr/>
            </p:nvSpPr>
            <p:spPr>
              <a:xfrm>
                <a:off x="8451249" y="4171039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31" name="Connecteur droit avec flèche 30">
                <a:extLst>
                  <a:ext uri="{FF2B5EF4-FFF2-40B4-BE49-F238E27FC236}">
                    <a16:creationId xmlns:a16="http://schemas.microsoft.com/office/drawing/2014/main" id="{D6100D0C-589E-313C-285F-2B08ACBDD485}"/>
                  </a:ext>
                </a:extLst>
              </p:cNvPr>
              <p:cNvCxnSpPr>
                <a:cxnSpLocks/>
                <a:stCxn id="30" idx="1"/>
              </p:cNvCxnSpPr>
              <p:nvPr/>
            </p:nvCxnSpPr>
            <p:spPr>
              <a:xfrm flipH="1" flipV="1">
                <a:off x="7211844" y="3768518"/>
                <a:ext cx="1239405" cy="602576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252A857C-EF31-F910-6825-6C6C749B6C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8797" y="4778923"/>
              <a:ext cx="1884436" cy="73688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86BC9F4F-6836-C11B-C9E2-91A01CFDEBA9}"/>
              </a:ext>
            </a:extLst>
          </p:cNvPr>
          <p:cNvGrpSpPr/>
          <p:nvPr/>
        </p:nvGrpSpPr>
        <p:grpSpPr>
          <a:xfrm>
            <a:off x="2973352" y="3402490"/>
            <a:ext cx="2208248" cy="1837546"/>
            <a:chOff x="2973352" y="3402490"/>
            <a:chExt cx="2208248" cy="1837546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65CB9C4A-9A10-855E-A06A-5FE768387AE9}"/>
                </a:ext>
              </a:extLst>
            </p:cNvPr>
            <p:cNvSpPr txBox="1"/>
            <p:nvPr/>
          </p:nvSpPr>
          <p:spPr>
            <a:xfrm>
              <a:off x="2973352" y="4334346"/>
              <a:ext cx="587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2FF37A00-F7AB-FBDC-B66F-8FCFE1FC283E}"/>
                </a:ext>
              </a:extLst>
            </p:cNvPr>
            <p:cNvCxnSpPr>
              <a:cxnSpLocks/>
            </p:cNvCxnSpPr>
            <p:nvPr/>
          </p:nvCxnSpPr>
          <p:spPr>
            <a:xfrm>
              <a:off x="3759236" y="5039981"/>
              <a:ext cx="1422364" cy="200055"/>
            </a:xfrm>
            <a:prstGeom prst="straightConnector1">
              <a:avLst/>
            </a:prstGeom>
            <a:ln w="28575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FCBB9F07-3AFA-5895-C15E-CB8F7359C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7563" y="3402490"/>
              <a:ext cx="1622594" cy="1103118"/>
            </a:xfrm>
            <a:prstGeom prst="straightConnector1">
              <a:avLst/>
            </a:prstGeom>
            <a:ln w="28575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FFC6EE61-A7AA-CCF4-5DD1-22D19C9AF883}"/>
              </a:ext>
            </a:extLst>
          </p:cNvPr>
          <p:cNvGrpSpPr/>
          <p:nvPr/>
        </p:nvGrpSpPr>
        <p:grpSpPr>
          <a:xfrm>
            <a:off x="1670596" y="3627820"/>
            <a:ext cx="3511004" cy="504010"/>
            <a:chOff x="1670596" y="3627820"/>
            <a:chExt cx="3511004" cy="504010"/>
          </a:xfrm>
        </p:grpSpPr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F46416A0-495A-F821-9A74-C51F46AD2791}"/>
                </a:ext>
              </a:extLst>
            </p:cNvPr>
            <p:cNvSpPr txBox="1"/>
            <p:nvPr/>
          </p:nvSpPr>
          <p:spPr>
            <a:xfrm>
              <a:off x="1670596" y="362782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D850BB22-F49C-9303-67A7-53C5A61363EA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997930" y="3827875"/>
              <a:ext cx="3183670" cy="303955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4CF90BBB-BDDE-E15A-F9B7-F37897A04C25}"/>
              </a:ext>
            </a:extLst>
          </p:cNvPr>
          <p:cNvGrpSpPr/>
          <p:nvPr/>
        </p:nvGrpSpPr>
        <p:grpSpPr>
          <a:xfrm>
            <a:off x="2877724" y="2469146"/>
            <a:ext cx="2286692" cy="869591"/>
            <a:chOff x="2877724" y="2469146"/>
            <a:chExt cx="2286692" cy="869591"/>
          </a:xfrm>
        </p:grpSpPr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9FA100AA-3E04-EE44-6274-5338989F05DC}"/>
                </a:ext>
              </a:extLst>
            </p:cNvPr>
            <p:cNvSpPr txBox="1"/>
            <p:nvPr/>
          </p:nvSpPr>
          <p:spPr>
            <a:xfrm>
              <a:off x="2877724" y="293862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FC8FFCEA-0B85-D7A0-5DC3-95AA0BB06AA3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 flipV="1">
              <a:off x="3205058" y="2469146"/>
              <a:ext cx="1959358" cy="669536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2E34561D-E1CF-D96B-F6A8-B6C92594D34E}"/>
              </a:ext>
            </a:extLst>
          </p:cNvPr>
          <p:cNvGrpSpPr/>
          <p:nvPr/>
        </p:nvGrpSpPr>
        <p:grpSpPr>
          <a:xfrm>
            <a:off x="1348749" y="2242088"/>
            <a:ext cx="4601511" cy="552462"/>
            <a:chOff x="1348749" y="2242088"/>
            <a:chExt cx="4601511" cy="552462"/>
          </a:xfrm>
        </p:grpSpPr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05F95ED9-39B1-3D98-0B1E-E03EE377FA51}"/>
                </a:ext>
              </a:extLst>
            </p:cNvPr>
            <p:cNvSpPr txBox="1"/>
            <p:nvPr/>
          </p:nvSpPr>
          <p:spPr>
            <a:xfrm>
              <a:off x="1348749" y="224208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04FD9852-F9E0-4344-2972-823953EB82C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1676083" y="2442143"/>
              <a:ext cx="4274177" cy="352407"/>
            </a:xfrm>
            <a:prstGeom prst="straightConnector1">
              <a:avLst/>
            </a:prstGeom>
            <a:ln w="28575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>
            <a:extLst>
              <a:ext uri="{FF2B5EF4-FFF2-40B4-BE49-F238E27FC236}">
                <a16:creationId xmlns:a16="http://schemas.microsoft.com/office/drawing/2014/main" id="{2F2087BE-D459-FFB5-CE8B-3B5013484A75}"/>
              </a:ext>
            </a:extLst>
          </p:cNvPr>
          <p:cNvSpPr txBox="1"/>
          <p:nvPr/>
        </p:nvSpPr>
        <p:spPr>
          <a:xfrm>
            <a:off x="3362394" y="4818773"/>
            <a:ext cx="587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F49AC57D-A396-527D-B7D1-089669698424}"/>
              </a:ext>
            </a:extLst>
          </p:cNvPr>
          <p:cNvGrpSpPr/>
          <p:nvPr/>
        </p:nvGrpSpPr>
        <p:grpSpPr>
          <a:xfrm>
            <a:off x="5747234" y="4322293"/>
            <a:ext cx="470000" cy="2431706"/>
            <a:chOff x="8451249" y="616246"/>
            <a:chExt cx="470000" cy="2431706"/>
          </a:xfrm>
        </p:grpSpPr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92724721-ABAF-FC36-E04E-20EB2F1184EA}"/>
                </a:ext>
              </a:extLst>
            </p:cNvPr>
            <p:cNvSpPr txBox="1"/>
            <p:nvPr/>
          </p:nvSpPr>
          <p:spPr>
            <a:xfrm>
              <a:off x="8451249" y="264784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cxnSp>
          <p:nvCxnSpPr>
            <p:cNvPr id="56" name="Connecteur droit avec flèche 55">
              <a:extLst>
                <a:ext uri="{FF2B5EF4-FFF2-40B4-BE49-F238E27FC236}">
                  <a16:creationId xmlns:a16="http://schemas.microsoft.com/office/drawing/2014/main" id="{F89AD01F-A826-3264-08DA-239E446664F9}"/>
                </a:ext>
              </a:extLst>
            </p:cNvPr>
            <p:cNvCxnSpPr>
              <a:cxnSpLocks/>
              <a:stCxn id="55" idx="0"/>
            </p:cNvCxnSpPr>
            <p:nvPr/>
          </p:nvCxnSpPr>
          <p:spPr>
            <a:xfrm flipH="1" flipV="1">
              <a:off x="8681652" y="616246"/>
              <a:ext cx="4597" cy="2031596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1D6D75A8-DD6F-D5AB-C02C-20A43B221377}"/>
              </a:ext>
            </a:extLst>
          </p:cNvPr>
          <p:cNvGrpSpPr/>
          <p:nvPr/>
        </p:nvGrpSpPr>
        <p:grpSpPr>
          <a:xfrm>
            <a:off x="6674010" y="3768518"/>
            <a:ext cx="3457822" cy="2344890"/>
            <a:chOff x="5463427" y="703062"/>
            <a:chExt cx="3457822" cy="2344890"/>
          </a:xfrm>
        </p:grpSpPr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795F2AD6-B7C5-58A3-9CB0-BF515706F4B3}"/>
                </a:ext>
              </a:extLst>
            </p:cNvPr>
            <p:cNvSpPr txBox="1"/>
            <p:nvPr/>
          </p:nvSpPr>
          <p:spPr>
            <a:xfrm>
              <a:off x="8451249" y="264784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D04E220C-B182-65AA-C230-F1F0AC29A2CB}"/>
                </a:ext>
              </a:extLst>
            </p:cNvPr>
            <p:cNvCxnSpPr>
              <a:cxnSpLocks/>
              <a:stCxn id="61" idx="0"/>
            </p:cNvCxnSpPr>
            <p:nvPr/>
          </p:nvCxnSpPr>
          <p:spPr>
            <a:xfrm flipH="1" flipV="1">
              <a:off x="5463427" y="703062"/>
              <a:ext cx="3222822" cy="194478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251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FBF84B-B663-1721-829C-9A871922285B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 cardiovasculaire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0D73CDF-30A3-9092-C960-4717D25AA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672" y="2133600"/>
            <a:ext cx="5984875" cy="774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 cardiovasculaire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89998C8-59BC-FDA3-0111-855BDDCAC740}"/>
              </a:ext>
            </a:extLst>
          </p:cNvPr>
          <p:cNvGrpSpPr/>
          <p:nvPr/>
        </p:nvGrpSpPr>
        <p:grpSpPr>
          <a:xfrm>
            <a:off x="6155528" y="2603499"/>
            <a:ext cx="5357052" cy="3449813"/>
            <a:chOff x="6398418" y="2603499"/>
            <a:chExt cx="5357052" cy="3449813"/>
          </a:xfrm>
        </p:grpSpPr>
        <p:pic>
          <p:nvPicPr>
            <p:cNvPr id="8" name="Image 7" descr="Une image contenant rouge, conception&#10;&#10;Description générée automatiquement">
              <a:extLst>
                <a:ext uri="{FF2B5EF4-FFF2-40B4-BE49-F238E27FC236}">
                  <a16:creationId xmlns:a16="http://schemas.microsoft.com/office/drawing/2014/main" id="{259A2931-97AE-8C25-645F-FF2E32E4F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2517" y="4350263"/>
              <a:ext cx="1707943" cy="1703049"/>
            </a:xfrm>
            <a:prstGeom prst="rect">
              <a:avLst/>
            </a:prstGeom>
          </p:spPr>
        </p:pic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434EB369-610C-5291-9B52-7375D5F7D72C}"/>
                </a:ext>
              </a:extLst>
            </p:cNvPr>
            <p:cNvGrpSpPr/>
            <p:nvPr/>
          </p:nvGrpSpPr>
          <p:grpSpPr>
            <a:xfrm>
              <a:off x="6398418" y="2603499"/>
              <a:ext cx="5357052" cy="1755060"/>
              <a:chOff x="6398418" y="2603499"/>
              <a:chExt cx="5357052" cy="1755060"/>
            </a:xfrm>
          </p:grpSpPr>
          <p:sp>
            <p:nvSpPr>
              <p:cNvPr id="6" name="Accolade ouvrante 5">
                <a:extLst>
                  <a:ext uri="{FF2B5EF4-FFF2-40B4-BE49-F238E27FC236}">
                    <a16:creationId xmlns:a16="http://schemas.microsoft.com/office/drawing/2014/main" id="{140C8FC9-42A5-407C-0F19-4BF876715631}"/>
                  </a:ext>
                </a:extLst>
              </p:cNvPr>
              <p:cNvSpPr/>
              <p:nvPr/>
            </p:nvSpPr>
            <p:spPr>
              <a:xfrm rot="16200000">
                <a:off x="7269558" y="1732359"/>
                <a:ext cx="215901" cy="1958182"/>
              </a:xfrm>
              <a:prstGeom prst="leftBrac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" name="Connecteur droit avec flèche 9">
                <a:extLst>
                  <a:ext uri="{FF2B5EF4-FFF2-40B4-BE49-F238E27FC236}">
                    <a16:creationId xmlns:a16="http://schemas.microsoft.com/office/drawing/2014/main" id="{E386FD8A-11CD-67BA-44FD-7C74CF44E059}"/>
                  </a:ext>
                </a:extLst>
              </p:cNvPr>
              <p:cNvCxnSpPr/>
              <p:nvPr/>
            </p:nvCxnSpPr>
            <p:spPr>
              <a:xfrm>
                <a:off x="7377508" y="2908300"/>
                <a:ext cx="979092" cy="72390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Espace réservé du contenu 2">
                <a:extLst>
                  <a:ext uri="{FF2B5EF4-FFF2-40B4-BE49-F238E27FC236}">
                    <a16:creationId xmlns:a16="http://schemas.microsoft.com/office/drawing/2014/main" id="{2DDE906B-2251-293B-5569-84141CA841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77508" y="3583859"/>
                <a:ext cx="4377962" cy="774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fr-FR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Vaisseaux sanguins</a:t>
                </a:r>
              </a:p>
            </p:txBody>
          </p:sp>
        </p:grp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F273E52-F6C6-78BE-1511-9D8F457587F4}"/>
              </a:ext>
            </a:extLst>
          </p:cNvPr>
          <p:cNvGrpSpPr/>
          <p:nvPr/>
        </p:nvGrpSpPr>
        <p:grpSpPr>
          <a:xfrm>
            <a:off x="2206276" y="2622552"/>
            <a:ext cx="3827014" cy="3659411"/>
            <a:chOff x="3473493" y="2501902"/>
            <a:chExt cx="3827014" cy="3659411"/>
          </a:xfrm>
        </p:grpSpPr>
        <p:pic>
          <p:nvPicPr>
            <p:cNvPr id="7" name="Image 6" descr="Une image contenant dessin humoristique&#10;&#10;Description générée automatiquement">
              <a:extLst>
                <a:ext uri="{FF2B5EF4-FFF2-40B4-BE49-F238E27FC236}">
                  <a16:creationId xmlns:a16="http://schemas.microsoft.com/office/drawing/2014/main" id="{1DF75ACB-BB9C-BB3E-813E-6432D51E4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3493" y="4003639"/>
              <a:ext cx="2157674" cy="2157674"/>
            </a:xfrm>
            <a:prstGeom prst="rect">
              <a:avLst/>
            </a:prstGeom>
          </p:spPr>
        </p:pic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66950752-4CAA-3A8C-A3B4-9FD348EE297A}"/>
                </a:ext>
              </a:extLst>
            </p:cNvPr>
            <p:cNvGrpSpPr/>
            <p:nvPr/>
          </p:nvGrpSpPr>
          <p:grpSpPr>
            <a:xfrm>
              <a:off x="3850548" y="2501902"/>
              <a:ext cx="3449959" cy="1880836"/>
              <a:chOff x="3850548" y="2501902"/>
              <a:chExt cx="3449959" cy="1880836"/>
            </a:xfrm>
          </p:grpSpPr>
          <p:sp>
            <p:nvSpPr>
              <p:cNvPr id="5" name="Accolade ouvrante 4">
                <a:extLst>
                  <a:ext uri="{FF2B5EF4-FFF2-40B4-BE49-F238E27FC236}">
                    <a16:creationId xmlns:a16="http://schemas.microsoft.com/office/drawing/2014/main" id="{1B51EFD9-3CB1-166B-C5D1-32C7D17EC9A4}"/>
                  </a:ext>
                </a:extLst>
              </p:cNvPr>
              <p:cNvSpPr/>
              <p:nvPr/>
            </p:nvSpPr>
            <p:spPr>
              <a:xfrm rot="16200000">
                <a:off x="6582957" y="2000252"/>
                <a:ext cx="215900" cy="1219200"/>
              </a:xfrm>
              <a:prstGeom prst="leftBrac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" name="Connecteur droit avec flèche 11">
                <a:extLst>
                  <a:ext uri="{FF2B5EF4-FFF2-40B4-BE49-F238E27FC236}">
                    <a16:creationId xmlns:a16="http://schemas.microsoft.com/office/drawing/2014/main" id="{6AAE636C-FB8B-0A4F-D52E-9B28157BC9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14493" y="2787650"/>
                <a:ext cx="1876414" cy="7187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space réservé du contenu 2">
                <a:extLst>
                  <a:ext uri="{FF2B5EF4-FFF2-40B4-BE49-F238E27FC236}">
                    <a16:creationId xmlns:a16="http://schemas.microsoft.com/office/drawing/2014/main" id="{5C795969-119A-7A50-79A7-568F54A572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0548" y="3608038"/>
                <a:ext cx="1571230" cy="774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fr-FR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Coeur</a:t>
                </a:r>
                <a:endParaRPr lang="fr-FR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B770C70-C7A0-BF44-8AED-B0739773589D}"/>
              </a:ext>
            </a:extLst>
          </p:cNvPr>
          <p:cNvSpPr/>
          <p:nvPr/>
        </p:nvSpPr>
        <p:spPr>
          <a:xfrm>
            <a:off x="1943100" y="3429000"/>
            <a:ext cx="2870990" cy="2852963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762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906C6-9313-06E7-4C67-46DD8DE3C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B2877C-030F-265A-C5AD-75D4A780CA4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localisation</a:t>
            </a:r>
          </a:p>
        </p:txBody>
      </p:sp>
      <p:pic>
        <p:nvPicPr>
          <p:cNvPr id="13" name="Image 12" descr="Une image contenant Fossile, squelette&#10;&#10;Description générée automatiquement">
            <a:extLst>
              <a:ext uri="{FF2B5EF4-FFF2-40B4-BE49-F238E27FC236}">
                <a16:creationId xmlns:a16="http://schemas.microsoft.com/office/drawing/2014/main" id="{4F4B1387-FA30-CAAB-2DE9-ABD688A38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96" y="2397952"/>
            <a:ext cx="5718575" cy="3809308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F5EB8C7A-519B-1D80-4D2A-E331DD86080A}"/>
              </a:ext>
            </a:extLst>
          </p:cNvPr>
          <p:cNvGrpSpPr/>
          <p:nvPr/>
        </p:nvGrpSpPr>
        <p:grpSpPr>
          <a:xfrm>
            <a:off x="2314575" y="2573072"/>
            <a:ext cx="4457700" cy="2630981"/>
            <a:chOff x="1744782" y="1454745"/>
            <a:chExt cx="4457700" cy="263098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C01D9A-6BCC-F1AC-A17D-A4151FED9AE4}"/>
                </a:ext>
              </a:extLst>
            </p:cNvPr>
            <p:cNvSpPr/>
            <p:nvPr/>
          </p:nvSpPr>
          <p:spPr>
            <a:xfrm>
              <a:off x="1744782" y="1454745"/>
              <a:ext cx="2260481" cy="2630981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3763AFE3-A30B-6501-CA6E-AD8BBF080C93}"/>
                </a:ext>
              </a:extLst>
            </p:cNvPr>
            <p:cNvCxnSpPr>
              <a:cxnSpLocks/>
            </p:cNvCxnSpPr>
            <p:nvPr/>
          </p:nvCxnSpPr>
          <p:spPr>
            <a:xfrm>
              <a:off x="3804212" y="2138271"/>
              <a:ext cx="239827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AE85E514-ED00-61F2-9338-28AE133C03E3}"/>
              </a:ext>
            </a:extLst>
          </p:cNvPr>
          <p:cNvSpPr txBox="1"/>
          <p:nvPr/>
        </p:nvSpPr>
        <p:spPr>
          <a:xfrm>
            <a:off x="6981398" y="2979104"/>
            <a:ext cx="5627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Cage thoracique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Vertèbres dorsales (12)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Côtes (24)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Sternum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Protège les poumons et le </a:t>
            </a:r>
            <a:r>
              <a:rPr lang="fr-F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coeur</a:t>
            </a: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3013D5D-51C6-5A05-3860-A39EF1EA654C}"/>
              </a:ext>
            </a:extLst>
          </p:cNvPr>
          <p:cNvSpPr txBox="1"/>
          <p:nvPr/>
        </p:nvSpPr>
        <p:spPr>
          <a:xfrm>
            <a:off x="468396" y="6346044"/>
            <a:ext cx="6981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Thorax : zone du corps au-dessus du diaphragme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06E89AB-87CE-CB95-A3D9-51030DDFCBB9}"/>
              </a:ext>
            </a:extLst>
          </p:cNvPr>
          <p:cNvSpPr txBox="1"/>
          <p:nvPr/>
        </p:nvSpPr>
        <p:spPr>
          <a:xfrm>
            <a:off x="285715" y="1136523"/>
            <a:ext cx="11170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cage thoracique, derrière le sternum et entre les poumons.</a:t>
            </a: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cœur est posé sur le diaphragme.</a:t>
            </a:r>
          </a:p>
        </p:txBody>
      </p:sp>
    </p:spTree>
    <p:extLst>
      <p:ext uri="{BB962C8B-B14F-4D97-AF65-F5344CB8AC3E}">
        <p14:creationId xmlns:p14="http://schemas.microsoft.com/office/powerpoint/2010/main" val="269723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12299-1C6C-09B2-BB0A-D22DFBF23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735D30-EC6B-FDF6-BEAC-59516DF8AAAD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localisation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68CD6C3-CEE9-EBF9-D88C-874049D1A6B9}"/>
              </a:ext>
            </a:extLst>
          </p:cNvPr>
          <p:cNvSpPr txBox="1"/>
          <p:nvPr/>
        </p:nvSpPr>
        <p:spPr>
          <a:xfrm>
            <a:off x="510577" y="1018999"/>
            <a:ext cx="11170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cœur est au centre, mais son sommet (apex) pointe vers le bas à gauche.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9DB2D16C-852F-4324-50E4-2101586E0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07" y="1975899"/>
            <a:ext cx="5695985" cy="3776273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4239139D-038D-0FC0-88E4-F60DA9C2CAC9}"/>
              </a:ext>
            </a:extLst>
          </p:cNvPr>
          <p:cNvGrpSpPr/>
          <p:nvPr/>
        </p:nvGrpSpPr>
        <p:grpSpPr>
          <a:xfrm>
            <a:off x="6824235" y="5043487"/>
            <a:ext cx="1777796" cy="1373832"/>
            <a:chOff x="6824235" y="5043487"/>
            <a:chExt cx="1777796" cy="1373832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655BBF68-D3EB-212C-4A0F-B2FB6A285846}"/>
                </a:ext>
              </a:extLst>
            </p:cNvPr>
            <p:cNvSpPr txBox="1"/>
            <p:nvPr/>
          </p:nvSpPr>
          <p:spPr>
            <a:xfrm>
              <a:off x="7715250" y="5955654"/>
              <a:ext cx="886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Apex</a:t>
              </a:r>
            </a:p>
          </p:txBody>
        </p:sp>
        <p:cxnSp>
          <p:nvCxnSpPr>
            <p:cNvPr id="3" name="Connecteur droit avec flèche 2">
              <a:extLst>
                <a:ext uri="{FF2B5EF4-FFF2-40B4-BE49-F238E27FC236}">
                  <a16:creationId xmlns:a16="http://schemas.microsoft.com/office/drawing/2014/main" id="{B6A9E54D-7A1A-C578-A6D4-D3D98FB972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24235" y="5043487"/>
              <a:ext cx="891015" cy="114300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460129A3-946B-437A-C6BD-B0A30380748D}"/>
              </a:ext>
            </a:extLst>
          </p:cNvPr>
          <p:cNvSpPr txBox="1"/>
          <p:nvPr/>
        </p:nvSpPr>
        <p:spPr>
          <a:xfrm>
            <a:off x="1984520" y="3402370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32C93C-E000-5EA9-0B3E-006F12BBB5EB}"/>
              </a:ext>
            </a:extLst>
          </p:cNvPr>
          <p:cNvSpPr txBox="1"/>
          <p:nvPr/>
        </p:nvSpPr>
        <p:spPr>
          <a:xfrm>
            <a:off x="8943992" y="3429000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CC65C50-FD7A-A462-7896-BD347D355121}"/>
              </a:ext>
            </a:extLst>
          </p:cNvPr>
          <p:cNvSpPr txBox="1"/>
          <p:nvPr/>
        </p:nvSpPr>
        <p:spPr>
          <a:xfrm>
            <a:off x="0" y="6360715"/>
            <a:ext cx="5625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Note : vers la droite si « </a:t>
            </a:r>
            <a:r>
              <a:rPr lang="fr-F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situs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inversus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</p:txBody>
      </p:sp>
      <p:pic>
        <p:nvPicPr>
          <p:cNvPr id="16" name="Image 15" descr="Une image contenant personne, doigt, pouce, main&#10;&#10;Description générée automatiquement">
            <a:extLst>
              <a:ext uri="{FF2B5EF4-FFF2-40B4-BE49-F238E27FC236}">
                <a16:creationId xmlns:a16="http://schemas.microsoft.com/office/drawing/2014/main" id="{04472B17-89FF-0036-AAC7-3AC7C8C2E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348" y="4074462"/>
            <a:ext cx="1111970" cy="16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CF79B-5A92-E47B-5444-A18F3A4DA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4E93BD-D377-47F1-C844-3B4332DFA19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coupe anatomique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F37A12-6C54-6799-92AB-BE9FC38A4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783" y="1994749"/>
            <a:ext cx="4125217" cy="3367853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9E4337AC-C6C6-6324-9DB3-618AB36C7F45}"/>
              </a:ext>
            </a:extLst>
          </p:cNvPr>
          <p:cNvGrpSpPr/>
          <p:nvPr/>
        </p:nvGrpSpPr>
        <p:grpSpPr>
          <a:xfrm>
            <a:off x="3067638" y="1916722"/>
            <a:ext cx="6848083" cy="4162855"/>
            <a:chOff x="3067638" y="1916722"/>
            <a:chExt cx="6848083" cy="4162855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ED247B8-C78E-2AE4-6F72-406CA3770A39}"/>
                </a:ext>
              </a:extLst>
            </p:cNvPr>
            <p:cNvSpPr txBox="1"/>
            <p:nvPr/>
          </p:nvSpPr>
          <p:spPr>
            <a:xfrm>
              <a:off x="3067638" y="5556357"/>
              <a:ext cx="68480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Représentation de la coupe du </a:t>
              </a:r>
              <a:r>
                <a:rPr lang="fr-FR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coeur</a:t>
              </a:r>
              <a:endPara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7E2EFCC-0199-3B0C-7936-0D96F0F959AE}"/>
                </a:ext>
              </a:extLst>
            </p:cNvPr>
            <p:cNvGrpSpPr/>
            <p:nvPr/>
          </p:nvGrpSpPr>
          <p:grpSpPr>
            <a:xfrm>
              <a:off x="3786664" y="1916722"/>
              <a:ext cx="4618672" cy="3024556"/>
              <a:chOff x="3293232" y="1881737"/>
              <a:chExt cx="2915284" cy="1909086"/>
            </a:xfrm>
          </p:grpSpPr>
          <p:pic>
            <p:nvPicPr>
              <p:cNvPr id="5" name="Image 4" descr="Une image contenant texte, dessin, croquis, diagramme&#10;&#10;Description générée automatiquement">
                <a:extLst>
                  <a:ext uri="{FF2B5EF4-FFF2-40B4-BE49-F238E27FC236}">
                    <a16:creationId xmlns:a16="http://schemas.microsoft.com/office/drawing/2014/main" id="{B5CF2E5E-D6CC-7A58-1A18-A6992443E6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3516" b="63156"/>
              <a:stretch/>
            </p:blipFill>
            <p:spPr>
              <a:xfrm>
                <a:off x="3293232" y="1881737"/>
                <a:ext cx="2835686" cy="1909086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7560064-2023-0B29-595E-C6261BCD4090}"/>
                  </a:ext>
                </a:extLst>
              </p:cNvPr>
              <p:cNvSpPr/>
              <p:nvPr/>
            </p:nvSpPr>
            <p:spPr>
              <a:xfrm>
                <a:off x="4529138" y="2771775"/>
                <a:ext cx="942975" cy="44419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1EF946-C61D-C84B-EA3F-201424F0850E}"/>
                  </a:ext>
                </a:extLst>
              </p:cNvPr>
              <p:cNvSpPr/>
              <p:nvPr/>
            </p:nvSpPr>
            <p:spPr>
              <a:xfrm>
                <a:off x="5265541" y="3197828"/>
                <a:ext cx="942975" cy="44419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5" name="Image 14" descr="Une image contenant nourriture&#10;&#10;Description générée automatiquement avec une confiance faible">
            <a:extLst>
              <a:ext uri="{FF2B5EF4-FFF2-40B4-BE49-F238E27FC236}">
                <a16:creationId xmlns:a16="http://schemas.microsoft.com/office/drawing/2014/main" id="{D027328C-1FFB-EF25-AD75-D92F583E3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73" y="1501941"/>
            <a:ext cx="2831992" cy="384578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ACA5F8E-8462-ED4F-3368-68C64C04FD2A}"/>
              </a:ext>
            </a:extLst>
          </p:cNvPr>
          <p:cNvSpPr txBox="1"/>
          <p:nvPr/>
        </p:nvSpPr>
        <p:spPr>
          <a:xfrm>
            <a:off x="1764799" y="6234585"/>
            <a:ext cx="8662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cœur est un muscle spécial : le muscle cardiaque</a:t>
            </a:r>
          </a:p>
        </p:txBody>
      </p:sp>
    </p:spTree>
    <p:extLst>
      <p:ext uri="{BB962C8B-B14F-4D97-AF65-F5344CB8AC3E}">
        <p14:creationId xmlns:p14="http://schemas.microsoft.com/office/powerpoint/2010/main" val="10968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0BD38-E4CC-2168-A4A2-D1A79EFF6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93198-7CE9-256C-A8A6-1417DE4820CF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anatomie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A8AAA29-00D6-548E-D1B0-71542C25666F}"/>
              </a:ext>
            </a:extLst>
          </p:cNvPr>
          <p:cNvSpPr txBox="1"/>
          <p:nvPr/>
        </p:nvSpPr>
        <p:spPr>
          <a:xfrm>
            <a:off x="7609066" y="1257071"/>
            <a:ext cx="4139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cœur est divisé en 2 parties : </a:t>
            </a:r>
            <a:r>
              <a:rPr lang="fr-F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10A1A1-CDD8-FA0A-3D78-7806912C0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8" t="1494" r="17276"/>
          <a:stretch/>
        </p:blipFill>
        <p:spPr>
          <a:xfrm>
            <a:off x="1650616" y="1185862"/>
            <a:ext cx="4400551" cy="5244045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1C3C788E-3224-1148-FAA9-D5DAF1659E49}"/>
              </a:ext>
            </a:extLst>
          </p:cNvPr>
          <p:cNvGrpSpPr/>
          <p:nvPr/>
        </p:nvGrpSpPr>
        <p:grpSpPr>
          <a:xfrm>
            <a:off x="229076" y="997374"/>
            <a:ext cx="1396342" cy="914400"/>
            <a:chOff x="3293232" y="1881737"/>
            <a:chExt cx="2915284" cy="1909086"/>
          </a:xfrm>
        </p:grpSpPr>
        <p:pic>
          <p:nvPicPr>
            <p:cNvPr id="5" name="Image 4" descr="Une image contenant texte, dessin, croquis, diagramme&#10;&#10;Description générée automatiquement">
              <a:extLst>
                <a:ext uri="{FF2B5EF4-FFF2-40B4-BE49-F238E27FC236}">
                  <a16:creationId xmlns:a16="http://schemas.microsoft.com/office/drawing/2014/main" id="{83B1393B-3754-8949-F1D7-D518A075E9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3516" b="63156"/>
            <a:stretch/>
          </p:blipFill>
          <p:spPr>
            <a:xfrm>
              <a:off x="3293232" y="1881737"/>
              <a:ext cx="2835686" cy="190908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80AE50-493B-C4BB-2B53-529B58A9E271}"/>
                </a:ext>
              </a:extLst>
            </p:cNvPr>
            <p:cNvSpPr/>
            <p:nvPr/>
          </p:nvSpPr>
          <p:spPr>
            <a:xfrm>
              <a:off x="4529138" y="2771775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F942EA-9856-EC83-2DEE-B1D16BACC13E}"/>
                </a:ext>
              </a:extLst>
            </p:cNvPr>
            <p:cNvSpPr/>
            <p:nvPr/>
          </p:nvSpPr>
          <p:spPr>
            <a:xfrm>
              <a:off x="5265541" y="3197828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BEC309A-F013-B59A-A646-B4B6FABA162C}"/>
              </a:ext>
            </a:extLst>
          </p:cNvPr>
          <p:cNvGrpSpPr/>
          <p:nvPr/>
        </p:nvGrpSpPr>
        <p:grpSpPr>
          <a:xfrm>
            <a:off x="398930" y="1185862"/>
            <a:ext cx="7010454" cy="5472113"/>
            <a:chOff x="398930" y="1185862"/>
            <a:chExt cx="7010454" cy="5472113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1905B734-06F3-77C7-2946-8BB70EB22257}"/>
                </a:ext>
              </a:extLst>
            </p:cNvPr>
            <p:cNvCxnSpPr>
              <a:cxnSpLocks/>
            </p:cNvCxnSpPr>
            <p:nvPr/>
          </p:nvCxnSpPr>
          <p:spPr>
            <a:xfrm>
              <a:off x="2700330" y="1185862"/>
              <a:ext cx="2514600" cy="5472113"/>
            </a:xfrm>
            <a:prstGeom prst="line">
              <a:avLst/>
            </a:prstGeom>
            <a:ln w="5715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9C0796A-2BAD-3D39-6686-651C1792B688}"/>
                </a:ext>
              </a:extLst>
            </p:cNvPr>
            <p:cNvSpPr txBox="1"/>
            <p:nvPr/>
          </p:nvSpPr>
          <p:spPr>
            <a:xfrm>
              <a:off x="398930" y="3244326"/>
              <a:ext cx="13582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Droite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431ED28-3F31-9DA2-24B3-5E5DA7234CB7}"/>
                </a:ext>
              </a:extLst>
            </p:cNvPr>
            <p:cNvSpPr txBox="1"/>
            <p:nvPr/>
          </p:nvSpPr>
          <p:spPr>
            <a:xfrm>
              <a:off x="5831030" y="3270908"/>
              <a:ext cx="15783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Gauche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C93DB0A7-4D9D-9C3B-3825-B0DC69ACEBF2}"/>
              </a:ext>
            </a:extLst>
          </p:cNvPr>
          <p:cNvGrpSpPr/>
          <p:nvPr/>
        </p:nvGrpSpPr>
        <p:grpSpPr>
          <a:xfrm>
            <a:off x="7609066" y="3075318"/>
            <a:ext cx="4139546" cy="1833114"/>
            <a:chOff x="7609066" y="3075318"/>
            <a:chExt cx="4139546" cy="1833114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CAE1968-7D26-6801-163A-490C6E5206E2}"/>
                </a:ext>
              </a:extLst>
            </p:cNvPr>
            <p:cNvSpPr txBox="1"/>
            <p:nvPr/>
          </p:nvSpPr>
          <p:spPr>
            <a:xfrm>
              <a:off x="7609066" y="3954325"/>
              <a:ext cx="41395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 cœur est vu de face</a:t>
              </a:r>
            </a:p>
            <a:p>
              <a:r>
                <a:rPr lang="fr-FR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Droite 	gauche</a:t>
              </a:r>
              <a:endParaRPr lang="fr-F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Graphique 18" descr="Avertissement contour">
              <a:extLst>
                <a:ext uri="{FF2B5EF4-FFF2-40B4-BE49-F238E27FC236}">
                  <a16:creationId xmlns:a16="http://schemas.microsoft.com/office/drawing/2014/main" id="{689CC794-50E3-0CD1-4CC1-73B9F7EB4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34470" y="3075318"/>
              <a:ext cx="914400" cy="914400"/>
            </a:xfrm>
            <a:prstGeom prst="rect">
              <a:avLst/>
            </a:prstGeom>
          </p:spPr>
        </p:pic>
      </p:grp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3893A7A-138F-54DD-F697-57352163182F}"/>
              </a:ext>
            </a:extLst>
          </p:cNvPr>
          <p:cNvCxnSpPr>
            <a:cxnSpLocks/>
          </p:cNvCxnSpPr>
          <p:nvPr/>
        </p:nvCxnSpPr>
        <p:spPr>
          <a:xfrm>
            <a:off x="8794684" y="4672014"/>
            <a:ext cx="565299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18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03DF8-07D2-1C57-B323-98083032E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C38CD0-993F-B664-90D5-23C2BF2FAB8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cavités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786BB16-1627-E43F-A863-D60281B8411F}"/>
              </a:ext>
            </a:extLst>
          </p:cNvPr>
          <p:cNvSpPr txBox="1"/>
          <p:nvPr/>
        </p:nvSpPr>
        <p:spPr>
          <a:xfrm>
            <a:off x="7576665" y="1150692"/>
            <a:ext cx="4400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cœur est divisé en 2 parties : 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910D036-5A9C-D5B9-2E04-8443C39065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8" t="1494" r="17276"/>
          <a:stretch/>
        </p:blipFill>
        <p:spPr>
          <a:xfrm>
            <a:off x="1625418" y="1343680"/>
            <a:ext cx="4400551" cy="5244045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632B9615-BA3E-EB7F-2D0A-194B2E27CA4C}"/>
              </a:ext>
            </a:extLst>
          </p:cNvPr>
          <p:cNvGrpSpPr/>
          <p:nvPr/>
        </p:nvGrpSpPr>
        <p:grpSpPr>
          <a:xfrm>
            <a:off x="229076" y="997374"/>
            <a:ext cx="1396342" cy="914400"/>
            <a:chOff x="3293232" y="1881737"/>
            <a:chExt cx="2915284" cy="1909086"/>
          </a:xfrm>
        </p:grpSpPr>
        <p:pic>
          <p:nvPicPr>
            <p:cNvPr id="5" name="Image 4" descr="Une image contenant texte, dessin, croquis, diagramme&#10;&#10;Description générée automatiquement">
              <a:extLst>
                <a:ext uri="{FF2B5EF4-FFF2-40B4-BE49-F238E27FC236}">
                  <a16:creationId xmlns:a16="http://schemas.microsoft.com/office/drawing/2014/main" id="{F666F951-66FD-4DBA-0C00-0303314BF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3516" b="63156"/>
            <a:stretch/>
          </p:blipFill>
          <p:spPr>
            <a:xfrm>
              <a:off x="3293232" y="1881737"/>
              <a:ext cx="2835686" cy="190908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A5824D-734F-B3A0-45D0-1D93B94C4927}"/>
                </a:ext>
              </a:extLst>
            </p:cNvPr>
            <p:cNvSpPr/>
            <p:nvPr/>
          </p:nvSpPr>
          <p:spPr>
            <a:xfrm>
              <a:off x="4529138" y="2771775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93716B-7D3B-89F7-9DC5-3F59686402B0}"/>
                </a:ext>
              </a:extLst>
            </p:cNvPr>
            <p:cNvSpPr/>
            <p:nvPr/>
          </p:nvSpPr>
          <p:spPr>
            <a:xfrm>
              <a:off x="5265541" y="3197828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2719B04-AE2E-4D7B-C7B3-1999B3F9983C}"/>
              </a:ext>
            </a:extLst>
          </p:cNvPr>
          <p:cNvCxnSpPr>
            <a:cxnSpLocks/>
          </p:cNvCxnSpPr>
          <p:nvPr/>
        </p:nvCxnSpPr>
        <p:spPr>
          <a:xfrm>
            <a:off x="2675132" y="1343680"/>
            <a:ext cx="2514600" cy="5472113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ABCA390-E268-2F1A-950F-0293A38930FC}"/>
              </a:ext>
            </a:extLst>
          </p:cNvPr>
          <p:cNvSpPr txBox="1"/>
          <p:nvPr/>
        </p:nvSpPr>
        <p:spPr>
          <a:xfrm>
            <a:off x="1425774" y="977276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3581B9E-4036-B364-E74A-653A62E78DA4}"/>
              </a:ext>
            </a:extLst>
          </p:cNvPr>
          <p:cNvSpPr txBox="1"/>
          <p:nvPr/>
        </p:nvSpPr>
        <p:spPr>
          <a:xfrm>
            <a:off x="3080931" y="950637"/>
            <a:ext cx="157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77DBA08-080F-A836-24F4-41264ABEB038}"/>
              </a:ext>
            </a:extLst>
          </p:cNvPr>
          <p:cNvSpPr txBox="1"/>
          <p:nvPr/>
        </p:nvSpPr>
        <p:spPr>
          <a:xfrm>
            <a:off x="7576665" y="2216783"/>
            <a:ext cx="44005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 partie comporte 2 cavités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oreillette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(petite)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ventricule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(grand)</a:t>
            </a:r>
          </a:p>
          <a:p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Séparées par une valve auriculoventriculaire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mitrale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(gauche)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Valve tricuspide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(droite) </a:t>
            </a:r>
            <a:endParaRPr lang="fr-FR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B2C58F49-877A-AA81-035D-DCB230341E82}"/>
              </a:ext>
            </a:extLst>
          </p:cNvPr>
          <p:cNvGrpSpPr/>
          <p:nvPr/>
        </p:nvGrpSpPr>
        <p:grpSpPr>
          <a:xfrm>
            <a:off x="242027" y="2867011"/>
            <a:ext cx="3118332" cy="1546515"/>
            <a:chOff x="242027" y="2867011"/>
            <a:chExt cx="3118332" cy="1546515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C5E21FD-D862-01D7-FBCC-0EABF3270839}"/>
                </a:ext>
              </a:extLst>
            </p:cNvPr>
            <p:cNvSpPr txBox="1"/>
            <p:nvPr/>
          </p:nvSpPr>
          <p:spPr>
            <a:xfrm>
              <a:off x="242027" y="2867011"/>
              <a:ext cx="198416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Oreillette droite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4498CBC-0576-1D77-723E-6E4B7A7DE1CF}"/>
                </a:ext>
              </a:extLst>
            </p:cNvPr>
            <p:cNvSpPr/>
            <p:nvPr/>
          </p:nvSpPr>
          <p:spPr>
            <a:xfrm>
              <a:off x="2094506" y="3182769"/>
              <a:ext cx="1265853" cy="123075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EAD69740-A9D7-C085-00BF-CF53E9B9FBD0}"/>
              </a:ext>
            </a:extLst>
          </p:cNvPr>
          <p:cNvGrpSpPr/>
          <p:nvPr/>
        </p:nvGrpSpPr>
        <p:grpSpPr>
          <a:xfrm>
            <a:off x="3986627" y="2224972"/>
            <a:ext cx="3550650" cy="1566109"/>
            <a:chOff x="3986627" y="2224972"/>
            <a:chExt cx="3550650" cy="1566109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5F767AE-4B4F-6CB4-6C26-BDE66B20DAEE}"/>
                </a:ext>
              </a:extLst>
            </p:cNvPr>
            <p:cNvSpPr txBox="1"/>
            <p:nvPr/>
          </p:nvSpPr>
          <p:spPr>
            <a:xfrm>
              <a:off x="5315778" y="2224972"/>
              <a:ext cx="222149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Oreillette gauche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66BC3FD3-5733-BA38-7704-E6F9E845594D}"/>
                </a:ext>
              </a:extLst>
            </p:cNvPr>
            <p:cNvSpPr/>
            <p:nvPr/>
          </p:nvSpPr>
          <p:spPr>
            <a:xfrm>
              <a:off x="3986627" y="2716192"/>
              <a:ext cx="1105541" cy="107488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F15253A4-405D-12B7-6E03-1598F437D831}"/>
              </a:ext>
            </a:extLst>
          </p:cNvPr>
          <p:cNvGrpSpPr/>
          <p:nvPr/>
        </p:nvGrpSpPr>
        <p:grpSpPr>
          <a:xfrm>
            <a:off x="4598979" y="4098880"/>
            <a:ext cx="2616209" cy="2077120"/>
            <a:chOff x="4598979" y="4098880"/>
            <a:chExt cx="2616209" cy="2077120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79A49E8-EEA4-400E-4A5A-001A39FC8244}"/>
                </a:ext>
              </a:extLst>
            </p:cNvPr>
            <p:cNvSpPr txBox="1"/>
            <p:nvPr/>
          </p:nvSpPr>
          <p:spPr>
            <a:xfrm>
              <a:off x="5850325" y="4754447"/>
              <a:ext cx="1364863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Ventricule gauche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F3280FE-7D54-91B3-69C3-761B96E5CE16}"/>
                </a:ext>
              </a:extLst>
            </p:cNvPr>
            <p:cNvSpPr/>
            <p:nvPr/>
          </p:nvSpPr>
          <p:spPr>
            <a:xfrm rot="20304831">
              <a:off x="4598979" y="4098880"/>
              <a:ext cx="1201612" cy="207712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9486A2EE-A487-1E9F-C43A-0B35CDB1F8A3}"/>
              </a:ext>
            </a:extLst>
          </p:cNvPr>
          <p:cNvGrpSpPr/>
          <p:nvPr/>
        </p:nvGrpSpPr>
        <p:grpSpPr>
          <a:xfrm>
            <a:off x="2003817" y="4403786"/>
            <a:ext cx="2534290" cy="2387190"/>
            <a:chOff x="2003817" y="4403786"/>
            <a:chExt cx="2534290" cy="238719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17402086-87EF-2E00-D62C-6C740C87F238}"/>
                </a:ext>
              </a:extLst>
            </p:cNvPr>
            <p:cNvSpPr/>
            <p:nvPr/>
          </p:nvSpPr>
          <p:spPr>
            <a:xfrm rot="19405583">
              <a:off x="3205094" y="4403786"/>
              <a:ext cx="1333013" cy="224251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49508802-F6BD-E705-04AC-21037109400B}"/>
                </a:ext>
              </a:extLst>
            </p:cNvPr>
            <p:cNvSpPr txBox="1"/>
            <p:nvPr/>
          </p:nvSpPr>
          <p:spPr>
            <a:xfrm>
              <a:off x="2003817" y="6083090"/>
              <a:ext cx="1364863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Ventricule droite</a:t>
              </a: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7B6F09FA-AD27-1A59-42D9-819A94E607F1}"/>
              </a:ext>
            </a:extLst>
          </p:cNvPr>
          <p:cNvSpPr txBox="1"/>
          <p:nvPr/>
        </p:nvSpPr>
        <p:spPr>
          <a:xfrm>
            <a:off x="7576665" y="6334780"/>
            <a:ext cx="44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: 4 cavités</a:t>
            </a:r>
            <a:endParaRPr lang="fr-FR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3892A0B6-D94D-0A4F-E283-C5A1D55CAA42}"/>
              </a:ext>
            </a:extLst>
          </p:cNvPr>
          <p:cNvGrpSpPr/>
          <p:nvPr/>
        </p:nvGrpSpPr>
        <p:grpSpPr>
          <a:xfrm>
            <a:off x="30377" y="4301958"/>
            <a:ext cx="3033876" cy="400110"/>
            <a:chOff x="30377" y="4301958"/>
            <a:chExt cx="3033876" cy="400110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40081519-6BDA-F31D-86C8-0D92ED380E0B}"/>
                </a:ext>
              </a:extLst>
            </p:cNvPr>
            <p:cNvSpPr txBox="1"/>
            <p:nvPr/>
          </p:nvSpPr>
          <p:spPr>
            <a:xfrm>
              <a:off x="30377" y="4301958"/>
              <a:ext cx="198416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Valve tricuspide</a:t>
              </a: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0E8A6119-C8CA-C1CD-66CD-0D32E3D7F8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03817" y="4553595"/>
              <a:ext cx="1060436" cy="73925"/>
            </a:xfrm>
            <a:prstGeom prst="line">
              <a:avLst/>
            </a:prstGeom>
            <a:ln w="41275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71328190-56A7-CF35-401A-B8FCCB99C7E7}"/>
              </a:ext>
            </a:extLst>
          </p:cNvPr>
          <p:cNvGrpSpPr/>
          <p:nvPr/>
        </p:nvGrpSpPr>
        <p:grpSpPr>
          <a:xfrm>
            <a:off x="4743750" y="3228945"/>
            <a:ext cx="2618598" cy="706709"/>
            <a:chOff x="4743750" y="3228945"/>
            <a:chExt cx="2618598" cy="706709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F1C71952-8BF7-5B70-B74D-EF4566C288AD}"/>
                </a:ext>
              </a:extLst>
            </p:cNvPr>
            <p:cNvSpPr txBox="1"/>
            <p:nvPr/>
          </p:nvSpPr>
          <p:spPr>
            <a:xfrm>
              <a:off x="5636848" y="3228945"/>
              <a:ext cx="17255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Valve mitrale</a:t>
              </a:r>
            </a:p>
          </p:txBody>
        </p: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594F8C87-7326-BA91-7432-7E0E868071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3750" y="3391884"/>
              <a:ext cx="858167" cy="543770"/>
            </a:xfrm>
            <a:prstGeom prst="line">
              <a:avLst/>
            </a:prstGeom>
            <a:ln w="41275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107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0BCC0-47AD-6686-5233-5350D1D6B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4C7CE-37ED-2FCA-D734-ECA508A77EA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oreillette (= atrium)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EBA6F3-6969-E1EA-079F-6E249CF9A6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8" t="1494" r="17276"/>
          <a:stretch/>
        </p:blipFill>
        <p:spPr>
          <a:xfrm>
            <a:off x="1625418" y="1343680"/>
            <a:ext cx="4400551" cy="5244045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7519752D-A720-1985-5C27-73EF1D28DF0D}"/>
              </a:ext>
            </a:extLst>
          </p:cNvPr>
          <p:cNvGrpSpPr/>
          <p:nvPr/>
        </p:nvGrpSpPr>
        <p:grpSpPr>
          <a:xfrm>
            <a:off x="229076" y="997374"/>
            <a:ext cx="1396342" cy="914400"/>
            <a:chOff x="3293232" y="1881737"/>
            <a:chExt cx="2915284" cy="1909086"/>
          </a:xfrm>
        </p:grpSpPr>
        <p:pic>
          <p:nvPicPr>
            <p:cNvPr id="5" name="Image 4" descr="Une image contenant texte, dessin, croquis, diagramme&#10;&#10;Description générée automatiquement">
              <a:extLst>
                <a:ext uri="{FF2B5EF4-FFF2-40B4-BE49-F238E27FC236}">
                  <a16:creationId xmlns:a16="http://schemas.microsoft.com/office/drawing/2014/main" id="{10F87428-2868-BF9C-D5AA-9D53659973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3516" b="63156"/>
            <a:stretch/>
          </p:blipFill>
          <p:spPr>
            <a:xfrm>
              <a:off x="3293232" y="1881737"/>
              <a:ext cx="2835686" cy="190908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163AEC-D81B-5AB3-E1BD-2A5E03022011}"/>
                </a:ext>
              </a:extLst>
            </p:cNvPr>
            <p:cNvSpPr/>
            <p:nvPr/>
          </p:nvSpPr>
          <p:spPr>
            <a:xfrm>
              <a:off x="4529138" y="2771775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E3E318-5B66-3904-7C28-36E5A4C64C76}"/>
                </a:ext>
              </a:extLst>
            </p:cNvPr>
            <p:cNvSpPr/>
            <p:nvPr/>
          </p:nvSpPr>
          <p:spPr>
            <a:xfrm>
              <a:off x="5265541" y="3197828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EB2EDEE7-644E-4ABF-87A1-24A845BF792A}"/>
              </a:ext>
            </a:extLst>
          </p:cNvPr>
          <p:cNvSpPr txBox="1"/>
          <p:nvPr/>
        </p:nvSpPr>
        <p:spPr>
          <a:xfrm>
            <a:off x="1587293" y="963643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B01291B-30BE-6D41-AFFD-CB25514340BD}"/>
              </a:ext>
            </a:extLst>
          </p:cNvPr>
          <p:cNvSpPr txBox="1"/>
          <p:nvPr/>
        </p:nvSpPr>
        <p:spPr>
          <a:xfrm>
            <a:off x="4801613" y="960423"/>
            <a:ext cx="157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AF9FBA3-B818-43DA-4426-33451C0E37DD}"/>
              </a:ext>
            </a:extLst>
          </p:cNvPr>
          <p:cNvSpPr txBox="1"/>
          <p:nvPr/>
        </p:nvSpPr>
        <p:spPr>
          <a:xfrm>
            <a:off x="7576665" y="1006837"/>
            <a:ext cx="44005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oreillettes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cavités supérieures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Petites cavités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Parois peu épaisses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Lieux d’entrée du sang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Séparées par un </a:t>
            </a:r>
            <a:r>
              <a:rPr lang="fr-FR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septum interauriculaire</a:t>
            </a:r>
            <a:br>
              <a:rPr lang="fr-F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(non visible ici)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 : pousse le sang dans le ventricule correspondant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B81F3F-8949-2CC3-0CA6-1411EF96DA96}"/>
              </a:ext>
            </a:extLst>
          </p:cNvPr>
          <p:cNvSpPr txBox="1"/>
          <p:nvPr/>
        </p:nvSpPr>
        <p:spPr>
          <a:xfrm>
            <a:off x="392234" y="2887900"/>
            <a:ext cx="19841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Oreillette droite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674326E-4A30-010B-2A42-B00F5A2B6C00}"/>
              </a:ext>
            </a:extLst>
          </p:cNvPr>
          <p:cNvSpPr txBox="1"/>
          <p:nvPr/>
        </p:nvSpPr>
        <p:spPr>
          <a:xfrm>
            <a:off x="5269217" y="2168530"/>
            <a:ext cx="22214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Oreillette gauche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E7404A5-7E4B-BE72-8CC9-18863334BBBE}"/>
              </a:ext>
            </a:extLst>
          </p:cNvPr>
          <p:cNvSpPr/>
          <p:nvPr/>
        </p:nvSpPr>
        <p:spPr>
          <a:xfrm>
            <a:off x="2094506" y="3182769"/>
            <a:ext cx="1265853" cy="123075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29D81A2-F100-E980-60C4-13F158076921}"/>
              </a:ext>
            </a:extLst>
          </p:cNvPr>
          <p:cNvSpPr/>
          <p:nvPr/>
        </p:nvSpPr>
        <p:spPr>
          <a:xfrm>
            <a:off x="4049925" y="2760268"/>
            <a:ext cx="1265853" cy="123075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B6CA2B8-2E04-DC0F-B9FB-DC6FBB774288}"/>
              </a:ext>
            </a:extLst>
          </p:cNvPr>
          <p:cNvCxnSpPr>
            <a:cxnSpLocks/>
          </p:cNvCxnSpPr>
          <p:nvPr/>
        </p:nvCxnSpPr>
        <p:spPr>
          <a:xfrm>
            <a:off x="3395981" y="2760268"/>
            <a:ext cx="653944" cy="1653258"/>
          </a:xfrm>
          <a:prstGeom prst="line">
            <a:avLst/>
          </a:prstGeom>
          <a:ln w="571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41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44A31-BD9E-2CEE-B5D1-522E4A0DF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0F3C60-1C8F-776E-3A05-08C78CA61812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Cœur : ventricule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337FD1-5444-8AE7-73C6-D79C0BB86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8" t="1494" r="17276"/>
          <a:stretch/>
        </p:blipFill>
        <p:spPr>
          <a:xfrm>
            <a:off x="1625418" y="1343680"/>
            <a:ext cx="4400551" cy="5244045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7AC8A-7F58-87C8-2A98-A91DF70F3E27}"/>
              </a:ext>
            </a:extLst>
          </p:cNvPr>
          <p:cNvGrpSpPr/>
          <p:nvPr/>
        </p:nvGrpSpPr>
        <p:grpSpPr>
          <a:xfrm>
            <a:off x="229076" y="997374"/>
            <a:ext cx="1396342" cy="914400"/>
            <a:chOff x="3293232" y="1881737"/>
            <a:chExt cx="2915284" cy="1909086"/>
          </a:xfrm>
        </p:grpSpPr>
        <p:pic>
          <p:nvPicPr>
            <p:cNvPr id="5" name="Image 4" descr="Une image contenant texte, dessin, croquis, diagramme&#10;&#10;Description générée automatiquement">
              <a:extLst>
                <a:ext uri="{FF2B5EF4-FFF2-40B4-BE49-F238E27FC236}">
                  <a16:creationId xmlns:a16="http://schemas.microsoft.com/office/drawing/2014/main" id="{36F87552-6B40-9F95-FA60-B03A88E060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3516" b="63156"/>
            <a:stretch/>
          </p:blipFill>
          <p:spPr>
            <a:xfrm>
              <a:off x="3293232" y="1881737"/>
              <a:ext cx="2835686" cy="190908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3EFA6B-5DAC-8372-CD56-E74035873BD8}"/>
                </a:ext>
              </a:extLst>
            </p:cNvPr>
            <p:cNvSpPr/>
            <p:nvPr/>
          </p:nvSpPr>
          <p:spPr>
            <a:xfrm>
              <a:off x="4529138" y="2771775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6A2D4E4-B5DF-EA78-CE06-328DBA4A1AB2}"/>
                </a:ext>
              </a:extLst>
            </p:cNvPr>
            <p:cNvSpPr/>
            <p:nvPr/>
          </p:nvSpPr>
          <p:spPr>
            <a:xfrm>
              <a:off x="5265541" y="3197828"/>
              <a:ext cx="942975" cy="4441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C58E2AD6-949A-ACC8-8ED4-98A41611980E}"/>
              </a:ext>
            </a:extLst>
          </p:cNvPr>
          <p:cNvSpPr txBox="1"/>
          <p:nvPr/>
        </p:nvSpPr>
        <p:spPr>
          <a:xfrm>
            <a:off x="1587293" y="963643"/>
            <a:ext cx="13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Droite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E947E92-F43D-1422-5DEC-E94CC369DD84}"/>
              </a:ext>
            </a:extLst>
          </p:cNvPr>
          <p:cNvSpPr txBox="1"/>
          <p:nvPr/>
        </p:nvSpPr>
        <p:spPr>
          <a:xfrm>
            <a:off x="4801613" y="960423"/>
            <a:ext cx="157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DB466D3-CB47-C9B3-AEA2-06C049831210}"/>
              </a:ext>
            </a:extLst>
          </p:cNvPr>
          <p:cNvSpPr txBox="1"/>
          <p:nvPr/>
        </p:nvSpPr>
        <p:spPr>
          <a:xfrm>
            <a:off x="7429501" y="1006837"/>
            <a:ext cx="45477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ventricules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cavités inférieures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 cavités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Parois épaisses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Lieux de sortie du sang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Séparées par un </a:t>
            </a:r>
            <a:r>
              <a:rPr lang="fr-FR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septum interventriculaire</a:t>
            </a:r>
            <a:br>
              <a:rPr lang="fr-FR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Contraction : pousse le sang hors du cœur et dans le corps</a:t>
            </a:r>
            <a:b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vraie pompe du </a:t>
            </a:r>
            <a:r>
              <a:rPr lang="fr-F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coeur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9EACC4-2CAC-F333-ED5F-C3004EF94498}"/>
              </a:ext>
            </a:extLst>
          </p:cNvPr>
          <p:cNvSpPr txBox="1"/>
          <p:nvPr/>
        </p:nvSpPr>
        <p:spPr>
          <a:xfrm>
            <a:off x="5730876" y="4872635"/>
            <a:ext cx="170336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Ventricule gauche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046FAEB-BB17-FA5C-42C4-3C2CFF86FED6}"/>
              </a:ext>
            </a:extLst>
          </p:cNvPr>
          <p:cNvSpPr/>
          <p:nvPr/>
        </p:nvSpPr>
        <p:spPr>
          <a:xfrm rot="19214337">
            <a:off x="2859062" y="4423980"/>
            <a:ext cx="1265853" cy="183898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88ADC19-B2D2-73BA-638B-369A7EC85D66}"/>
              </a:ext>
            </a:extLst>
          </p:cNvPr>
          <p:cNvSpPr txBox="1"/>
          <p:nvPr/>
        </p:nvSpPr>
        <p:spPr>
          <a:xfrm>
            <a:off x="1332278" y="6121312"/>
            <a:ext cx="2092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Ventricule droite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7DBCB24-60CB-8A7C-F5C1-1705EFC24A35}"/>
              </a:ext>
            </a:extLst>
          </p:cNvPr>
          <p:cNvSpPr/>
          <p:nvPr/>
        </p:nvSpPr>
        <p:spPr>
          <a:xfrm rot="20927815">
            <a:off x="4480464" y="3953141"/>
            <a:ext cx="1265853" cy="183898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926341E-5DEB-DA89-BA39-71EC06D7F367}"/>
              </a:ext>
            </a:extLst>
          </p:cNvPr>
          <p:cNvGrpSpPr/>
          <p:nvPr/>
        </p:nvGrpSpPr>
        <p:grpSpPr>
          <a:xfrm>
            <a:off x="3491988" y="5343474"/>
            <a:ext cx="3041388" cy="1530091"/>
            <a:chOff x="3491988" y="5343474"/>
            <a:chExt cx="3041388" cy="1530091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D462EAFB-511E-EEE5-80F9-A399C2A17357}"/>
                </a:ext>
              </a:extLst>
            </p:cNvPr>
            <p:cNvSpPr txBox="1"/>
            <p:nvPr/>
          </p:nvSpPr>
          <p:spPr>
            <a:xfrm>
              <a:off x="3491988" y="6473455"/>
              <a:ext cx="304138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Septum interventriculaire</a:t>
              </a:r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E12E77B5-B44A-CCF2-5C03-2ED54D127F8B}"/>
                </a:ext>
              </a:extLst>
            </p:cNvPr>
            <p:cNvCxnSpPr>
              <a:cxnSpLocks/>
            </p:cNvCxnSpPr>
            <p:nvPr/>
          </p:nvCxnSpPr>
          <p:spPr>
            <a:xfrm>
              <a:off x="4432007" y="5343474"/>
              <a:ext cx="480786" cy="1129980"/>
            </a:xfrm>
            <a:prstGeom prst="line">
              <a:avLst/>
            </a:prstGeom>
            <a:ln w="41275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883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886</Words>
  <Application>Microsoft Macintosh PowerPoint</Application>
  <PresentationFormat>Grand écran</PresentationFormat>
  <Paragraphs>229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Augustin Baumgartner</dc:creator>
  <cp:lastModifiedBy>Florian Augustin Baumgartner</cp:lastModifiedBy>
  <cp:revision>223</cp:revision>
  <dcterms:created xsi:type="dcterms:W3CDTF">2024-01-29T13:50:21Z</dcterms:created>
  <dcterms:modified xsi:type="dcterms:W3CDTF">2024-01-30T17:26:56Z</dcterms:modified>
</cp:coreProperties>
</file>