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11" r:id="rId3"/>
    <p:sldId id="259" r:id="rId4"/>
    <p:sldId id="260" r:id="rId5"/>
    <p:sldId id="261" r:id="rId6"/>
    <p:sldId id="362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UIS Julien" userId="d507d28b-ef1c-4d40-92b7-eb3c03f99f97" providerId="ADAL" clId="{6B579C2E-350A-459D-A15F-340A10ABB48E}"/>
    <pc:docChg chg="custSel addSld modSld">
      <pc:chgData name="DUBUIS Julien" userId="d507d28b-ef1c-4d40-92b7-eb3c03f99f97" providerId="ADAL" clId="{6B579C2E-350A-459D-A15F-340A10ABB48E}" dt="2021-10-24T12:49:14.677" v="81" actId="20577"/>
      <pc:docMkLst>
        <pc:docMk/>
      </pc:docMkLst>
      <pc:sldChg chg="modSp mod">
        <pc:chgData name="DUBUIS Julien" userId="d507d28b-ef1c-4d40-92b7-eb3c03f99f97" providerId="ADAL" clId="{6B579C2E-350A-459D-A15F-340A10ABB48E}" dt="2021-10-24T12:46:30.584" v="3" actId="20577"/>
        <pc:sldMkLst>
          <pc:docMk/>
          <pc:sldMk cId="0" sldId="259"/>
        </pc:sldMkLst>
        <pc:spChg chg="mod">
          <ac:chgData name="DUBUIS Julien" userId="d507d28b-ef1c-4d40-92b7-eb3c03f99f97" providerId="ADAL" clId="{6B579C2E-350A-459D-A15F-340A10ABB48E}" dt="2021-10-24T12:46:30.584" v="3" actId="20577"/>
          <ac:spMkLst>
            <pc:docMk/>
            <pc:sldMk cId="0" sldId="259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B579C2E-350A-459D-A15F-340A10ABB48E}" dt="2021-10-24T12:46:25.777" v="1" actId="20577"/>
        <pc:sldMkLst>
          <pc:docMk/>
          <pc:sldMk cId="0" sldId="311"/>
        </pc:sldMkLst>
        <pc:spChg chg="mod">
          <ac:chgData name="DUBUIS Julien" userId="d507d28b-ef1c-4d40-92b7-eb3c03f99f97" providerId="ADAL" clId="{6B579C2E-350A-459D-A15F-340A10ABB48E}" dt="2021-10-24T12:46:25.777" v="1" actId="20577"/>
          <ac:spMkLst>
            <pc:docMk/>
            <pc:sldMk cId="0" sldId="311"/>
            <ac:spMk id="6" creationId="{00000000-0000-0000-0000-000000000000}"/>
          </ac:spMkLst>
        </pc:spChg>
      </pc:sldChg>
      <pc:sldChg chg="modSp mod">
        <pc:chgData name="DUBUIS Julien" userId="d507d28b-ef1c-4d40-92b7-eb3c03f99f97" providerId="ADAL" clId="{6B579C2E-350A-459D-A15F-340A10ABB48E}" dt="2021-10-24T12:49:14.677" v="81" actId="20577"/>
        <pc:sldMkLst>
          <pc:docMk/>
          <pc:sldMk cId="1861117992" sldId="362"/>
        </pc:sldMkLst>
        <pc:spChg chg="mod">
          <ac:chgData name="DUBUIS Julien" userId="d507d28b-ef1c-4d40-92b7-eb3c03f99f97" providerId="ADAL" clId="{6B579C2E-350A-459D-A15F-340A10ABB48E}" dt="2021-10-24T12:49:14.677" v="81" actId="20577"/>
          <ac:spMkLst>
            <pc:docMk/>
            <pc:sldMk cId="1861117992" sldId="362"/>
            <ac:spMk id="6" creationId="{00000000-0000-0000-0000-000000000000}"/>
          </ac:spMkLst>
        </pc:spChg>
      </pc:sldChg>
      <pc:sldChg chg="delSp modSp new mod">
        <pc:chgData name="DUBUIS Julien" userId="d507d28b-ef1c-4d40-92b7-eb3c03f99f97" providerId="ADAL" clId="{6B579C2E-350A-459D-A15F-340A10ABB48E}" dt="2021-10-24T12:48:12.037" v="79" actId="20577"/>
        <pc:sldMkLst>
          <pc:docMk/>
          <pc:sldMk cId="2968077701" sldId="363"/>
        </pc:sldMkLst>
        <pc:spChg chg="mod">
          <ac:chgData name="DUBUIS Julien" userId="d507d28b-ef1c-4d40-92b7-eb3c03f99f97" providerId="ADAL" clId="{6B579C2E-350A-459D-A15F-340A10ABB48E}" dt="2021-10-24T12:48:12.037" v="79" actId="20577"/>
          <ac:spMkLst>
            <pc:docMk/>
            <pc:sldMk cId="2968077701" sldId="363"/>
            <ac:spMk id="2" creationId="{29727715-05E9-4990-A65D-CA78C0476049}"/>
          </ac:spMkLst>
        </pc:spChg>
        <pc:spChg chg="del">
          <ac:chgData name="DUBUIS Julien" userId="d507d28b-ef1c-4d40-92b7-eb3c03f99f97" providerId="ADAL" clId="{6B579C2E-350A-459D-A15F-340A10ABB48E}" dt="2021-10-24T12:47:22.824" v="59" actId="478"/>
          <ac:spMkLst>
            <pc:docMk/>
            <pc:sldMk cId="2968077701" sldId="363"/>
            <ac:spMk id="3" creationId="{E17024F5-7B4A-4968-911B-DD600F9C1A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9B3A5-DCC5-41CE-A812-5012D99878FA}" type="datetimeFigureOut">
              <a:rPr lang="fr-CH" smtClean="0"/>
              <a:pPr/>
              <a:t>24.10.2021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4646-36F0-4D8D-AE1A-DF51EFCF2E49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27715-05E9-4990-A65D-CA78C0476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8928992" cy="3530823"/>
          </a:xfrm>
        </p:spPr>
        <p:txBody>
          <a:bodyPr>
            <a:noAutofit/>
          </a:bodyPr>
          <a:lstStyle/>
          <a:p>
            <a:r>
              <a:rPr lang="fr-CH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philosophie naturelle jusqu’à Darwin</a:t>
            </a:r>
          </a:p>
        </p:txBody>
      </p:sp>
    </p:spTree>
    <p:extLst>
      <p:ext uri="{BB962C8B-B14F-4D97-AF65-F5344CB8AC3E}">
        <p14:creationId xmlns:p14="http://schemas.microsoft.com/office/powerpoint/2010/main" val="296807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11349"/>
            <a:ext cx="6696744" cy="4669979"/>
          </a:xfrm>
        </p:spPr>
        <p:txBody>
          <a:bodyPr>
            <a:normAutofit/>
          </a:bodyPr>
          <a:lstStyle/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Première théorie explicative de l’évolution:</a:t>
            </a:r>
          </a:p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fr-CH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Le lamarckisme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(Lamarck)</a:t>
            </a:r>
          </a:p>
          <a:p>
            <a:pPr lvl="1"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fr-CH" dirty="0">
                <a:latin typeface="Times New Roman" pitchFamily="18" charset="0"/>
                <a:cs typeface="Times New Roman" pitchFamily="18" charset="0"/>
              </a:rPr>
              <a:t>Grandes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similitudes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entre les espèces étudiées</a:t>
            </a:r>
          </a:p>
          <a:p>
            <a:pPr lvl="2"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fr-CH" b="1" dirty="0">
                <a:latin typeface="Times New Roman" pitchFamily="18" charset="0"/>
                <a:cs typeface="Times New Roman" pitchFamily="18" charset="0"/>
              </a:rPr>
              <a:t>Séries fossiles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larges → 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dynamique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 de la vie</a:t>
            </a:r>
          </a:p>
          <a:p>
            <a:pPr lvl="1"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L’évolution comme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force</a:t>
            </a: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884368" y="671513"/>
            <a:ext cx="1080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2</a:t>
            </a:fld>
            <a:endParaRPr lang="fr-CH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1556792"/>
            <a:ext cx="1917700" cy="3238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3"/>
            <a:ext cx="6696744" cy="5040560"/>
          </a:xfrm>
        </p:spPr>
        <p:txBody>
          <a:bodyPr>
            <a:normAutofit lnSpcReduction="10000"/>
          </a:bodyPr>
          <a:lstStyle/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vie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évolue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simplicité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vers la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complexité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(microbes → humains + grandes espèces)</a:t>
            </a:r>
          </a:p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endParaRPr lang="fr-CA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 primitive 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 générait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spontanément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en permanence (tjrs des microbes)</a:t>
            </a:r>
          </a:p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endParaRPr lang="fr-CA" sz="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 premier à affirmer publiquement le </a:t>
            </a:r>
            <a:r>
              <a:rPr lang="fr-CA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concept de l'évolution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des espèces et à élaborer un </a:t>
            </a:r>
            <a:r>
              <a:rPr lang="fr-CA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modèle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pour l'expliquer.</a:t>
            </a:r>
          </a:p>
          <a:p>
            <a:pPr marL="477838" indent="-477838" algn="just">
              <a:lnSpc>
                <a:spcPct val="120000"/>
              </a:lnSpc>
              <a:buFont typeface="Comic Sans MS" pitchFamily="66" charset="0"/>
              <a:buChar char="•"/>
            </a:pPr>
            <a:endParaRPr lang="fr-CA" sz="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3</a:t>
            </a:fld>
            <a:endParaRPr lang="fr-CH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1556792"/>
            <a:ext cx="1917700" cy="3238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3"/>
            <a:ext cx="8435280" cy="5040560"/>
          </a:xfrm>
        </p:spPr>
        <p:txBody>
          <a:bodyPr>
            <a:normAutofit/>
          </a:bodyPr>
          <a:lstStyle/>
          <a:p>
            <a:pPr algn="just"/>
            <a:endParaRPr lang="fr-CH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b="1" dirty="0">
                <a:latin typeface="Times New Roman" pitchFamily="18" charset="0"/>
                <a:cs typeface="Times New Roman" pitchFamily="18" charset="0"/>
              </a:rPr>
              <a:t>Théorie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transformisme</a:t>
            </a:r>
          </a:p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Affirmation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l’évolution</a:t>
            </a:r>
          </a:p>
          <a:p>
            <a:pPr lvl="2" algn="just"/>
            <a:endParaRPr lang="fr-FR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800" dirty="0">
                <a:latin typeface="Times New Roman" pitchFamily="18" charset="0"/>
                <a:ea typeface="Comic Sans MS" pitchFamily="66" charset="0"/>
                <a:cs typeface="Times New Roman" pitchFamily="18" charset="0"/>
              </a:rPr>
              <a:t> organismes </a:t>
            </a:r>
            <a:r>
              <a:rPr lang="fr-FR" sz="2800" b="1" dirty="0">
                <a:latin typeface="Times New Roman" pitchFamily="18" charset="0"/>
                <a:ea typeface="Comic Sans MS" pitchFamily="66" charset="0"/>
                <a:cs typeface="Times New Roman" pitchFamily="18" charset="0"/>
              </a:rPr>
              <a:t>se transforment</a:t>
            </a:r>
            <a:r>
              <a:rPr lang="fr-FR" sz="2800" dirty="0">
                <a:latin typeface="Times New Roman" pitchFamily="18" charset="0"/>
                <a:ea typeface="Comic Sans MS" pitchFamily="66" charset="0"/>
                <a:cs typeface="Times New Roman" pitchFamily="18" charset="0"/>
              </a:rPr>
              <a:t> </a:t>
            </a:r>
            <a:r>
              <a:rPr lang="fr-CA" sz="2800" dirty="0">
                <a:latin typeface="Times New Roman" pitchFamily="18" charset="0"/>
                <a:cs typeface="Times New Roman" pitchFamily="18" charset="0"/>
              </a:rPr>
              <a:t>… « 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 par un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besoin intérieur 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(une </a:t>
            </a:r>
            <a:r>
              <a:rPr lang="fr-CA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force interne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à atteindre des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formes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 plus en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plus complexes 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 parfaitement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adaptées 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à leur </a:t>
            </a:r>
            <a:r>
              <a:rPr lang="fr-CA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milieu</a:t>
            </a:r>
            <a:r>
              <a:rPr lang="fr-C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». 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4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3"/>
            <a:ext cx="8435280" cy="5040560"/>
          </a:xfrm>
        </p:spPr>
        <p:txBody>
          <a:bodyPr>
            <a:normAutofit fontScale="92500"/>
          </a:bodyPr>
          <a:lstStyle/>
          <a:p>
            <a:pPr algn="just"/>
            <a:endParaRPr lang="fr-CH" sz="11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Théorie </a:t>
            </a:r>
            <a:r>
              <a:rPr lang="fr-CH" sz="3500" dirty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fr-CH" sz="3500" b="1" dirty="0">
                <a:latin typeface="Times New Roman" pitchFamily="18" charset="0"/>
                <a:cs typeface="Times New Roman" pitchFamily="18" charset="0"/>
              </a:rPr>
              <a:t> transformisme</a:t>
            </a:r>
          </a:p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mécanisme explicatif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 processus de l’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évolution</a:t>
            </a:r>
          </a:p>
          <a:p>
            <a:pPr lvl="2" algn="just"/>
            <a:endParaRPr lang="fr-FR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individus s’adaptent 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pendant leur vie notamment en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utilisant plus ou moins certaines fonctions organique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, qui se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développent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s’atrophient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en rapport avec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l’usage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ou le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non usage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des organes.</a:t>
            </a:r>
          </a:p>
          <a:p>
            <a:pPr lvl="2" algn="just">
              <a:buNone/>
            </a:pPr>
            <a:endParaRPr lang="fr-CH" sz="9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modifications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sz="2800" b="1" dirty="0">
                <a:latin typeface="Times New Roman" pitchFamily="18" charset="0"/>
                <a:cs typeface="Times New Roman" pitchFamily="18" charset="0"/>
              </a:rPr>
              <a:t>transmissibles</a:t>
            </a:r>
            <a:r>
              <a:rPr lang="fr-CH" sz="2800" dirty="0">
                <a:latin typeface="Times New Roman" pitchFamily="18" charset="0"/>
                <a:cs typeface="Times New Roman" pitchFamily="18" charset="0"/>
              </a:rPr>
              <a:t> aux descendants</a:t>
            </a:r>
          </a:p>
          <a:p>
            <a:pPr algn="just"/>
            <a:endParaRPr lang="fr-CH" sz="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5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936104"/>
          </a:xfrm>
        </p:spPr>
        <p:txBody>
          <a:bodyPr>
            <a:normAutofit/>
          </a:bodyPr>
          <a:lstStyle/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classique de l’évolution du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girafe</a:t>
            </a:r>
            <a:endParaRPr lang="fr-CH" sz="28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H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6</a:t>
            </a:fld>
            <a:endParaRPr lang="fr-CH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1031776" cy="150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2" name="Picture 2" descr="girafe_lamar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420888"/>
            <a:ext cx="584215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111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5040560"/>
          </a:xfrm>
        </p:spPr>
        <p:txBody>
          <a:bodyPr>
            <a:normAutofit/>
          </a:bodyPr>
          <a:lstStyle/>
          <a:p>
            <a:pPr algn="just"/>
            <a:endParaRPr lang="fr-CA" sz="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classique de l’évolution du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girafe</a:t>
            </a:r>
            <a:endParaRPr lang="fr-CH" sz="28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A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A" sz="2600" b="1" dirty="0">
                <a:latin typeface="Times New Roman" pitchFamily="18" charset="0"/>
                <a:cs typeface="Times New Roman" pitchFamily="18" charset="0"/>
              </a:rPr>
              <a:t>	1.-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LE MILIEU ENGENDRE DES BESOINS</a:t>
            </a:r>
          </a:p>
          <a:p>
            <a:pPr lvl="1" algn="just">
              <a:buNone/>
            </a:pP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r>
              <a:rPr lang="fr-F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 feuilles se retrouvent dans le haut des arbres. 			Les girafes ont besoin d'un long cou pour les 			atteindre.</a:t>
            </a: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endParaRPr lang="fr-FR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r>
              <a:rPr lang="fr-FR" sz="2200" dirty="0">
                <a:solidFill>
                  <a:srgbClr val="000000"/>
                </a:solidFill>
              </a:rPr>
              <a:t>		</a:t>
            </a:r>
            <a:r>
              <a:rPr lang="fr-FR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2.- MODIFICATION DES ORGANES</a:t>
            </a: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r>
              <a:rPr lang="fr-FR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 girafes étirent leur cou tous les jours et leur cou 			finit par s'allonger.</a:t>
            </a:r>
          </a:p>
          <a:p>
            <a:pPr lvl="2" algn="just">
              <a:buNone/>
            </a:pPr>
            <a:endParaRPr lang="fr-CH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7</a:t>
            </a:fld>
            <a:endParaRPr lang="fr-CH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1031776" cy="150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040560"/>
          </a:xfrm>
        </p:spPr>
        <p:txBody>
          <a:bodyPr>
            <a:normAutofit/>
          </a:bodyPr>
          <a:lstStyle/>
          <a:p>
            <a:pPr algn="just"/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CA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classique de l’évolution du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</a:t>
            </a:r>
            <a:r>
              <a:rPr lang="fr-C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C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girafe</a:t>
            </a:r>
            <a:endParaRPr lang="fr-CH" sz="28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A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A" sz="2600" b="1" dirty="0">
                <a:latin typeface="Times New Roman" pitchFamily="18" charset="0"/>
                <a:cs typeface="Times New Roman" pitchFamily="18" charset="0"/>
              </a:rPr>
              <a:t>	3.- </a:t>
            </a:r>
            <a:r>
              <a:rPr lang="fr-FR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TRANSMISSION DES MODIFICATIONS</a:t>
            </a:r>
            <a:endParaRPr lang="fr-FR" sz="26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FR" sz="1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r>
              <a:rPr lang="fr-F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400" dirty="0">
                <a:solidFill>
                  <a:srgbClr val="000000"/>
                </a:solidFill>
              </a:rPr>
              <a:t> 	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 girafes transmettent leur cou « devenu un peu plus 		long » à leurs descendants.</a:t>
            </a: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endParaRPr lang="fr-FR" sz="1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Comic Sans MS" pitchFamily="66" charset="0"/>
              <a:buNone/>
            </a:pPr>
            <a:r>
              <a:rPr lang="fr-FR" sz="2200" dirty="0">
                <a:solidFill>
                  <a:srgbClr val="000000"/>
                </a:solidFill>
              </a:rPr>
              <a:t>		</a:t>
            </a:r>
            <a:r>
              <a:rPr lang="fr-FR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4.- L’ESPECE S’ADAPTE AU MILIEU</a:t>
            </a:r>
            <a:endParaRPr lang="fr-FR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endParaRPr lang="fr-CH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1031776" cy="1504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de ses travaux:</a:t>
            </a:r>
            <a:endParaRPr lang="fr-CH" sz="1000" b="1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FR" sz="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Ne réussit </a:t>
            </a:r>
            <a:r>
              <a:rPr lang="fr-CA" sz="2400" b="1" dirty="0">
                <a:latin typeface="Times New Roman" pitchFamily="18" charset="0"/>
                <a:cs typeface="Times New Roman" pitchFamily="18" charset="0"/>
              </a:rPr>
              <a:t>pas à convaincre ses contemporains 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CA" sz="2400" b="1" dirty="0">
                <a:latin typeface="Times New Roman" pitchFamily="18" charset="0"/>
                <a:cs typeface="Times New Roman" pitchFamily="18" charset="0"/>
              </a:rPr>
              <a:t>l'évolution existe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CA" sz="2400" i="1" dirty="0">
                <a:latin typeface="Times New Roman" pitchFamily="18" charset="0"/>
                <a:cs typeface="Times New Roman" pitchFamily="18" charset="0"/>
              </a:rPr>
              <a:t>(Ridiculisé par Cuvier sur l’hérédité des caractères acquis.)</a:t>
            </a:r>
          </a:p>
          <a:p>
            <a:pPr lvl="1" algn="just">
              <a:buNone/>
            </a:pPr>
            <a:endParaRPr lang="fr-CA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	2) Reconnaît que </a:t>
            </a:r>
            <a:r>
              <a:rPr lang="fr-CA" sz="2400" b="1" dirty="0">
                <a:latin typeface="Times New Roman" pitchFamily="18" charset="0"/>
                <a:cs typeface="Times New Roman" pitchFamily="18" charset="0"/>
              </a:rPr>
              <a:t>l’évolution constitue la meilleure explication des lignées chronologiques de fossiles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None/>
            </a:pPr>
            <a:endParaRPr lang="fr-CA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	3) Reconnaît que la </a:t>
            </a:r>
            <a:r>
              <a:rPr lang="fr-CA" sz="2400" b="1" dirty="0">
                <a:latin typeface="Times New Roman" pitchFamily="18" charset="0"/>
                <a:cs typeface="Times New Roman" pitchFamily="18" charset="0"/>
              </a:rPr>
              <a:t>terre est très vieille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, bien plus que les 7000 ans de la croyance populaire de l’époque.</a:t>
            </a:r>
          </a:p>
          <a:p>
            <a:pPr lvl="1" algn="just">
              <a:buNone/>
            </a:pPr>
            <a:endParaRPr lang="fr-CA" sz="9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	4) Reconnaît que </a:t>
            </a:r>
            <a:r>
              <a:rPr lang="fr-CA" sz="2400" b="1" dirty="0">
                <a:latin typeface="Times New Roman" pitchFamily="18" charset="0"/>
                <a:cs typeface="Times New Roman" pitchFamily="18" charset="0"/>
              </a:rPr>
              <a:t>l’adaptation est un produit de l’évolution</a:t>
            </a:r>
            <a:r>
              <a:rPr lang="fr-C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r-CA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FR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fr-CA" sz="1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>
            <a:normAutofit/>
          </a:bodyPr>
          <a:lstStyle/>
          <a:p>
            <a:r>
              <a:rPr lang="fr-CH" sz="48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CH" sz="4800" b="1" dirty="0">
                <a:latin typeface="Times New Roman" pitchFamily="18" charset="0"/>
                <a:cs typeface="Times New Roman" pitchFamily="18" charset="0"/>
              </a:rPr>
              <a:t>lamarckisme</a:t>
            </a:r>
            <a:endParaRPr lang="fr-CH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4273-A734-43CC-A345-5CF7A28B984A}" type="slidenum">
              <a:rPr lang="fr-CH" smtClean="0"/>
              <a:pPr/>
              <a:t>9</a:t>
            </a:fld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414</Words>
  <Application>Microsoft Office PowerPoint</Application>
  <PresentationFormat>Affichage à l'écran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Thème Office</vt:lpstr>
      <vt:lpstr>De la philosophie naturelle jusqu’à Darwin</vt:lpstr>
      <vt:lpstr>L’évolution comme force</vt:lpstr>
      <vt:lpstr>Le lamarckisme</vt:lpstr>
      <vt:lpstr>Le lamarckisme</vt:lpstr>
      <vt:lpstr>Le lamarckisme</vt:lpstr>
      <vt:lpstr>Le lamarckisme</vt:lpstr>
      <vt:lpstr>Le lamarckisme</vt:lpstr>
      <vt:lpstr>Le lamarckisme</vt:lpstr>
      <vt:lpstr>Le lamarckisme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Dubuis</dc:creator>
  <cp:lastModifiedBy>DUBUIS Julien</cp:lastModifiedBy>
  <cp:revision>61</cp:revision>
  <dcterms:created xsi:type="dcterms:W3CDTF">2014-10-08T13:04:19Z</dcterms:created>
  <dcterms:modified xsi:type="dcterms:W3CDTF">2021-10-24T12:49:40Z</dcterms:modified>
</cp:coreProperties>
</file>