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64" r:id="rId5"/>
    <p:sldId id="267" r:id="rId6"/>
    <p:sldId id="265" r:id="rId7"/>
    <p:sldId id="27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8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C394837E-D57D-4F95-9B3C-199805C5328B}"/>
    <pc:docChg chg="modSld">
      <pc:chgData name="DUBUIS Julien" userId="d507d28b-ef1c-4d40-92b7-eb3c03f99f97" providerId="ADAL" clId="{C394837E-D57D-4F95-9B3C-199805C5328B}" dt="2022-08-07T13:45:47.472" v="66" actId="20577"/>
      <pc:docMkLst>
        <pc:docMk/>
      </pc:docMkLst>
      <pc:sldChg chg="modSp mod">
        <pc:chgData name="DUBUIS Julien" userId="d507d28b-ef1c-4d40-92b7-eb3c03f99f97" providerId="ADAL" clId="{C394837E-D57D-4F95-9B3C-199805C5328B}" dt="2022-08-07T13:43:04.602" v="1" actId="20577"/>
        <pc:sldMkLst>
          <pc:docMk/>
          <pc:sldMk cId="0" sldId="259"/>
        </pc:sldMkLst>
        <pc:spChg chg="mod">
          <ac:chgData name="DUBUIS Julien" userId="d507d28b-ef1c-4d40-92b7-eb3c03f99f97" providerId="ADAL" clId="{C394837E-D57D-4F95-9B3C-199805C5328B}" dt="2022-08-07T13:43:04.602" v="1" actId="20577"/>
          <ac:spMkLst>
            <pc:docMk/>
            <pc:sldMk cId="0" sldId="259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07.593" v="3" actId="20577"/>
        <pc:sldMkLst>
          <pc:docMk/>
          <pc:sldMk cId="0" sldId="263"/>
        </pc:sldMkLst>
        <pc:spChg chg="mod">
          <ac:chgData name="DUBUIS Julien" userId="d507d28b-ef1c-4d40-92b7-eb3c03f99f97" providerId="ADAL" clId="{C394837E-D57D-4F95-9B3C-199805C5328B}" dt="2022-08-07T13:43:07.593" v="3" actId="20577"/>
          <ac:spMkLst>
            <pc:docMk/>
            <pc:sldMk cId="0" sldId="263"/>
            <ac:spMk id="9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13.015" v="7" actId="20577"/>
        <pc:sldMkLst>
          <pc:docMk/>
          <pc:sldMk cId="0" sldId="264"/>
        </pc:sldMkLst>
        <pc:spChg chg="mod">
          <ac:chgData name="DUBUIS Julien" userId="d507d28b-ef1c-4d40-92b7-eb3c03f99f97" providerId="ADAL" clId="{C394837E-D57D-4F95-9B3C-199805C5328B}" dt="2022-08-07T13:43:13.015" v="7" actId="20577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33.157" v="15" actId="20577"/>
        <pc:sldMkLst>
          <pc:docMk/>
          <pc:sldMk cId="0" sldId="265"/>
        </pc:sldMkLst>
        <pc:spChg chg="mod">
          <ac:chgData name="DUBUIS Julien" userId="d507d28b-ef1c-4d40-92b7-eb3c03f99f97" providerId="ADAL" clId="{C394837E-D57D-4F95-9B3C-199805C5328B}" dt="2022-08-07T13:43:33.157" v="15" actId="20577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4:03.104" v="30" actId="1038"/>
        <pc:sldMkLst>
          <pc:docMk/>
          <pc:sldMk cId="0" sldId="266"/>
        </pc:sldMkLst>
        <pc:spChg chg="mod">
          <ac:chgData name="DUBUIS Julien" userId="d507d28b-ef1c-4d40-92b7-eb3c03f99f97" providerId="ADAL" clId="{C394837E-D57D-4F95-9B3C-199805C5328B}" dt="2022-08-07T13:44:03.104" v="30" actId="1038"/>
          <ac:spMkLst>
            <pc:docMk/>
            <pc:sldMk cId="0" sldId="266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29.289" v="13" actId="20577"/>
        <pc:sldMkLst>
          <pc:docMk/>
          <pc:sldMk cId="0" sldId="267"/>
        </pc:sldMkLst>
        <pc:spChg chg="mod">
          <ac:chgData name="DUBUIS Julien" userId="d507d28b-ef1c-4d40-92b7-eb3c03f99f97" providerId="ADAL" clId="{C394837E-D57D-4F95-9B3C-199805C5328B}" dt="2022-08-07T13:43:29.289" v="13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54.469" v="25" actId="20577"/>
        <pc:sldMkLst>
          <pc:docMk/>
          <pc:sldMk cId="0" sldId="268"/>
        </pc:sldMkLst>
        <pc:spChg chg="mod">
          <ac:chgData name="DUBUIS Julien" userId="d507d28b-ef1c-4d40-92b7-eb3c03f99f97" providerId="ADAL" clId="{C394837E-D57D-4F95-9B3C-199805C5328B}" dt="2022-08-07T13:43:54.469" v="25" actId="20577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4:10.562" v="36" actId="20577"/>
        <pc:sldMkLst>
          <pc:docMk/>
          <pc:sldMk cId="0" sldId="269"/>
        </pc:sldMkLst>
        <pc:spChg chg="mod">
          <ac:chgData name="DUBUIS Julien" userId="d507d28b-ef1c-4d40-92b7-eb3c03f99f97" providerId="ADAL" clId="{C394837E-D57D-4F95-9B3C-199805C5328B}" dt="2022-08-07T13:44:10.562" v="36" actId="20577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4:46.792" v="40" actId="20577"/>
        <pc:sldMkLst>
          <pc:docMk/>
          <pc:sldMk cId="0" sldId="270"/>
        </pc:sldMkLst>
        <pc:spChg chg="mod">
          <ac:chgData name="DUBUIS Julien" userId="d507d28b-ef1c-4d40-92b7-eb3c03f99f97" providerId="ADAL" clId="{C394837E-D57D-4F95-9B3C-199805C5328B}" dt="2022-08-07T13:44:46.792" v="40" actId="20577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4:54.265" v="46" actId="20577"/>
        <pc:sldMkLst>
          <pc:docMk/>
          <pc:sldMk cId="0" sldId="271"/>
        </pc:sldMkLst>
        <pc:spChg chg="mod">
          <ac:chgData name="DUBUIS Julien" userId="d507d28b-ef1c-4d40-92b7-eb3c03f99f97" providerId="ADAL" clId="{C394837E-D57D-4F95-9B3C-199805C5328B}" dt="2022-08-07T13:44:54.265" v="46" actId="20577"/>
          <ac:spMkLst>
            <pc:docMk/>
            <pc:sldMk cId="0" sldId="271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5:08.781" v="50" actId="20577"/>
        <pc:sldMkLst>
          <pc:docMk/>
          <pc:sldMk cId="0" sldId="272"/>
        </pc:sldMkLst>
        <pc:spChg chg="mod">
          <ac:chgData name="DUBUIS Julien" userId="d507d28b-ef1c-4d40-92b7-eb3c03f99f97" providerId="ADAL" clId="{C394837E-D57D-4F95-9B3C-199805C5328B}" dt="2022-08-07T13:45:08.781" v="50" actId="20577"/>
          <ac:spMkLst>
            <pc:docMk/>
            <pc:sldMk cId="0" sldId="272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5:27.285" v="54" actId="20577"/>
        <pc:sldMkLst>
          <pc:docMk/>
          <pc:sldMk cId="0" sldId="273"/>
        </pc:sldMkLst>
        <pc:spChg chg="mod">
          <ac:chgData name="DUBUIS Julien" userId="d507d28b-ef1c-4d40-92b7-eb3c03f99f97" providerId="ADAL" clId="{C394837E-D57D-4F95-9B3C-199805C5328B}" dt="2022-08-07T13:45:27.285" v="54" actId="20577"/>
          <ac:spMkLst>
            <pc:docMk/>
            <pc:sldMk cId="0" sldId="273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5:35.013" v="60" actId="20577"/>
        <pc:sldMkLst>
          <pc:docMk/>
          <pc:sldMk cId="0" sldId="274"/>
        </pc:sldMkLst>
        <pc:spChg chg="mod">
          <ac:chgData name="DUBUIS Julien" userId="d507d28b-ef1c-4d40-92b7-eb3c03f99f97" providerId="ADAL" clId="{C394837E-D57D-4F95-9B3C-199805C5328B}" dt="2022-08-07T13:45:35.013" v="60" actId="20577"/>
          <ac:spMkLst>
            <pc:docMk/>
            <pc:sldMk cId="0" sldId="274"/>
            <ac:spMk id="7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3:43.610" v="17" actId="20577"/>
        <pc:sldMkLst>
          <pc:docMk/>
          <pc:sldMk cId="0" sldId="275"/>
        </pc:sldMkLst>
        <pc:spChg chg="mod">
          <ac:chgData name="DUBUIS Julien" userId="d507d28b-ef1c-4d40-92b7-eb3c03f99f97" providerId="ADAL" clId="{C394837E-D57D-4F95-9B3C-199805C5328B}" dt="2022-08-07T13:43:43.610" v="17" actId="20577"/>
          <ac:spMkLst>
            <pc:docMk/>
            <pc:sldMk cId="0" sldId="275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5:41.552" v="62" actId="20577"/>
        <pc:sldMkLst>
          <pc:docMk/>
          <pc:sldMk cId="0" sldId="281"/>
        </pc:sldMkLst>
        <pc:spChg chg="mod">
          <ac:chgData name="DUBUIS Julien" userId="d507d28b-ef1c-4d40-92b7-eb3c03f99f97" providerId="ADAL" clId="{C394837E-D57D-4F95-9B3C-199805C5328B}" dt="2022-08-07T13:45:41.552" v="62" actId="20577"/>
          <ac:spMkLst>
            <pc:docMk/>
            <pc:sldMk cId="0" sldId="281"/>
            <ac:spMk id="6" creationId="{00000000-0000-0000-0000-000000000000}"/>
          </ac:spMkLst>
        </pc:spChg>
      </pc:sldChg>
      <pc:sldChg chg="modSp mod">
        <pc:chgData name="DUBUIS Julien" userId="d507d28b-ef1c-4d40-92b7-eb3c03f99f97" providerId="ADAL" clId="{C394837E-D57D-4F95-9B3C-199805C5328B}" dt="2022-08-07T13:45:47.472" v="66" actId="20577"/>
        <pc:sldMkLst>
          <pc:docMk/>
          <pc:sldMk cId="0" sldId="282"/>
        </pc:sldMkLst>
        <pc:spChg chg="mod">
          <ac:chgData name="DUBUIS Julien" userId="d507d28b-ef1c-4d40-92b7-eb3c03f99f97" providerId="ADAL" clId="{C394837E-D57D-4F95-9B3C-199805C5328B}" dt="2022-08-07T13:45:47.472" v="66" actId="20577"/>
          <ac:spMkLst>
            <pc:docMk/>
            <pc:sldMk cId="0" sldId="28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5B228-8C23-4921-A083-B9544B6A38CA}" type="datetimeFigureOut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BE6C-DA57-4743-9176-6B906783AFDA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60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BE6C-DA57-4743-9176-6B906783AFDA}" type="slidenum">
              <a:rPr lang="fr-CH" smtClean="0"/>
              <a:pPr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83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1662C-7290-40C9-ABB8-81AA17DBC595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0912-5982-4E14-B4A5-F24BC062C314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7EF1-4A5B-49AB-91B7-BAF109DA003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55227-397E-4C6D-BC35-B67FBEFD2ECE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633B-E5FF-4593-BACD-DD2647309FDA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52A36-7BB0-4536-925F-BF1293C494EA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F410-E8F6-45AA-9E8B-992067F36B9B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35F56-76A1-4E79-BC6E-B86417B3210C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AE87-A942-4FE6-BDD1-8DC7B548AB33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BEB4-9533-4ACE-B8EC-4ABA29E38631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DAA5-46C3-412B-84F9-424B3879A9EB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5E3F2-DFD7-4D2D-BFA2-2B52D516BDBC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F384-EFE7-4D57-BF0B-23C64B6359A6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684339"/>
          </a:xfrm>
        </p:spPr>
        <p:txBody>
          <a:bodyPr>
            <a:noAutofit/>
          </a:bodyPr>
          <a:lstStyle/>
          <a:p>
            <a:r>
              <a:rPr lang="fr-CH" sz="9600" b="1" dirty="0">
                <a:latin typeface="Times New Roman" pitchFamily="18" charset="0"/>
                <a:cs typeface="Times New Roman" pitchFamily="18" charset="0"/>
              </a:rPr>
              <a:t>La méiose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274638"/>
            <a:ext cx="704375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anaphase 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méiose 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62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41-42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71612"/>
            <a:ext cx="3662374" cy="493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429124" y="304639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Séparation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chromosomes homologues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télophase 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cytocinèse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méiose 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42-43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02260"/>
            <a:ext cx="3357586" cy="48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54382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prophase II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méiose II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3786182" y="1714488"/>
            <a:ext cx="5143536" cy="4472006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Duplication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centrosome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centrosomes migrent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vers les pôles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fuseau de division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Microtubules s’accrochent aux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kinétochores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kinétochoriens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Mouvement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chromosomes.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Microtubules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polaires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2370440" cy="52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452320" y="671436"/>
            <a:ext cx="162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" y="274638"/>
            <a:ext cx="732951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métaphase II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méiose II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96546"/>
            <a:ext cx="2162187" cy="4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3071802" y="2564904"/>
            <a:ext cx="5929322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(centromères) sont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alignés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sur la plaque équatoriale.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Pour chaque chromosome, un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kinétochore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fait face au pôle nord et l’ autre au pôle sud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524328" y="671436"/>
            <a:ext cx="1548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18663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anaphase II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méiose II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286016" cy="48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2915816" y="2357430"/>
            <a:ext cx="6072166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Dédoublement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du centromère.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b="1" u="sng" dirty="0">
                <a:latin typeface="Times New Roman" pitchFamily="18" charset="0"/>
                <a:cs typeface="Times New Roman" pitchFamily="18" charset="0"/>
              </a:rPr>
              <a:t>Séparation</a:t>
            </a:r>
            <a:r>
              <a:rPr lang="fr-CH" sz="2800" u="sng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sz="2800" b="1" u="sng" dirty="0">
                <a:latin typeface="Times New Roman" pitchFamily="18" charset="0"/>
                <a:cs typeface="Times New Roman" pitchFamily="18" charset="0"/>
              </a:rPr>
              <a:t>chromatides sœurs</a:t>
            </a:r>
            <a:r>
              <a:rPr lang="fr-CH" sz="28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Allongement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des microtubules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polaires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23 chromosomes à 1 chromatide /pôle</a:t>
            </a: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452320" y="671436"/>
            <a:ext cx="162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06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télophase II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la </a:t>
            </a:r>
            <a:r>
              <a:rPr lang="fr-CH" b="1" i="1" dirty="0" err="1">
                <a:latin typeface="Times New Roman" pitchFamily="18" charset="0"/>
                <a:cs typeface="Times New Roman" pitchFamily="18" charset="0"/>
              </a:rPr>
              <a:t>cytocinèse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méiose II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209812" cy="49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9"/>
          <p:cNvSpPr>
            <a:spLocks noGrp="1"/>
          </p:cNvSpPr>
          <p:nvPr>
            <p:ph sz="half" idx="4294967295"/>
          </p:nvPr>
        </p:nvSpPr>
        <p:spPr>
          <a:xfrm>
            <a:off x="2857488" y="1928802"/>
            <a:ext cx="6072198" cy="492919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Microtubules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polaires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continuent à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s’allonger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Noyaux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commencent à se former.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Chromosomes →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chromatine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Sillon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 de division </a:t>
            </a:r>
          </a:p>
          <a:p>
            <a:pPr algn="just"/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4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Séparation de la 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membrane plasmique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400" b="1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Séparation des </a:t>
            </a:r>
            <a:r>
              <a:rPr lang="fr-CH" sz="2400" b="1" i="1" dirty="0">
                <a:latin typeface="Times New Roman" pitchFamily="18" charset="0"/>
                <a:cs typeface="Times New Roman" pitchFamily="18" charset="0"/>
              </a:rPr>
              <a:t>organites</a:t>
            </a:r>
            <a:r>
              <a:rPr lang="fr-CH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452320" y="671436"/>
            <a:ext cx="162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43-44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6715172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crossing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over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000496" y="2528894"/>
            <a:ext cx="5143504" cy="268605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Echanges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morceaux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entre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chromatides homologues</a:t>
            </a: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↑ la diversité génétique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45 </a:t>
            </a:r>
          </a:p>
        </p:txBody>
      </p:sp>
      <p:pic>
        <p:nvPicPr>
          <p:cNvPr id="1026" name="Picture 2" descr="6675E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586143" cy="51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droite 10"/>
          <p:cNvSpPr/>
          <p:nvPr/>
        </p:nvSpPr>
        <p:spPr>
          <a:xfrm>
            <a:off x="4572000" y="4357694"/>
            <a:ext cx="642942" cy="7143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Ellipse 11"/>
          <p:cNvSpPr/>
          <p:nvPr/>
        </p:nvSpPr>
        <p:spPr>
          <a:xfrm>
            <a:off x="2643174" y="2500306"/>
            <a:ext cx="928694" cy="5715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Répartition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aléatoire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chromosomes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17</a:t>
            </a:fld>
            <a:endParaRPr lang="fr-CH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2049" name="Picture 1" descr="49BD56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643734" cy="4663813"/>
          </a:xfrm>
          <a:prstGeom prst="rect">
            <a:avLst/>
          </a:prstGeom>
          <a:noFill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860998" y="671436"/>
            <a:ext cx="1103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42860"/>
            <a:ext cx="6779096" cy="1000124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038600" cy="300039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mitose:</a:t>
            </a:r>
          </a:p>
          <a:p>
            <a:pPr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Moyen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procaryotes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Développement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réparation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chez les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eucaryotes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conforme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331929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La méiose:</a:t>
            </a:r>
          </a:p>
          <a:p>
            <a:pPr>
              <a:buNone/>
            </a:pPr>
            <a:endParaRPr lang="fr-CH" sz="4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Mécanisme spécifique des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eucaryotes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Production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cellules germinales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None/>
            </a:pPr>
            <a:endParaRPr lang="fr-CH" sz="4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Division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non conforme 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brassage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génétique)</a:t>
            </a:r>
          </a:p>
        </p:txBody>
      </p:sp>
      <p:pic>
        <p:nvPicPr>
          <p:cNvPr id="2050" name="Picture 2" descr="http://t0.gstatic.com/images?q=tbn:ANd9GcQs91Lt7XfhsEzJKtLcPtaCstZtSTVJ0NwpUePvNrxq_6XpPe9N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393040"/>
            <a:ext cx="1643074" cy="2250670"/>
          </a:xfrm>
          <a:prstGeom prst="rect">
            <a:avLst/>
          </a:prstGeom>
          <a:noFill/>
        </p:spPr>
      </p:pic>
      <p:pic>
        <p:nvPicPr>
          <p:cNvPr id="16386" name="Picture 2" descr="http://t1.gstatic.com/images?q=tbn:ANd9GcQ-lc1zpGbMXmbfowmOuEGHdF6DIQWR9_YfpggPpA7pS7_BsLe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7910" y="4432200"/>
            <a:ext cx="1614486" cy="221151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méiose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814514"/>
            <a:ext cx="8229600" cy="4257692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dirty="0"/>
              <a:t>:</a:t>
            </a:r>
          </a:p>
          <a:p>
            <a:pPr>
              <a:buNone/>
            </a:pPr>
            <a:endParaRPr lang="fr-CH" sz="1200" dirty="0"/>
          </a:p>
          <a:p>
            <a:pPr algn="just">
              <a:buNone/>
            </a:pPr>
            <a:r>
              <a:rPr lang="fr-CH" dirty="0"/>
              <a:t>	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Divisions successives 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d'une cellule avec seulement une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réplication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aboutissant à la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réduction de moitié du nombre de chromosomes (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stade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diploïde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au stade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haploïde)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lors de la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des cellules germinales (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gamètes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8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39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méiose (déroulement)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40 </a:t>
            </a:r>
          </a:p>
        </p:txBody>
      </p:sp>
      <p:pic>
        <p:nvPicPr>
          <p:cNvPr id="1026" name="Picture 2" descr="3A25AE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439194"/>
            <a:ext cx="2786082" cy="527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4572000" y="2714620"/>
            <a:ext cx="857256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4071934" y="4643446"/>
            <a:ext cx="785818" cy="428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Ellipse 10"/>
          <p:cNvSpPr/>
          <p:nvPr/>
        </p:nvSpPr>
        <p:spPr>
          <a:xfrm>
            <a:off x="4071934" y="5643578"/>
            <a:ext cx="785818" cy="571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Rectangle à coins arrondis 11"/>
          <p:cNvSpPr/>
          <p:nvPr/>
        </p:nvSpPr>
        <p:spPr>
          <a:xfrm>
            <a:off x="3071802" y="4214818"/>
            <a:ext cx="571504" cy="2857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à coins arrondis 12"/>
          <p:cNvSpPr/>
          <p:nvPr/>
        </p:nvSpPr>
        <p:spPr>
          <a:xfrm>
            <a:off x="3071802" y="5500702"/>
            <a:ext cx="571504" cy="2857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" name="ZoneTexte 13"/>
          <p:cNvSpPr txBox="1"/>
          <p:nvPr/>
        </p:nvSpPr>
        <p:spPr>
          <a:xfrm>
            <a:off x="6429388" y="3000372"/>
            <a:ext cx="2071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La méiose: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Méiose I</a:t>
            </a:r>
          </a:p>
          <a:p>
            <a:pPr>
              <a:buFontTx/>
              <a:buChar char="-"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Méiose II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14282" y="464344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Séparation des chromosomes homologues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14282" y="5783065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Séparation des chromatides sœurs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méiose 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351360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phases: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Prophase I</a:t>
            </a: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Métaphase I</a:t>
            </a: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Anaphase I</a:t>
            </a: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Télophase I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cytocinèse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204207" y="214290"/>
            <a:ext cx="1725512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358082" y="671436"/>
            <a:ext cx="171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40 - 41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758006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méiose 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929586" y="671436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41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8963" y="1714488"/>
            <a:ext cx="3400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43758" cy="114300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la méiose I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286248" y="2474937"/>
            <a:ext cx="4643470" cy="3597269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Duplication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centrosome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Enveloppe nucléaire intacte</a:t>
            </a: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chromatine</a:t>
            </a: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Réplication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</a:t>
            </a: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858148" y="599998"/>
            <a:ext cx="114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42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400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00882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prophase 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méiose 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521733" y="671436"/>
            <a:ext cx="165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41-42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51201"/>
            <a:ext cx="3214710" cy="494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1470" y="214290"/>
            <a:ext cx="71151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métaphase 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méiose 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6F384-EFE7-4D57-BF0B-23C64B6359A6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62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41-42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37630"/>
            <a:ext cx="3309936" cy="49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381</Words>
  <Application>Microsoft Office PowerPoint</Application>
  <PresentationFormat>Affichage à l'écran (4:3)</PresentationFormat>
  <Paragraphs>133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La méiose</vt:lpstr>
      <vt:lpstr>Introduction</vt:lpstr>
      <vt:lpstr>La méiose</vt:lpstr>
      <vt:lpstr>La méiose (déroulement)</vt:lpstr>
      <vt:lpstr>La méiose I</vt:lpstr>
      <vt:lpstr>Interphase de la méiose I</vt:lpstr>
      <vt:lpstr>Interphase de la méiose I</vt:lpstr>
      <vt:lpstr>La prophase I méiose I</vt:lpstr>
      <vt:lpstr>La métaphase I méiose I</vt:lpstr>
      <vt:lpstr>L’anaphase I méiose I</vt:lpstr>
      <vt:lpstr>La télophase I et la cytocinèse I méiose I</vt:lpstr>
      <vt:lpstr>La prophase II méiose II</vt:lpstr>
      <vt:lpstr>La métaphase II méiose II</vt:lpstr>
      <vt:lpstr>L’anaphase II méiose II</vt:lpstr>
      <vt:lpstr>La télophase II et la cytocinèse II méiose II</vt:lpstr>
      <vt:lpstr>Le crossing over</vt:lpstr>
      <vt:lpstr>Répartition aléatoire des chromosomes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méiose</dc:title>
  <dc:creator>HP2730</dc:creator>
  <cp:lastModifiedBy>DUBUIS Julien</cp:lastModifiedBy>
  <cp:revision>43</cp:revision>
  <dcterms:created xsi:type="dcterms:W3CDTF">2010-11-18T07:17:43Z</dcterms:created>
  <dcterms:modified xsi:type="dcterms:W3CDTF">2022-08-07T13:45:54Z</dcterms:modified>
</cp:coreProperties>
</file>