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526" r:id="rId2"/>
    <p:sldId id="527" r:id="rId3"/>
    <p:sldId id="529" r:id="rId4"/>
    <p:sldId id="599" r:id="rId5"/>
    <p:sldId id="528" r:id="rId6"/>
    <p:sldId id="600" r:id="rId7"/>
    <p:sldId id="531" r:id="rId8"/>
    <p:sldId id="532" r:id="rId9"/>
    <p:sldId id="533" r:id="rId10"/>
    <p:sldId id="534" r:id="rId11"/>
    <p:sldId id="535" r:id="rId12"/>
    <p:sldId id="536" r:id="rId13"/>
    <p:sldId id="539" r:id="rId14"/>
    <p:sldId id="603" r:id="rId15"/>
    <p:sldId id="601" r:id="rId16"/>
    <p:sldId id="541" r:id="rId17"/>
    <p:sldId id="602" r:id="rId18"/>
    <p:sldId id="604" r:id="rId19"/>
    <p:sldId id="543" r:id="rId20"/>
    <p:sldId id="544" r:id="rId21"/>
    <p:sldId id="545" r:id="rId22"/>
    <p:sldId id="546" r:id="rId23"/>
    <p:sldId id="605" r:id="rId24"/>
    <p:sldId id="622" r:id="rId25"/>
    <p:sldId id="611" r:id="rId26"/>
    <p:sldId id="612" r:id="rId27"/>
    <p:sldId id="613" r:id="rId28"/>
    <p:sldId id="614" r:id="rId29"/>
    <p:sldId id="615" r:id="rId30"/>
    <p:sldId id="616" r:id="rId31"/>
    <p:sldId id="617" r:id="rId32"/>
    <p:sldId id="608" r:id="rId33"/>
    <p:sldId id="609" r:id="rId34"/>
    <p:sldId id="610" r:id="rId35"/>
    <p:sldId id="618" r:id="rId36"/>
    <p:sldId id="619" r:id="rId37"/>
    <p:sldId id="620" r:id="rId38"/>
    <p:sldId id="621" r:id="rId39"/>
    <p:sldId id="623" r:id="rId40"/>
  </p:sldIdLst>
  <p:sldSz cx="9144000" cy="6858000" type="screen4x3"/>
  <p:notesSz cx="7099300" cy="102346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92E9332-D2BF-4E85-AE17-B6E1474054F4}" v="3" dt="2022-04-25T07:28:18.01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3" autoAdjust="0"/>
    <p:restoredTop sz="94630" autoAdjust="0"/>
  </p:normalViewPr>
  <p:slideViewPr>
    <p:cSldViewPr>
      <p:cViewPr varScale="1">
        <p:scale>
          <a:sx n="54" d="100"/>
          <a:sy n="54" d="100"/>
        </p:scale>
        <p:origin x="1636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582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48" Type="http://schemas.microsoft.com/office/2015/10/relationships/revisionInfo" Target="revisionInfo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UBUIS Julien" userId="d507d28b-ef1c-4d40-92b7-eb3c03f99f97" providerId="ADAL" clId="{C92E9332-D2BF-4E85-AE17-B6E1474054F4}"/>
    <pc:docChg chg="custSel modSld">
      <pc:chgData name="DUBUIS Julien" userId="d507d28b-ef1c-4d40-92b7-eb3c03f99f97" providerId="ADAL" clId="{C92E9332-D2BF-4E85-AE17-B6E1474054F4}" dt="2022-04-25T07:29:07.669" v="44" actId="207"/>
      <pc:docMkLst>
        <pc:docMk/>
      </pc:docMkLst>
      <pc:sldChg chg="addSp delSp modSp mod chgLayout">
        <pc:chgData name="DUBUIS Julien" userId="d507d28b-ef1c-4d40-92b7-eb3c03f99f97" providerId="ADAL" clId="{C92E9332-D2BF-4E85-AE17-B6E1474054F4}" dt="2022-04-25T07:29:07.669" v="44" actId="207"/>
        <pc:sldMkLst>
          <pc:docMk/>
          <pc:sldMk cId="496533550" sldId="623"/>
        </pc:sldMkLst>
        <pc:spChg chg="mod ord">
          <ac:chgData name="DUBUIS Julien" userId="d507d28b-ef1c-4d40-92b7-eb3c03f99f97" providerId="ADAL" clId="{C92E9332-D2BF-4E85-AE17-B6E1474054F4}" dt="2022-04-25T07:28:08.770" v="13" actId="14100"/>
          <ac:spMkLst>
            <pc:docMk/>
            <pc:sldMk cId="496533550" sldId="623"/>
            <ac:spMk id="2" creationId="{00000000-0000-0000-0000-000000000000}"/>
          </ac:spMkLst>
        </pc:spChg>
        <pc:spChg chg="add mod ord">
          <ac:chgData name="DUBUIS Julien" userId="d507d28b-ef1c-4d40-92b7-eb3c03f99f97" providerId="ADAL" clId="{C92E9332-D2BF-4E85-AE17-B6E1474054F4}" dt="2022-04-25T07:29:07.669" v="44" actId="207"/>
          <ac:spMkLst>
            <pc:docMk/>
            <pc:sldMk cId="496533550" sldId="623"/>
            <ac:spMk id="3" creationId="{6732B850-3815-47F3-8D18-3F2AC1267FBE}"/>
          </ac:spMkLst>
        </pc:spChg>
        <pc:spChg chg="mod ord">
          <ac:chgData name="DUBUIS Julien" userId="d507d28b-ef1c-4d40-92b7-eb3c03f99f97" providerId="ADAL" clId="{C92E9332-D2BF-4E85-AE17-B6E1474054F4}" dt="2022-04-25T07:28:02.814" v="12" actId="700"/>
          <ac:spMkLst>
            <pc:docMk/>
            <pc:sldMk cId="496533550" sldId="623"/>
            <ac:spMk id="4" creationId="{00000000-0000-0000-0000-000000000000}"/>
          </ac:spMkLst>
        </pc:spChg>
        <pc:spChg chg="del">
          <ac:chgData name="DUBUIS Julien" userId="d507d28b-ef1c-4d40-92b7-eb3c03f99f97" providerId="ADAL" clId="{C92E9332-D2BF-4E85-AE17-B6E1474054F4}" dt="2022-04-25T07:27:55.908" v="10" actId="478"/>
          <ac:spMkLst>
            <pc:docMk/>
            <pc:sldMk cId="496533550" sldId="623"/>
            <ac:spMk id="7" creationId="{00000000-0000-0000-0000-000000000000}"/>
          </ac:spMkLst>
        </pc:spChg>
        <pc:spChg chg="add mod">
          <ac:chgData name="DUBUIS Julien" userId="d507d28b-ef1c-4d40-92b7-eb3c03f99f97" providerId="ADAL" clId="{C92E9332-D2BF-4E85-AE17-B6E1474054F4}" dt="2022-04-25T07:28:28.387" v="37" actId="1038"/>
          <ac:spMkLst>
            <pc:docMk/>
            <pc:sldMk cId="496533550" sldId="623"/>
            <ac:spMk id="8" creationId="{CC63644D-4964-4490-ADD8-F2616CFAEEB4}"/>
          </ac:spMkLst>
        </pc:spChg>
        <pc:picChg chg="del">
          <ac:chgData name="DUBUIS Julien" userId="d507d28b-ef1c-4d40-92b7-eb3c03f99f97" providerId="ADAL" clId="{C92E9332-D2BF-4E85-AE17-B6E1474054F4}" dt="2022-04-25T07:27:57.150" v="11" actId="478"/>
          <ac:picMkLst>
            <pc:docMk/>
            <pc:sldMk cId="496533550" sldId="623"/>
            <ac:picMk id="2050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BB1FBF-7E65-4628-BF60-3930E157D467}" type="datetimeFigureOut">
              <a:rPr lang="fr-FR" smtClean="0"/>
              <a:pPr/>
              <a:t>25/04/2022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2A2736-E4BE-4D2A-8E2A-79459BD10F2D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846879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728C2776-D7E3-456A-AB30-5AEB1B6A9F2F}" type="datetimeFigureOut">
              <a:rPr lang="fr-FR" smtClean="0"/>
              <a:pPr/>
              <a:t>25/04/2022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fr-CH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C4A27C51-C889-4933-8BB1-F6A915F47390}" type="slidenum">
              <a:rPr lang="fr-CH" smtClean="0"/>
              <a:pPr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2183527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EBDF87-2902-4ED6-893B-87BBC154DD35}" type="datetime1">
              <a:rPr lang="fr-FR" smtClean="0"/>
              <a:pPr/>
              <a:t>25/04/2022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C8551-4C5D-4323-A613-FDDEE59DFD23}" type="datetime1">
              <a:rPr lang="fr-FR" smtClean="0"/>
              <a:pPr/>
              <a:t>25/04/2022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948CE-1991-4D04-B5D7-D3DB6A7DB82C}" type="datetime1">
              <a:rPr lang="fr-FR" smtClean="0"/>
              <a:pPr/>
              <a:t>25/04/2022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FEDC80-304F-4C75-92A0-24ED50C78A33}" type="datetime1">
              <a:rPr lang="fr-FR" smtClean="0"/>
              <a:pPr/>
              <a:t>25/04/2022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D0B8E-B432-48E1-B9B5-3AF83080193B}" type="datetime1">
              <a:rPr lang="fr-FR" smtClean="0"/>
              <a:pPr/>
              <a:t>25/04/2022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1FD93-FBD4-484B-B343-EFC2F51F398F}" type="datetime1">
              <a:rPr lang="fr-FR" smtClean="0"/>
              <a:pPr/>
              <a:t>25/04/2022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AFE85-0B6F-4061-986B-B99B8AAAFAD9}" type="datetime1">
              <a:rPr lang="fr-FR" smtClean="0"/>
              <a:pPr/>
              <a:t>25/04/2022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AD744-B07B-4213-9223-1E42B505D990}" type="datetime1">
              <a:rPr lang="fr-FR" smtClean="0"/>
              <a:pPr/>
              <a:t>25/04/2022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0004D-851F-4F10-B450-40F083AB0C92}" type="datetime1">
              <a:rPr lang="fr-FR" smtClean="0"/>
              <a:pPr/>
              <a:t>25/04/2022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C465-2AE9-4521-811E-F7677B2F222C}" type="datetime1">
              <a:rPr lang="fr-FR" smtClean="0"/>
              <a:pPr/>
              <a:t>25/04/2022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9A261-A44B-40B1-9728-BA214249C54E}" type="datetime1">
              <a:rPr lang="fr-FR" smtClean="0"/>
              <a:pPr/>
              <a:t>25/04/2022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08E69-8690-4C70-BD46-458C05C2DDA5}" type="datetime1">
              <a:rPr lang="fr-FR" smtClean="0"/>
              <a:pPr/>
              <a:t>25/04/2022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75684-7526-447E-AE8E-F343EE24268B}" type="slidenum">
              <a:rPr lang="fr-CH" smtClean="0"/>
              <a:pPr/>
              <a:t>‹N°›</a:t>
            </a:fld>
            <a:endParaRPr lang="fr-C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h/imgres?q=adn+humain&amp;um=1&amp;hl=fr&amp;rlz=1W1ADRA_frCH455&amp;biw=1920&amp;bih=924&amp;tbm=isch&amp;tbnid=1pPw_0a5bMkNHM:&amp;imgrefurl=http://www.futura-sciences.com/fr/news/t/genetique-1/d/comment-font-ils-pour-sequencer-un-genome_26754/&amp;docid=N0Wxazyk2xBgmM&amp;imgurl=http://www.futura-sciences.com/uploads/tx_oxcsfutura/ADN_irh-unicefr_05.jpg&amp;w=200&amp;h=267&amp;ei=4GqET_6XI4rN4QT42P3ABw&amp;zoom=1&amp;iact=hc&amp;vpx=1574&amp;vpy=585&amp;dur=2702&amp;hovh=213&amp;hovw=160&amp;tx=109&amp;ty=122&amp;sig=105728003270207647595&amp;page=1&amp;tbnh=132&amp;tbnw=99&amp;start=0&amp;ndsp=55&amp;ved=1t:429,r:43,s:0,i:17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http://t0.gstatic.com/images?q=tbn:ANd9GcReHakZlgRHsXN4wgaw0TtudE7JPOl9WNYuvu9mzbs5IyQ-R19GYg" TargetMode="Externa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youtube.com/watch?v=RplWR12npq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Chiller" pitchFamily="82" charset="0"/>
                <a:cs typeface="Times New Roman" pitchFamily="18" charset="0"/>
              </a:rPr>
              <a:t>Le génie génétique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757758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Problème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lors de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l’étude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d’un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gène ?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Molécules ADN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sont très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longues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dirty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molécule d’ADN 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gènes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molécule = gènes + ADN non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condante</a:t>
            </a: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61568" y="671512"/>
            <a:ext cx="1030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4</a:t>
            </a:r>
          </a:p>
        </p:txBody>
      </p:sp>
      <p:sp>
        <p:nvSpPr>
          <p:cNvPr id="7" name="Arc plein 6"/>
          <p:cNvSpPr/>
          <p:nvPr/>
        </p:nvSpPr>
        <p:spPr>
          <a:xfrm rot="10800000">
            <a:off x="3923928" y="4653136"/>
            <a:ext cx="2088232" cy="1080120"/>
          </a:xfrm>
          <a:prstGeom prst="blockArc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3635896" y="5661248"/>
            <a:ext cx="2808312" cy="46166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Différences subtiles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323528" y="2852936"/>
            <a:ext cx="8424936" cy="1354217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CH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Techniques → ↑ copies identiques d’un gène</a:t>
            </a:r>
          </a:p>
          <a:p>
            <a:pPr algn="ctr"/>
            <a:endParaRPr lang="fr-CH" sz="1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fr-CH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fr-CH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clonage génique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Enzymes de restriction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829196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outils: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Enzymes bactériennes = enzymes de restriction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Classification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fr-CH" sz="2600" b="1" dirty="0" err="1">
                <a:latin typeface="Times New Roman" pitchFamily="18" charset="0"/>
                <a:cs typeface="Times New Roman" pitchFamily="18" charset="0"/>
              </a:rPr>
              <a:t>Endonucléases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CH" sz="2600" i="1" dirty="0">
                <a:latin typeface="Times New Roman" pitchFamily="18" charset="0"/>
                <a:cs typeface="Times New Roman" pitchFamily="18" charset="0"/>
              </a:rPr>
              <a:t>classe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3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3" algn="just">
              <a:buNone/>
            </a:pP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	→ couper les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liaisons </a:t>
            </a:r>
            <a:r>
              <a:rPr lang="fr-CH" sz="2600" b="1" dirty="0" err="1">
                <a:latin typeface="Times New Roman" pitchFamily="18" charset="0"/>
                <a:cs typeface="Times New Roman" pitchFamily="18" charset="0"/>
              </a:rPr>
              <a:t>phosphodiester</a:t>
            </a:r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10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Enzymes de restriction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829196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outils: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Enzymes bactériennes = enzymes de restriction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Fonctionnement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Reconnaître spécifiquement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une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 courte séquence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de l’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ADN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( 4 à 8 paires de bases)</a:t>
            </a:r>
          </a:p>
          <a:p>
            <a:pPr lvl="3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11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8002734" y="671512"/>
            <a:ext cx="961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Enzymes de restriction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12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5</a:t>
            </a:r>
          </a:p>
        </p:txBody>
      </p:sp>
      <p:pic>
        <p:nvPicPr>
          <p:cNvPr id="335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0301" y="1428736"/>
            <a:ext cx="3203096" cy="5167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llipse 8"/>
          <p:cNvSpPr/>
          <p:nvPr/>
        </p:nvSpPr>
        <p:spPr>
          <a:xfrm>
            <a:off x="3286116" y="3286124"/>
            <a:ext cx="642942" cy="64294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Ellipse 9"/>
          <p:cNvSpPr/>
          <p:nvPr/>
        </p:nvSpPr>
        <p:spPr>
          <a:xfrm>
            <a:off x="4214810" y="4143380"/>
            <a:ext cx="1643074" cy="5715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5715008" y="4929198"/>
            <a:ext cx="300039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Liaisons hydrogène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9792" y="5517232"/>
            <a:ext cx="936104" cy="4320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3275856" y="6309320"/>
            <a:ext cx="1512168" cy="288032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5000" b="1" dirty="0">
                <a:latin typeface="Chiller" pitchFamily="82" charset="0"/>
                <a:cs typeface="Times New Roman" pitchFamily="18" charset="0"/>
              </a:rPr>
              <a:t>Fonctionnement du génie génétique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14488"/>
            <a:ext cx="8712968" cy="5000660"/>
          </a:xfrm>
        </p:spPr>
        <p:txBody>
          <a:bodyPr>
            <a:normAutofit fontScale="92500"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Requiert les éléments suivants:</a:t>
            </a:r>
          </a:p>
          <a:p>
            <a:endParaRPr lang="fr-CH" sz="5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5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Gène d’intérêt →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ADN humain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eucaryote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Vecteur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(véhicule, « taxi génique »)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→ plasmide…</a:t>
            </a:r>
          </a:p>
          <a:p>
            <a:pPr lvl="1"/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Technique 1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 = plasmide </a:t>
            </a:r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 2 gènes (</a:t>
            </a:r>
            <a:r>
              <a:rPr lang="fr-FR" sz="2600" i="1" dirty="0" err="1">
                <a:latin typeface="Times New Roman" pitchFamily="18" charset="0"/>
                <a:cs typeface="Times New Roman" pitchFamily="18" charset="0"/>
              </a:rPr>
              <a:t>amp</a:t>
            </a:r>
            <a:r>
              <a:rPr lang="fr-FR" sz="2600" i="1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600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600" i="1" dirty="0" err="1">
                <a:latin typeface="Times New Roman" pitchFamily="18" charset="0"/>
                <a:cs typeface="Times New Roman" pitchFamily="18" charset="0"/>
              </a:rPr>
              <a:t>lacZ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endParaRPr lang="fr-FR" sz="11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Technique 2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 = plasmide </a:t>
            </a:r>
            <a:r>
              <a:rPr lang="fr-CH" sz="2600" b="1" i="1" dirty="0" err="1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 2 gènes (</a:t>
            </a:r>
            <a:r>
              <a:rPr lang="fr-FR" sz="2600" i="1" dirty="0" err="1">
                <a:latin typeface="Times New Roman" pitchFamily="18" charset="0"/>
                <a:cs typeface="Times New Roman" pitchFamily="18" charset="0"/>
              </a:rPr>
              <a:t>amp</a:t>
            </a:r>
            <a:r>
              <a:rPr lang="fr-FR" sz="2600" i="1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600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600" i="1" dirty="0" err="1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fr-FR" sz="2600" i="1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fr-CH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enzyme de restriction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endonucléase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/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ADN ligase</a:t>
            </a:r>
          </a:p>
          <a:p>
            <a:pPr lvl="1" algn="just"/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bactérie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13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452320" y="671512"/>
            <a:ext cx="146353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Pages 6-7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5000" b="1" dirty="0">
                <a:latin typeface="Chiller" pitchFamily="82" charset="0"/>
                <a:cs typeface="Times New Roman" pitchFamily="18" charset="0"/>
              </a:rPr>
              <a:t>Fonctionnement du génie génétique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14488"/>
            <a:ext cx="8712968" cy="5000660"/>
          </a:xfrm>
        </p:spPr>
        <p:txBody>
          <a:bodyPr>
            <a:normAutofit fontScale="92500"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Requiert les éléments suivants:</a:t>
            </a:r>
          </a:p>
          <a:p>
            <a:endParaRPr lang="fr-CH" sz="5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5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Gène d’intérêt →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ADN humain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eucaryote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Vecteur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(véhicule, « taxi génique »)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→ plasmide…</a:t>
            </a:r>
          </a:p>
          <a:p>
            <a:pPr lvl="1"/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i="1" u="sng" dirty="0">
                <a:latin typeface="Times New Roman" pitchFamily="18" charset="0"/>
                <a:cs typeface="Times New Roman" pitchFamily="18" charset="0"/>
              </a:rPr>
              <a:t>Technique 1</a:t>
            </a:r>
            <a:r>
              <a:rPr lang="fr-CH" sz="2600" b="1" u="sng" dirty="0">
                <a:latin typeface="Times New Roman" pitchFamily="18" charset="0"/>
                <a:cs typeface="Times New Roman" pitchFamily="18" charset="0"/>
              </a:rPr>
              <a:t> = plasmide </a:t>
            </a:r>
            <a:r>
              <a:rPr lang="fr-CH" sz="2600" b="1" i="1" u="sng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CH" sz="2600" b="1" u="sng" dirty="0">
                <a:latin typeface="Times New Roman" pitchFamily="18" charset="0"/>
                <a:cs typeface="Times New Roman" pitchFamily="18" charset="0"/>
              </a:rPr>
              <a:t> 2 gènes (</a:t>
            </a:r>
            <a:r>
              <a:rPr lang="fr-FR" sz="2600" i="1" u="sng" dirty="0" err="1">
                <a:latin typeface="Times New Roman" pitchFamily="18" charset="0"/>
                <a:cs typeface="Times New Roman" pitchFamily="18" charset="0"/>
              </a:rPr>
              <a:t>amp</a:t>
            </a:r>
            <a:r>
              <a:rPr lang="fr-FR" sz="2600" i="1" u="sng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600" i="1" u="sng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u="sng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600" i="1" u="sng" dirty="0" err="1">
                <a:latin typeface="Times New Roman" pitchFamily="18" charset="0"/>
                <a:cs typeface="Times New Roman" pitchFamily="18" charset="0"/>
              </a:rPr>
              <a:t>lacZ</a:t>
            </a:r>
            <a:r>
              <a:rPr lang="fr-FR" sz="2600" u="sng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endParaRPr lang="fr-FR" sz="11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Technique 2 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= plasmide </a:t>
            </a:r>
            <a:r>
              <a:rPr lang="fr-CH" sz="2600" b="1" i="1" dirty="0" err="1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 2 gènes (</a:t>
            </a:r>
            <a:r>
              <a:rPr lang="fr-FR" sz="2600" i="1" dirty="0" err="1">
                <a:latin typeface="Times New Roman" pitchFamily="18" charset="0"/>
                <a:cs typeface="Times New Roman" pitchFamily="18" charset="0"/>
              </a:rPr>
              <a:t>amp</a:t>
            </a:r>
            <a:r>
              <a:rPr lang="fr-FR" sz="2600" i="1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600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600" i="1" dirty="0" err="1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fr-FR" sz="2600" i="1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fr-CH" sz="2600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enzyme de restriction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endonucléase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/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ADN ligase</a:t>
            </a:r>
          </a:p>
          <a:p>
            <a:pPr lvl="1" algn="just"/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bactérie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i="1" dirty="0" err="1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14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524328" y="671512"/>
            <a:ext cx="139152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Pages 6-8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Chiller" pitchFamily="82" charset="0"/>
                <a:cs typeface="Times New Roman" pitchFamily="18" charset="0"/>
              </a:rPr>
              <a:t>Fonctionnement du génie génétique (étapes)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15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2"/>
            <a:ext cx="176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Pages 6-7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40768"/>
            <a:ext cx="4032448" cy="54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428596" y="2708920"/>
            <a:ext cx="835824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1.- Isoler le vecteur et l’ADN: plasmide et gène d’intérêt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428596" y="3429000"/>
            <a:ext cx="8358246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2a.- Incuber les morceaux d’ADN avec l’enzyme de restriction → coupure → extrémités cohésives.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195736" y="1844824"/>
            <a:ext cx="648072" cy="4320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Rectangle 14"/>
          <p:cNvSpPr/>
          <p:nvPr/>
        </p:nvSpPr>
        <p:spPr>
          <a:xfrm>
            <a:off x="3491880" y="1556792"/>
            <a:ext cx="648072" cy="43204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droite 15"/>
          <p:cNvSpPr/>
          <p:nvPr/>
        </p:nvSpPr>
        <p:spPr>
          <a:xfrm>
            <a:off x="4211960" y="1484784"/>
            <a:ext cx="504056" cy="360040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ZoneTexte 16"/>
          <p:cNvSpPr txBox="1"/>
          <p:nvPr/>
        </p:nvSpPr>
        <p:spPr>
          <a:xfrm>
            <a:off x="4860032" y="1475492"/>
            <a:ext cx="1656184" cy="36933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fr-FR" i="1" dirty="0"/>
              <a:t>β</a:t>
            </a:r>
            <a:r>
              <a:rPr lang="fr-FR" dirty="0"/>
              <a:t>-galactosidase</a:t>
            </a:r>
            <a:endParaRPr lang="fr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solidFill>
                  <a:srgbClr val="FFFFFF"/>
                </a:solidFill>
                <a:latin typeface="Chiller"/>
                <a:cs typeface="Times New Roman"/>
              </a:rPr>
              <a:t>Fonctionnement du génie génétique (étapes)</a:t>
            </a:r>
            <a:endParaRPr lang="fr-CH" sz="4000" b="1" dirty="0">
              <a:latin typeface="Chiller" pitchFamily="82" charset="0"/>
              <a:cs typeface="Times New Roman" pitchFamily="18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71612"/>
            <a:ext cx="8229600" cy="571504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Enzyme de restriction :</a:t>
            </a: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16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2"/>
            <a:ext cx="10715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5</a:t>
            </a:r>
          </a:p>
        </p:txBody>
      </p:sp>
      <p:pic>
        <p:nvPicPr>
          <p:cNvPr id="336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1264" y="2258614"/>
            <a:ext cx="4305314" cy="4456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Chiller" pitchFamily="82" charset="0"/>
                <a:cs typeface="Times New Roman" pitchFamily="18" charset="0"/>
              </a:rPr>
              <a:t>Fonctionnement du génie génétique (étapes)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17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40352" y="671512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8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40768"/>
            <a:ext cx="4032448" cy="5400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428596" y="4509120"/>
            <a:ext cx="835824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2b.- Mélanger les deux types d’ADN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395536" y="1484784"/>
            <a:ext cx="8424936" cy="1384995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				 - plasmides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recombinés</a:t>
            </a:r>
          </a:p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2c.- Ajouter une ligase</a:t>
            </a:r>
          </a:p>
          <a:p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 				 - plasmides </a:t>
            </a:r>
            <a:r>
              <a:rPr lang="fr-CH" sz="2800" b="1" dirty="0" err="1">
                <a:latin typeface="Times New Roman" pitchFamily="18" charset="0"/>
                <a:cs typeface="Times New Roman" pitchFamily="18" charset="0"/>
              </a:rPr>
              <a:t>recircularisés</a:t>
            </a:r>
            <a:endParaRPr lang="fr-CH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536" y="3212976"/>
            <a:ext cx="8358246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3.- Introduction des plasmides dans les bactéries (transformation)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1" grpId="1" animBg="1"/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Chiller" pitchFamily="82" charset="0"/>
                <a:cs typeface="Times New Roman" pitchFamily="18" charset="0"/>
              </a:rPr>
              <a:t>Fonctionnement du génie génétique (étapes)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18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05675" y="671512"/>
            <a:ext cx="1586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Pages 8 - 9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06054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428596" y="1700808"/>
            <a:ext cx="8358246" cy="52322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4a.- Mise en culture des bactéries → clones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868144" y="3284984"/>
            <a:ext cx="1296144" cy="7200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ZoneTexte 14"/>
          <p:cNvSpPr txBox="1"/>
          <p:nvPr/>
        </p:nvSpPr>
        <p:spPr>
          <a:xfrm>
            <a:off x="428596" y="2330877"/>
            <a:ext cx="8358246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5.- Identification des bactéries qui ont incorporé les plasmides recombinés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15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Fonctionnement du génie génétique (étapes)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Résultats: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 taux d’efficacité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 la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transgenèse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n’est pas de 100%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Tous les plasmides n’intègrent pas l’ADN d’intérêt</a:t>
            </a: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Toutes les bactéries n’intègrent pas un plasmide recombiné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19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Chiller" pitchFamily="82" charset="0"/>
                <a:cs typeface="Times New Roman" pitchFamily="18" charset="0"/>
              </a:rPr>
              <a:t>Clonage d’un gène: vue d’ensemble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933576" y="671512"/>
            <a:ext cx="1030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4</a:t>
            </a: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72705" name="Picture 1" descr="Figure vue d'ensemble clonage gén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1340768"/>
            <a:ext cx="6118849" cy="532859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Fonctionnement du génie génétique (étapes)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000660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Résultats: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Différentes colonies de bactéries: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on transformées 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fr-CH" sz="2600" strike="sngStrike" dirty="0">
                <a:latin typeface="Times New Roman" pitchFamily="18" charset="0"/>
                <a:cs typeface="Times New Roman" pitchFamily="18" charset="0"/>
              </a:rPr>
              <a:t>intégration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du plasmide)</a:t>
            </a: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Transformées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avec un </a:t>
            </a:r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plasmide non recombiné</a:t>
            </a: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ransformées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avec un </a:t>
            </a:r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plasmide recombiné</a:t>
            </a: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20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Fonctionnement du génie génétique (étapes)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21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2000232" y="1857364"/>
            <a:ext cx="478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Colonies de bactéries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-71470" y="2915663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Non transformées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4786314" y="2928934"/>
            <a:ext cx="4214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b="1" dirty="0">
                <a:latin typeface="Times New Roman" pitchFamily="18" charset="0"/>
                <a:cs typeface="Times New Roman" pitchFamily="18" charset="0"/>
              </a:rPr>
              <a:t>Transformées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5072066" y="2428868"/>
            <a:ext cx="1285884" cy="500066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rot="10800000" flipV="1">
            <a:off x="2857489" y="2428868"/>
            <a:ext cx="1071570" cy="63341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5072074"/>
            <a:ext cx="2619741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7" name="Connecteur droit avec flèche 16"/>
          <p:cNvCxnSpPr/>
          <p:nvPr/>
        </p:nvCxnSpPr>
        <p:spPr>
          <a:xfrm rot="5400000">
            <a:off x="5072066" y="3500438"/>
            <a:ext cx="1143008" cy="114300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>
            <a:off x="6607983" y="3607596"/>
            <a:ext cx="1143008" cy="92869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79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714752"/>
            <a:ext cx="30099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4857760"/>
            <a:ext cx="2095515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3" name="ZoneTexte 22"/>
          <p:cNvSpPr txBox="1"/>
          <p:nvPr/>
        </p:nvSpPr>
        <p:spPr>
          <a:xfrm>
            <a:off x="1691680" y="3627021"/>
            <a:ext cx="714380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Il faut ensuite identifier les colonies de bactéries qui ont incorporé UN plasmide recombiné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Fonctionnement du génie génétique (étapes)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363272" cy="5000660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Identification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colonies de bactéries avec un plasmide recombiné: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Au départ: choix d’un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plasmide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contenant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2 gènes </a:t>
            </a:r>
          </a:p>
          <a:p>
            <a:pPr lvl="1" algn="just">
              <a:buNone/>
            </a:pPr>
            <a:r>
              <a:rPr lang="fr-FR" i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amp</a:t>
            </a:r>
            <a:r>
              <a:rPr lang="fr-FR" i="1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(résistance à l’ampicilline)</a:t>
            </a:r>
            <a:r>
              <a:rPr lang="fr-FR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lacZ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-galactosidase, enzyme qui hydrolyse le lactose)</a:t>
            </a:r>
          </a:p>
          <a:p>
            <a:pPr lvl="1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 gène </a:t>
            </a:r>
            <a:r>
              <a:rPr lang="fr-FR" i="1" dirty="0" err="1">
                <a:latin typeface="Times New Roman" pitchFamily="18" charset="0"/>
                <a:cs typeface="Times New Roman" pitchFamily="18" charset="0"/>
              </a:rPr>
              <a:t>lacZ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-galactosidase)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est découpé par l’ enzyme de restriction (insertion du gène humain )</a:t>
            </a:r>
          </a:p>
          <a:p>
            <a:pPr lvl="1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inactivé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22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Fonctionnement du génie génétique (étapes)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23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05675" y="671512"/>
            <a:ext cx="15868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Pages 7 / 9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06054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5868144" y="3284984"/>
            <a:ext cx="1296144" cy="720080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5" name="ZoneTexte 14"/>
          <p:cNvSpPr txBox="1"/>
          <p:nvPr/>
        </p:nvSpPr>
        <p:spPr>
          <a:xfrm>
            <a:off x="428596" y="2330877"/>
            <a:ext cx="8358246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5.- Identification des bactéries qui ont incorporé les plasmides recombinés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5536" y="4131077"/>
            <a:ext cx="8358246" cy="954107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Les bactéries qui se reproduisent et dont les colonies sont blanches ont incorporé un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plasmide recombiné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Fonctionnement du génie génétique (étapes)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24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380312" y="671512"/>
            <a:ext cx="17636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Pages 7 / 10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6060541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428596" y="3915053"/>
            <a:ext cx="8358246" cy="95410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5.- Identification des clones qui ont incorporé le </a:t>
            </a:r>
            <a:r>
              <a:rPr lang="fr-CH" sz="2800" b="1" dirty="0">
                <a:latin typeface="Times New Roman" pitchFamily="18" charset="0"/>
                <a:cs typeface="Times New Roman" pitchFamily="18" charset="0"/>
              </a:rPr>
              <a:t>plasmide recombiné avec </a:t>
            </a:r>
            <a:r>
              <a:rPr lang="fr-CH" sz="2800" b="1" u="sng" dirty="0">
                <a:latin typeface="Times New Roman" pitchFamily="18" charset="0"/>
                <a:cs typeface="Times New Roman" pitchFamily="18" charset="0"/>
              </a:rPr>
              <a:t>le gène d’intérêt</a:t>
            </a:r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472333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Fonctionnement du génie génétique (étapes)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512" y="1714488"/>
            <a:ext cx="8712968" cy="5000660"/>
          </a:xfrm>
        </p:spPr>
        <p:txBody>
          <a:bodyPr>
            <a:normAutofit fontScale="92500"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Requiert les éléments suivants:</a:t>
            </a:r>
          </a:p>
          <a:p>
            <a:endParaRPr lang="fr-CH" sz="5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5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Gène d’intérêt →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ADN humain (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eucaryote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Vecteur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(véhicule, « taxi génique »)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→ plasmide…</a:t>
            </a:r>
          </a:p>
          <a:p>
            <a:pPr lvl="1"/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Technique 1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 = plasmide </a:t>
            </a:r>
            <a:r>
              <a:rPr lang="fr-CH" sz="2600" b="1" i="1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 2 gènes (</a:t>
            </a:r>
            <a:r>
              <a:rPr lang="fr-FR" sz="2600" i="1" dirty="0" err="1">
                <a:latin typeface="Times New Roman" pitchFamily="18" charset="0"/>
                <a:cs typeface="Times New Roman" pitchFamily="18" charset="0"/>
              </a:rPr>
              <a:t>amp</a:t>
            </a:r>
            <a:r>
              <a:rPr lang="fr-FR" sz="2600" i="1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600" i="1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600" i="1" dirty="0" err="1">
                <a:latin typeface="Times New Roman" pitchFamily="18" charset="0"/>
                <a:cs typeface="Times New Roman" pitchFamily="18" charset="0"/>
              </a:rPr>
              <a:t>lacZ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2"/>
            <a:endParaRPr lang="fr-FR" sz="1100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600" b="1" i="1" u="sng" dirty="0">
                <a:latin typeface="Times New Roman" pitchFamily="18" charset="0"/>
                <a:cs typeface="Times New Roman" pitchFamily="18" charset="0"/>
              </a:rPr>
              <a:t>Technique 2</a:t>
            </a:r>
            <a:r>
              <a:rPr lang="fr-CH" sz="2600" b="1" u="sng" dirty="0">
                <a:latin typeface="Times New Roman" pitchFamily="18" charset="0"/>
                <a:cs typeface="Times New Roman" pitchFamily="18" charset="0"/>
              </a:rPr>
              <a:t> = plasmide </a:t>
            </a:r>
            <a:r>
              <a:rPr lang="fr-CH" sz="2600" b="1" i="1" u="sng" dirty="0" err="1">
                <a:latin typeface="Times New Roman" pitchFamily="18" charset="0"/>
                <a:cs typeface="Times New Roman" pitchFamily="18" charset="0"/>
              </a:rPr>
              <a:t>E.coli</a:t>
            </a:r>
            <a:r>
              <a:rPr lang="fr-CH" sz="2600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sz="2600" b="1" i="1" u="sng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fr-CH" sz="2600" b="1" u="sng" dirty="0">
                <a:latin typeface="Times New Roman" pitchFamily="18" charset="0"/>
                <a:cs typeface="Times New Roman" pitchFamily="18" charset="0"/>
              </a:rPr>
              <a:t> 2 gènes (</a:t>
            </a:r>
            <a:r>
              <a:rPr lang="fr-FR" sz="2600" i="1" u="sng" dirty="0" err="1">
                <a:latin typeface="Times New Roman" pitchFamily="18" charset="0"/>
                <a:cs typeface="Times New Roman" pitchFamily="18" charset="0"/>
              </a:rPr>
              <a:t>amp</a:t>
            </a:r>
            <a:r>
              <a:rPr lang="fr-FR" sz="2600" i="1" u="sng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600" i="1" u="sng" baseline="30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600" u="sng" dirty="0">
                <a:latin typeface="Times New Roman" pitchFamily="18" charset="0"/>
                <a:cs typeface="Times New Roman" pitchFamily="18" charset="0"/>
              </a:rPr>
              <a:t>et </a:t>
            </a:r>
            <a:r>
              <a:rPr lang="fr-FR" sz="2600" i="1" u="sng" dirty="0" err="1">
                <a:latin typeface="Times New Roman" pitchFamily="18" charset="0"/>
                <a:cs typeface="Times New Roman" pitchFamily="18" charset="0"/>
              </a:rPr>
              <a:t>tet</a:t>
            </a:r>
            <a:r>
              <a:rPr lang="fr-FR" sz="2600" i="1" u="sng" baseline="30000" dirty="0" err="1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fr-FR" sz="2600" u="sng" dirty="0">
                <a:latin typeface="Times New Roman" pitchFamily="18" charset="0"/>
                <a:cs typeface="Times New Roman" pitchFamily="18" charset="0"/>
              </a:rPr>
              <a:t>)</a:t>
            </a:r>
            <a:endParaRPr lang="fr-CH" sz="2600" u="sng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enzyme de restriction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endonucléase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/>
            <a:endParaRPr lang="fr-CH" sz="12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ADN ligase</a:t>
            </a:r>
          </a:p>
          <a:p>
            <a:pPr lvl="1" algn="just"/>
            <a:endParaRPr lang="fr-CH" sz="12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Une bactérie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endParaRPr lang="fr-CH" sz="8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25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812360" y="671512"/>
            <a:ext cx="10081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9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Autofit/>
          </a:bodyPr>
          <a:lstStyle/>
          <a:p>
            <a:r>
              <a:rPr lang="fr-CH" sz="4000" b="1" dirty="0">
                <a:latin typeface="Chiller" pitchFamily="82" charset="0"/>
                <a:cs typeface="Times New Roman" pitchFamily="18" charset="0"/>
              </a:rPr>
              <a:t>Fonctionnement du génie génétique (étapes)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26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40352" y="671512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9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1340767"/>
            <a:ext cx="3816424" cy="5341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lipse 8"/>
          <p:cNvSpPr/>
          <p:nvPr/>
        </p:nvSpPr>
        <p:spPr>
          <a:xfrm>
            <a:off x="2706062" y="1700808"/>
            <a:ext cx="1361882" cy="7200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Fonctionnement du génie génétique (étapes)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000660"/>
          </a:xfrm>
        </p:spPr>
        <p:txBody>
          <a:bodyPr>
            <a:normAutofit lnSpcReduction="10000"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Identification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bactéries avec plasmide recombiné: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Le gène d’intérêt s’insère dans le gène de résistance à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tétracycline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→ inactivation de ce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gène</a:t>
            </a: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On met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toutes les bactéries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culture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dans un milieu contenant de l’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ampicilline</a:t>
            </a:r>
          </a:p>
          <a:p>
            <a:pPr lvl="1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→ 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trie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ainsi les bactéries qui ont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intégré un plasmide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celles qui ne se sont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pas transformées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27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Fonctionnement du génie génétique (étapes)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000660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Identification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bactéries avec plasmide recombiné:</a:t>
            </a: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→ on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trie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ainsi les bactéries qui ont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intégré le plasmide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de celles qui ne se sont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pas transformées</a:t>
            </a:r>
          </a:p>
          <a:p>
            <a:pPr lvl="1" algn="just">
              <a:buNone/>
            </a:pP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b="1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=&gt; il reste des colonies qui ont :</a:t>
            </a:r>
          </a:p>
          <a:p>
            <a:pPr lvl="1"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- un plasmide non recombiné</a:t>
            </a:r>
          </a:p>
          <a:p>
            <a:pPr lvl="1" algn="just">
              <a:buNone/>
            </a:pPr>
            <a:endParaRPr lang="fr-CH" sz="1100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		- un plasmide recombiné</a:t>
            </a: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28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6643702" y="5620424"/>
            <a:ext cx="2286016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itchFamily="18" charset="0"/>
                <a:cs typeface="Times New Roman" pitchFamily="18" charset="0"/>
              </a:rPr>
              <a:t>Distinction 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Fonctionnement du génie génétique (étapes)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000660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Identification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bactéries avec plasmide recombiné: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u="sng" dirty="0">
                <a:latin typeface="Times New Roman" pitchFamily="18" charset="0"/>
                <a:cs typeface="Times New Roman" pitchFamily="18" charset="0"/>
              </a:rPr>
              <a:t>Technique des </a:t>
            </a:r>
            <a:r>
              <a:rPr lang="fr-CH" b="1" u="sng" dirty="0">
                <a:latin typeface="Times New Roman" pitchFamily="18" charset="0"/>
                <a:cs typeface="Times New Roman" pitchFamily="18" charset="0"/>
              </a:rPr>
              <a:t>répliques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(empreintes sur velours)</a:t>
            </a:r>
          </a:p>
          <a:p>
            <a:pPr lvl="1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ou repiquer les bactéries grâces à des cure-dents</a:t>
            </a: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29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Clonage génique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757758"/>
          </a:xfrm>
        </p:spPr>
        <p:txBody>
          <a:bodyPr>
            <a:normAutofit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Plasmides bactériens</a:t>
            </a: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Définition</a:t>
            </a:r>
          </a:p>
          <a:p>
            <a:pPr lvl="2" algn="just"/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fr-CH" sz="1100" b="1" dirty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petite </a:t>
            </a:r>
            <a:r>
              <a:rPr lang="fr-FR" sz="2600" b="1" dirty="0">
                <a:latin typeface="Times New Roman" pitchFamily="18" charset="0"/>
                <a:cs typeface="Times New Roman" pitchFamily="18" charset="0"/>
              </a:rPr>
              <a:t>molécule d'ADN surnuméraire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distincte de l'ADN chromosomique, capable de </a:t>
            </a:r>
            <a:r>
              <a:rPr lang="fr-FR" sz="2600" b="1" dirty="0">
                <a:latin typeface="Times New Roman" pitchFamily="18" charset="0"/>
                <a:cs typeface="Times New Roman" pitchFamily="18" charset="0"/>
              </a:rPr>
              <a:t>réplication autonome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fr-FR" sz="2600" b="1" dirty="0">
                <a:latin typeface="Times New Roman" pitchFamily="18" charset="0"/>
                <a:cs typeface="Times New Roman" pitchFamily="18" charset="0"/>
              </a:rPr>
              <a:t>non essentielle 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à la survie des bactéries.</a:t>
            </a:r>
          </a:p>
          <a:p>
            <a:pPr lvl="3" algn="just"/>
            <a:endParaRPr lang="fr-FR" sz="1100" dirty="0"/>
          </a:p>
          <a:p>
            <a:pPr lvl="3" algn="just"/>
            <a:endParaRPr lang="fr-FR" sz="1100" dirty="0"/>
          </a:p>
          <a:p>
            <a:pPr lvl="3" algn="just"/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Les plasmides sont généralement </a:t>
            </a:r>
            <a:r>
              <a:rPr lang="fr-FR" sz="2600" b="1" dirty="0">
                <a:latin typeface="Times New Roman" pitchFamily="18" charset="0"/>
                <a:cs typeface="Times New Roman" pitchFamily="18" charset="0"/>
              </a:rPr>
              <a:t>circulaires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 </a:t>
            </a:r>
            <a:endParaRPr lang="fr-CH" sz="26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930726" y="671512"/>
            <a:ext cx="961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Technique des répliques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30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0" name="Picture 2" descr="https://encrypted-tbn1.gstatic.com/images?q=tbn:ANd9GcQcl0G0AUg90x0wp7diEZKCqGv57kkj3IFOsZ5fOoJm6kBSwKBkt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314582"/>
            <a:ext cx="1869987" cy="1828798"/>
          </a:xfrm>
          <a:prstGeom prst="rect">
            <a:avLst/>
          </a:prstGeom>
          <a:noFill/>
        </p:spPr>
      </p:pic>
      <p:sp>
        <p:nvSpPr>
          <p:cNvPr id="9" name="ZoneTexte 8"/>
          <p:cNvSpPr txBox="1"/>
          <p:nvPr/>
        </p:nvSpPr>
        <p:spPr>
          <a:xfrm>
            <a:off x="285720" y="1428736"/>
            <a:ext cx="35004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200" dirty="0">
                <a:latin typeface="Times New Roman" pitchFamily="18" charset="0"/>
                <a:cs typeface="Times New Roman" pitchFamily="18" charset="0"/>
              </a:rPr>
              <a:t>Toutes les bactéries transformées sont présentes</a:t>
            </a:r>
          </a:p>
        </p:txBody>
      </p:sp>
      <p:pic>
        <p:nvPicPr>
          <p:cNvPr id="350212" name="Picture 4" descr="https://encrypted-tbn1.gstatic.com/images?q=tbn:ANd9GcQ9hUlESNwo1osIiu_0EqcF_1KeTDxq15cBNbizn5U--r0CdVXpH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571612"/>
            <a:ext cx="1614481" cy="1142835"/>
          </a:xfrm>
          <a:prstGeom prst="rect">
            <a:avLst/>
          </a:prstGeom>
          <a:noFill/>
        </p:spPr>
      </p:pic>
      <p:sp>
        <p:nvSpPr>
          <p:cNvPr id="11" name="Flèche vers le bas 10"/>
          <p:cNvSpPr/>
          <p:nvPr/>
        </p:nvSpPr>
        <p:spPr>
          <a:xfrm rot="3460766">
            <a:off x="3198941" y="1762751"/>
            <a:ext cx="500066" cy="192882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2" name="ZoneTexte 11"/>
          <p:cNvSpPr txBox="1"/>
          <p:nvPr/>
        </p:nvSpPr>
        <p:spPr>
          <a:xfrm>
            <a:off x="3571868" y="2857496"/>
            <a:ext cx="21431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200" dirty="0">
                <a:latin typeface="Times New Roman" pitchFamily="18" charset="0"/>
                <a:cs typeface="Times New Roman" pitchFamily="18" charset="0"/>
              </a:rPr>
              <a:t>Empreinte fidèle</a:t>
            </a:r>
          </a:p>
        </p:txBody>
      </p:sp>
      <p:pic>
        <p:nvPicPr>
          <p:cNvPr id="350214" name="Picture 6" descr="http://www.inra.fr/var/plain/storage/htmlarea/1802/Petriplein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2928934"/>
            <a:ext cx="2381267" cy="178595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6572264" y="2928934"/>
            <a:ext cx="2000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200" dirty="0">
                <a:latin typeface="Times New Roman" pitchFamily="18" charset="0"/>
                <a:cs typeface="Times New Roman" pitchFamily="18" charset="0"/>
              </a:rPr>
              <a:t>Tétracycline</a:t>
            </a:r>
          </a:p>
        </p:txBody>
      </p:sp>
      <p:sp>
        <p:nvSpPr>
          <p:cNvPr id="15" name="Flèche droite 14"/>
          <p:cNvSpPr/>
          <p:nvPr/>
        </p:nvSpPr>
        <p:spPr>
          <a:xfrm>
            <a:off x="2786050" y="3643314"/>
            <a:ext cx="3714776" cy="57150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6" name="Flèche vers le bas 15"/>
          <p:cNvSpPr/>
          <p:nvPr/>
        </p:nvSpPr>
        <p:spPr>
          <a:xfrm>
            <a:off x="7000892" y="4572008"/>
            <a:ext cx="857256" cy="857256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7" name="ZoneTexte 16"/>
          <p:cNvSpPr txBox="1"/>
          <p:nvPr/>
        </p:nvSpPr>
        <p:spPr>
          <a:xfrm>
            <a:off x="5357818" y="5572140"/>
            <a:ext cx="36433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200" dirty="0">
                <a:latin typeface="Times New Roman" pitchFamily="18" charset="0"/>
                <a:cs typeface="Times New Roman" pitchFamily="18" charset="0"/>
              </a:rPr>
              <a:t>Les bactéries recombinantes disparaissent</a:t>
            </a:r>
          </a:p>
        </p:txBody>
      </p:sp>
      <p:sp>
        <p:nvSpPr>
          <p:cNvPr id="18" name="Flèche vers le bas 17"/>
          <p:cNvSpPr/>
          <p:nvPr/>
        </p:nvSpPr>
        <p:spPr>
          <a:xfrm rot="7041025">
            <a:off x="3488953" y="3098252"/>
            <a:ext cx="500066" cy="3869053"/>
          </a:xfrm>
          <a:prstGeom prst="down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9" name="ZoneTexte 18"/>
          <p:cNvSpPr txBox="1"/>
          <p:nvPr/>
        </p:nvSpPr>
        <p:spPr>
          <a:xfrm rot="1753852">
            <a:off x="2165105" y="5280500"/>
            <a:ext cx="242889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200" dirty="0">
                <a:latin typeface="Times New Roman" pitchFamily="18" charset="0"/>
                <a:cs typeface="Times New Roman" pitchFamily="18" charset="0"/>
              </a:rPr>
              <a:t>Comparaison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/>
      <p:bldP spid="15" grpId="0" animBg="1"/>
      <p:bldP spid="16" grpId="0" animBg="1"/>
      <p:bldP spid="17" grpId="0"/>
      <p:bldP spid="18" grpId="0" animBg="1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Fonctionnement du génie génétique (étapes)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714488"/>
            <a:ext cx="8229600" cy="5000660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Identification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des bactéries avec plasmide recombinant: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Prélever dans la première boîte les colonies de bactéries recombinantes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Mise en culture → clones</a:t>
            </a:r>
          </a:p>
          <a:p>
            <a:pPr lvl="1" algn="just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dirty="0">
                <a:latin typeface="Times New Roman" pitchFamily="18" charset="0"/>
                <a:cs typeface="Times New Roman" pitchFamily="18" charset="0"/>
              </a:rPr>
              <a:t>	</a:t>
            </a:r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31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 fontScale="90000"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Identification direct du gène recherché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Comment reconnaît-on une colonie contenant le gène recherché parmi des milliers de colonies contenant d’autres fragments d’ADN humain ?</a:t>
            </a:r>
          </a:p>
          <a:p>
            <a:pPr algn="just"/>
            <a:endParaRPr lang="fr-CH" sz="28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Rechercher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gène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lui-même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Hybridation moléculaire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sonde nucléique (ADN - ARN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Rechercher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produite par ce gène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32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40352" y="671512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5.- Hybridation moléculaire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33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40352" y="671512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10</a:t>
            </a:r>
          </a:p>
        </p:txBody>
      </p:sp>
      <p:pic>
        <p:nvPicPr>
          <p:cNvPr id="90114" name="Picture 2" descr="Figure Identification d'un gène cloné à l'aide d'une sonde nuclé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1268760"/>
            <a:ext cx="3528392" cy="545682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9" name="ZoneTexte 8"/>
          <p:cNvSpPr txBox="1"/>
          <p:nvPr/>
        </p:nvSpPr>
        <p:spPr>
          <a:xfrm>
            <a:off x="6156176" y="1700808"/>
            <a:ext cx="2880320" cy="132343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Sonde marquée: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Isotope radioactif</a:t>
            </a:r>
          </a:p>
          <a:p>
            <a:pPr>
              <a:buFontTx/>
              <a:buChar char="-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Marqueur fluorescent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2008" y="3429000"/>
            <a:ext cx="2699792" cy="132343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fr-CH" sz="2000" dirty="0">
                <a:latin typeface="Times New Roman" pitchFamily="18" charset="0"/>
                <a:cs typeface="Times New Roman" pitchFamily="18" charset="0"/>
              </a:rPr>
              <a:t>Dénaturation:</a:t>
            </a:r>
          </a:p>
          <a:p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 Substances chimiques</a:t>
            </a:r>
          </a:p>
          <a:p>
            <a:pPr>
              <a:buFontTx/>
              <a:buChar char="-"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fr-CH" sz="2000" b="1" dirty="0">
                <a:latin typeface="Times New Roman" pitchFamily="18" charset="0"/>
                <a:cs typeface="Times New Roman" pitchFamily="18" charset="0"/>
              </a:rPr>
              <a:t> Chaleur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79096" cy="1143000"/>
          </a:xfrm>
        </p:spPr>
        <p:txBody>
          <a:bodyPr>
            <a:normAutofit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Clonage d’un gène (étapes)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algn="just"/>
            <a:r>
              <a:rPr lang="fr-CH" sz="2800" i="1" dirty="0">
                <a:latin typeface="Times New Roman" pitchFamily="18" charset="0"/>
                <a:cs typeface="Times New Roman" pitchFamily="18" charset="0"/>
              </a:rPr>
              <a:t>Comment reconnaît-on une colonie contenant le gène recherché parmi des milliers de colonies contenant d’autres fragments d’ADN humain ?</a:t>
            </a:r>
          </a:p>
          <a:p>
            <a:pPr algn="just"/>
            <a:endParaRPr lang="fr-CH" sz="800" i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Rechercher le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gène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lui-même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Hybridation moléculaire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sonde nucléique (ADN - ARN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Rechercher la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produite par ce gène</a:t>
            </a:r>
          </a:p>
          <a:p>
            <a:pPr lvl="1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Activité enzymatique</a:t>
            </a:r>
          </a:p>
          <a:p>
            <a:pPr lvl="2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Structure (liaison spécifique d’un anticorps)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34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40352" y="671512"/>
            <a:ext cx="115212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285992"/>
            <a:ext cx="7772400" cy="2643206"/>
          </a:xfrm>
        </p:spPr>
        <p:txBody>
          <a:bodyPr>
            <a:noAutofit/>
          </a:bodyPr>
          <a:lstStyle/>
          <a:p>
            <a:r>
              <a:rPr lang="fr-CH" sz="6000" dirty="0">
                <a:latin typeface="Chiller" pitchFamily="82" charset="0"/>
              </a:rPr>
              <a:t>Applications du clonage d’un gène en médecine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35</a:t>
            </a:fld>
            <a:endParaRPr lang="fr-CH"/>
          </a:p>
        </p:txBody>
      </p:sp>
      <p:pic>
        <p:nvPicPr>
          <p:cNvPr id="1028" name="rg_hi" descr="http://t0.gstatic.com/images?q=tbn:ANd9GcReHakZlgRHsXN4wgaw0TtudE7JPOl9WNYuvu9mzbs5IyQ-R19GYg">
            <a:hlinkClick r:id="rId2"/>
          </p:cNvPr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6372200" y="4653136"/>
            <a:ext cx="1371600" cy="18288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3" name="Picture 2" descr="Résultat de recherche d'images pour &quot;Génie génétique en médecine&quot;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059" y="350056"/>
            <a:ext cx="1781175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22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Le génie génétique en médecine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14488"/>
            <a:ext cx="8686800" cy="5000660"/>
          </a:xfrm>
          <a:noFill/>
        </p:spPr>
        <p:txBody>
          <a:bodyPr>
            <a:normAutofit/>
          </a:bodyPr>
          <a:lstStyle/>
          <a:p>
            <a:pPr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But ?</a:t>
            </a:r>
          </a:p>
          <a:p>
            <a:pPr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Fabriquer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protéines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1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Exemple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insuline</a:t>
            </a:r>
          </a:p>
          <a:p>
            <a:pPr lvl="1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36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740352" y="652626"/>
            <a:ext cx="1030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11</a:t>
            </a:r>
          </a:p>
        </p:txBody>
      </p:sp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EwAeQMBIgACEQEDEQH/xAAbAAABBQEBAAAAAAAAAAAAAAAAAgMEBQYBB//EADQQAAIBAwIFAgQEBQUAAAAAAAECAwAEEQUSBhMhMVFBYSIygaFScZGxFBUj0eEkM3Lw8f/EABkBAAIDAQAAAAAAAAAAAAAAAAAEAgMFAf/EACcRAAICAQMDBAIDAAAAAAAAAAABAgMRBCExE0FhEiJRwZHRFHGx/9oADAMBAAIRAxEAPwD3CiimZLmGOZIZJVWRwSqscbsYzj9RQA9RWbuta1KPiI2MVmrWigEyEEE5GehzjOcgDHUio+jcWTX+rJZT2axb2K9GO5CATggjr29qXeqrUlF93jgVesqjJRe2Xjh8msooFFMDRGktA7lufOuTnCyYFcjslTaTPcPjPzSE5yMdalUUARFsFAH+puj7mU9alKoVQBnp5rtFABRRRQBUcQa7BocMUk8TycxiAEx6d+9RLni6wtp1hkiuA+1WcbB/TyM4IznPUVd3Frb3PL/iIY5eW29N6g7T5FZmPh221mzSWeaTmpNLGJABnlq7IF7eFHU5NK3K/d1teEJ6hand1NeE1+TVxsHRXU5BGQaVSY1CIqKMKowBSqaHArIcb6alzH/M+c+LSPby1XIZs9Mn0AJ6+3qK1L5lkKdQi/MR6+1dmaKCBmkIWNFyfAFV21qyDiyq+pXQcGeUQ6tf3LMbi5umjLK0qvKxGzcMtgdsehHqPpW60264fub5ruzCJPGoTJRkwudowO3gVmuKdOv1kOouUgtZ0SPkq20hc/JgdiACfGf1pjQoI7i5vLeISIjwNsK4c5Pwlm6AkYIG0HtnzWXU3Tb0m899+fGDGpb09yok899+fGP73PShNGYhIHUxkZDA9CPzrnPjHzNt/wCYK/vVZwvp0en6THCl0t0pYuJB8oPgf981cVrQbcU5LDNutycU5LD+DgIIyO1GaQYIycgbT5U4/wDaoeK/5lb6TGNOluJZBJiR41zIVOfwjzjsK5ZP0QcsZwcus6cHPGcfBoc12sGup6/DpUcsKyzyxzmBm5e8MQTu7dThhtycdj5rb2ryvbxtOgSQqC6A52nHUVGu1TeMYI13Kx4w08J/kdoooq0uKLi271S0s430iJncvhyqbiB6DHufWu8GSSS8PQPOu2Yyz8wEYw3NfP3zVVxTxdq+h6n/AA1tw0b23KBkuP45Y9/kbdp7Vk9C4w1zSI7oHheWczXEkw3amoVAzFtoG04+Y9fWqMqNjbZOGhvlPqR3TXyj12io2mzz3On2093bG1nkiVpIC4flMR1XI7481Jq8gNw95fO/r+gqHqVnJOyyJISqlcxMTtIBz29TUqTMb8wAlcYcD96dBDAEEEHqMUAeY8T8cjU9EvtPi4d1qK4kjKIZYUGx/f4sik8F6vbxa7HFHo+sBpzyo2kt1VIlPUliHJ9KsuLoEtNYdyyqs6iRcnHXsf2z9amcD26zXM92NrLEuxSDnqe/2H3pR1qdqlJboct0OklWtQ4+5cb9zRXOnGS5WSBjCr552xipJ9D4J/Op7ZCHHU4pVNvMqsVALv8AhXv/AI+tNiZhU4w1azt2/mNtEHJ2xM6lM7fmJH1Hj18VfaDqtxrum3IBW3uVyiyou5QSOjYJ9PFL1Th631t4ZtSUxyRkjbFJuVkDZGcjx47Z7nvT2maYmi6e8EEgOZcq+PiIJ6Ak5yQOmaSrqvjb7pZiZ9VOqhdmU8w/0sLK0isrSG1gB5cKBF3HJOPUn1PvT9JjbdGjZByAelKp00AooooAoOMLJrnT0lhjZ5IX7KCSVPQ9B74rM6TptxcalbxS20yRlwXLxMBgdT1I9cYr0WioOCbyNVaqVdbggFFFFTFQpnltGxMOMHuh7fTxT1FADXM/HHID425/aje/ZIj+bHA/v9qdooAa5bv/ALjnH4U6D+9LRFRdqKFHgClUUAZrji6vLfTFFnNHCHLCRmcKxGOy+pP5de1StF1e11HTlMs8RnijDTgZXb5PX096h8YaSdYtZI03i4gRjDtPzbh0B9e4+1ROHuHZtPmlkvhHIGjaJY0fIIPfJP6UhKV0dRsva/Jny/kx1ScY5i/PH6+ya/Fdq8TjTozK6ZVVcbA3wsRj6jGOnep/DOrtrWm/xbwcr4yoAOQ2PUft9KprPQY9L1CzmtUeT/VFm3kZVeVIowR7kd60YuVi+HlcuNEZ2I64Uew/P7Grqeq8Ob37ovpjqHiVrw98pceCZRUaO+glKhCxLDIG05Ioa5K7cxtknBXpkeD1/KmRkzXEmpanYa3aOGRNPR1z1zuJBzkDr2z7du9aKPUrSW3SeGdJI3+UqazXF9hNqRt1s0cyPL8QLqAAFPv5xT2k6ILTTTDdqxlkfe+CpUdMY70ip2xuaW8XuJR68dS44zFrOX2fwh664o5Gq29mLMukzlOYsmTkOV7Y9gce9aOqDRFitrKVmti7RXdwyOSrN1kbHXOc4IH0q9/q+E+9NV+rLbefoZhGabcnlPjwOUUUVYWBRRRQAUUUUAQL6R0nUxW8kh24O1ent19uv60y1xMrBTbN19ckAfarWm5oIZsc6JHx23KDiouKZ3JXC4mI+G0Z+/Ynp9qdtP6skyTW0i712ksvwlfHX8zUyG3hg3cmJI93fYoGadoUUgyR1tIV27UI29sMen3rklv/AEWVSWboQXOeoORk1JoqRwrGtJmJJjXPod/b7U7ypyMNEhHu/wDip1FQ9ETuWQI7Rg6DlJGgYMcPnOOo9POKnV2ipJJcHMn/2Q=="/>
          <p:cNvSpPr>
            <a:spLocks noChangeAspect="1" noChangeArrowheads="1"/>
          </p:cNvSpPr>
          <p:nvPr/>
        </p:nvSpPr>
        <p:spPr bwMode="auto">
          <a:xfrm>
            <a:off x="155575" y="-342900"/>
            <a:ext cx="1143000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8" name="Ellipse 7"/>
          <p:cNvSpPr/>
          <p:nvPr/>
        </p:nvSpPr>
        <p:spPr>
          <a:xfrm>
            <a:off x="2339752" y="3068960"/>
            <a:ext cx="1440160" cy="648072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Flèche vers le bas 8"/>
          <p:cNvSpPr/>
          <p:nvPr/>
        </p:nvSpPr>
        <p:spPr>
          <a:xfrm>
            <a:off x="2771800" y="3933056"/>
            <a:ext cx="864096" cy="936104"/>
          </a:xfrm>
          <a:prstGeom prst="down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ZoneTexte 9"/>
          <p:cNvSpPr txBox="1"/>
          <p:nvPr/>
        </p:nvSpPr>
        <p:spPr>
          <a:xfrm>
            <a:off x="1691680" y="5157192"/>
            <a:ext cx="6624736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Diabétiques (↓ taux de glucose dans le sang)</a:t>
            </a:r>
          </a:p>
        </p:txBody>
      </p:sp>
      <p:sp>
        <p:nvSpPr>
          <p:cNvPr id="11" name="ZoneTexte 10"/>
          <p:cNvSpPr txBox="1"/>
          <p:nvPr/>
        </p:nvSpPr>
        <p:spPr>
          <a:xfrm rot="1786815">
            <a:off x="5815019" y="1966906"/>
            <a:ext cx="324036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Où la trouve-t-on ?</a:t>
            </a:r>
          </a:p>
        </p:txBody>
      </p:sp>
      <p:sp>
        <p:nvSpPr>
          <p:cNvPr id="15" name="ZoneTexte 14"/>
          <p:cNvSpPr txBox="1"/>
          <p:nvPr/>
        </p:nvSpPr>
        <p:spPr>
          <a:xfrm rot="1786815">
            <a:off x="5496081" y="2542970"/>
            <a:ext cx="3240360" cy="52322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Porc (≠ 1 </a:t>
            </a:r>
            <a:r>
              <a:rPr lang="fr-CH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a.a</a:t>
            </a:r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</a:p>
        </p:txBody>
      </p:sp>
      <p:sp>
        <p:nvSpPr>
          <p:cNvPr id="16" name="ZoneTexte 15"/>
          <p:cNvSpPr txBox="1"/>
          <p:nvPr/>
        </p:nvSpPr>
        <p:spPr>
          <a:xfrm rot="1786815">
            <a:off x="5099031" y="3029335"/>
            <a:ext cx="3240360" cy="954107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 pancréas </a:t>
            </a:r>
          </a:p>
          <a:p>
            <a:pPr algn="ctr"/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/1 diabète (1 an)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4139952" y="3933056"/>
            <a:ext cx="4907944" cy="52322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CH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Efficacité / effets secondaires !!!</a:t>
            </a:r>
          </a:p>
        </p:txBody>
      </p:sp>
    </p:spTree>
    <p:extLst>
      <p:ext uri="{BB962C8B-B14F-4D97-AF65-F5344CB8AC3E}">
        <p14:creationId xmlns:p14="http://schemas.microsoft.com/office/powerpoint/2010/main" val="232069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5" grpId="0" animBg="1"/>
      <p:bldP spid="16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 fontScale="90000"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Le génie génétique en médecine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14282" y="1714488"/>
            <a:ext cx="8686800" cy="5000660"/>
          </a:xfrm>
          <a:noFill/>
        </p:spPr>
        <p:txBody>
          <a:bodyPr>
            <a:normAutofit/>
          </a:bodyPr>
          <a:lstStyle/>
          <a:p>
            <a:pPr algn="just"/>
            <a:r>
              <a:rPr lang="fr-CH" i="1" dirty="0">
                <a:latin typeface="Times New Roman" pitchFamily="18" charset="0"/>
                <a:cs typeface="Times New Roman" pitchFamily="18" charset="0"/>
              </a:rPr>
              <a:t>Insuline humaine</a:t>
            </a:r>
          </a:p>
          <a:p>
            <a:pPr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fr-CH" baseline="30000" dirty="0">
                <a:latin typeface="Times New Roman" pitchFamily="18" charset="0"/>
                <a:cs typeface="Times New Roman" pitchFamily="18" charset="0"/>
              </a:rPr>
              <a:t>er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médicament conçu par génie génétique commercialisé (</a:t>
            </a:r>
            <a:r>
              <a:rPr lang="fr-CH" i="1" dirty="0">
                <a:latin typeface="Times New Roman" pitchFamily="18" charset="0"/>
                <a:cs typeface="Times New Roman" pitchFamily="18" charset="0"/>
              </a:rPr>
              <a:t>1982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dirty="0">
                <a:latin typeface="Times New Roman" pitchFamily="18" charset="0"/>
                <a:cs typeface="Times New Roman" pitchFamily="18" charset="0"/>
              </a:rPr>
              <a:t>Sa structure</a:t>
            </a:r>
          </a:p>
          <a:p>
            <a:pPr lvl="1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r>
              <a:rPr lang="fr-CH" sz="2600" b="1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fr-CH" sz="2600" dirty="0">
                <a:latin typeface="Times New Roman" pitchFamily="18" charset="0"/>
                <a:cs typeface="Times New Roman" pitchFamily="18" charset="0"/>
              </a:rPr>
              <a:t> chaînes polypeptidiques</a:t>
            </a:r>
          </a:p>
          <a:p>
            <a:pPr lvl="2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fr-CH" sz="2400" b="1" dirty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fr-CH" sz="2400" dirty="0">
                <a:latin typeface="Times New Roman" pitchFamily="18" charset="0"/>
                <a:cs typeface="Times New Roman" pitchFamily="18" charset="0"/>
              </a:rPr>
              <a:t> = 21 </a:t>
            </a:r>
            <a:r>
              <a:rPr lang="fr-CH" sz="2400" dirty="0" err="1">
                <a:latin typeface="Times New Roman" pitchFamily="18" charset="0"/>
                <a:cs typeface="Times New Roman" pitchFamily="18" charset="0"/>
              </a:rPr>
              <a:t>a.a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3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= 30 </a:t>
            </a:r>
            <a:r>
              <a:rPr lang="fr-CH" dirty="0" err="1">
                <a:latin typeface="Times New Roman" pitchFamily="18" charset="0"/>
                <a:cs typeface="Times New Roman" pitchFamily="18" charset="0"/>
              </a:rPr>
              <a:t>a.a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37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740352" y="652626"/>
            <a:ext cx="1030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11</a:t>
            </a:r>
          </a:p>
        </p:txBody>
      </p:sp>
      <p:sp>
        <p:nvSpPr>
          <p:cNvPr id="1026" name="AutoShape 2" descr="data:image/jpeg;base64,/9j/4AAQSkZJRgABAQAAAQABAAD/2wCEAAkGBwgHBgkIBwgKCgkLDRYPDQwMDRsUFRAWIB0iIiAdHx8kKDQsJCYxJx8fLT0tMTU3Ojo6Iys/RD84QzQ5OjcBCgoKDQwNGg8PGjclHyU3Nzc3Nzc3Nzc3Nzc3Nzc3Nzc3Nzc3Nzc3Nzc3Nzc3Nzc3Nzc3Nzc3Nzc3Nzc3Nzc3N//AABEIAEwAeQMBIgACEQEDEQH/xAAbAAABBQEBAAAAAAAAAAAAAAAAAgMEBQYBB//EADQQAAIBAwIFAgQEBQUAAAAAAAECAwAEEQUSBhMhMVFBYSIygaFScZGxFBUj0eEkM3Lw8f/EABkBAAIDAQAAAAAAAAAAAAAAAAAEAgMFAf/EACcRAAICAQMDBAIDAAAAAAAAAAABAgMRBCExE0FhEiJRwZHRFHGx/9oADAMBAAIRAxEAPwD3CiimZLmGOZIZJVWRwSqscbsYzj9RQA9RWbuta1KPiI2MVmrWigEyEEE5GehzjOcgDHUio+jcWTX+rJZT2axb2K9GO5CATggjr29qXeqrUlF93jgVesqjJRe2Xjh8msooFFMDRGktA7lufOuTnCyYFcjslTaTPcPjPzSE5yMdalUUARFsFAH+puj7mU9alKoVQBnp5rtFABRRRQBUcQa7BocMUk8TycxiAEx6d+9RLni6wtp1hkiuA+1WcbB/TyM4IznPUVd3Frb3PL/iIY5eW29N6g7T5FZmPh221mzSWeaTmpNLGJABnlq7IF7eFHU5NK3K/d1teEJ6hand1NeE1+TVxsHRXU5BGQaVSY1CIqKMKowBSqaHArIcb6alzH/M+c+LSPby1XIZs9Mn0AJ6+3qK1L5lkKdQi/MR6+1dmaKCBmkIWNFyfAFV21qyDiyq+pXQcGeUQ6tf3LMbi5umjLK0qvKxGzcMtgdsehHqPpW60264fub5ruzCJPGoTJRkwudowO3gVmuKdOv1kOouUgtZ0SPkq20hc/JgdiACfGf1pjQoI7i5vLeISIjwNsK4c5Pwlm6AkYIG0HtnzWXU3Tb0m899+fGDGpb09yok899+fGP73PShNGYhIHUxkZDA9CPzrnPjHzNt/wCYK/vVZwvp0en6THCl0t0pYuJB8oPgf981cVrQbcU5LDNutycU5LD+DgIIyO1GaQYIycgbT5U4/wDaoeK/5lb6TGNOluJZBJiR41zIVOfwjzjsK5ZP0QcsZwcus6cHPGcfBoc12sGup6/DpUcsKyzyxzmBm5e8MQTu7dThhtycdj5rb2ryvbxtOgSQqC6A52nHUVGu1TeMYI13Kx4w08J/kdoooq0uKLi271S0s430iJncvhyqbiB6DHufWu8GSSS8PQPOu2Yyz8wEYw3NfP3zVVxTxdq+h6n/AA1tw0b23KBkuP45Y9/kbdp7Vk9C4w1zSI7oHheWczXEkw3amoVAzFtoG04+Y9fWqMqNjbZOGhvlPqR3TXyj12io2mzz3On2093bG1nkiVpIC4flMR1XI7481Jq8gNw95fO/r+gqHqVnJOyyJISqlcxMTtIBz29TUqTMb8wAlcYcD96dBDAEEEHqMUAeY8T8cjU9EvtPi4d1qK4kjKIZYUGx/f4sik8F6vbxa7HFHo+sBpzyo2kt1VIlPUliHJ9KsuLoEtNYdyyqs6iRcnHXsf2z9amcD26zXM92NrLEuxSDnqe/2H3pR1qdqlJboct0OklWtQ4+5cb9zRXOnGS5WSBjCr552xipJ9D4J/Op7ZCHHU4pVNvMqsVALv8AhXv/AI+tNiZhU4w1azt2/mNtEHJ2xM6lM7fmJH1Hj18VfaDqtxrum3IBW3uVyiyou5QSOjYJ9PFL1Th631t4ZtSUxyRkjbFJuVkDZGcjx47Z7nvT2maYmi6e8EEgOZcq+PiIJ6Ak5yQOmaSrqvjb7pZiZ9VOqhdmU8w/0sLK0isrSG1gB5cKBF3HJOPUn1PvT9JjbdGjZByAelKp00AooooAoOMLJrnT0lhjZ5IX7KCSVPQ9B74rM6TptxcalbxS20yRlwXLxMBgdT1I9cYr0WioOCbyNVaqVdbggFFFFTFQpnltGxMOMHuh7fTxT1FADXM/HHID425/aje/ZIj+bHA/v9qdooAa5bv/ALjnH4U6D+9LRFRdqKFHgClUUAZrji6vLfTFFnNHCHLCRmcKxGOy+pP5de1StF1e11HTlMs8RnijDTgZXb5PX096h8YaSdYtZI03i4gRjDtPzbh0B9e4+1ROHuHZtPmlkvhHIGjaJY0fIIPfJP6UhKV0dRsva/Jny/kx1ScY5i/PH6+ya/Fdq8TjTozK6ZVVcbA3wsRj6jGOnep/DOrtrWm/xbwcr4yoAOQ2PUft9KprPQY9L1CzmtUeT/VFm3kZVeVIowR7kd60YuVi+HlcuNEZ2I64Uew/P7Grqeq8Ob37ovpjqHiVrw98pceCZRUaO+glKhCxLDIG05Ioa5K7cxtknBXpkeD1/KmRkzXEmpanYa3aOGRNPR1z1zuJBzkDr2z7du9aKPUrSW3SeGdJI3+UqazXF9hNqRt1s0cyPL8QLqAAFPv5xT2k6ILTTTDdqxlkfe+CpUdMY70ip2xuaW8XuJR68dS44zFrOX2fwh664o5Gq29mLMukzlOYsmTkOV7Y9gce9aOqDRFitrKVmti7RXdwyOSrN1kbHXOc4IH0q9/q+E+9NV+rLbefoZhGabcnlPjwOUUUVYWBRRRQAUUUUAQL6R0nUxW8kh24O1ent19uv60y1xMrBTbN19ckAfarWm5oIZsc6JHx23KDiouKZ3JXC4mI+G0Z+/Ynp9qdtP6skyTW0i712ksvwlfHX8zUyG3hg3cmJI93fYoGadoUUgyR1tIV27UI29sMen3rklv/AEWVSWboQXOeoORk1JoqRwrGtJmJJjXPod/b7U7ypyMNEhHu/wDip1FQ9ETuWQI7Rg6DlJGgYMcPnOOo9POKnV2ipJJcHMn/2Q=="/>
          <p:cNvSpPr>
            <a:spLocks noChangeAspect="1" noChangeArrowheads="1"/>
          </p:cNvSpPr>
          <p:nvPr/>
        </p:nvSpPr>
        <p:spPr bwMode="auto">
          <a:xfrm>
            <a:off x="155575" y="-342900"/>
            <a:ext cx="1143000" cy="723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sp>
        <p:nvSpPr>
          <p:cNvPr id="6" name="Accolade fermante 5"/>
          <p:cNvSpPr/>
          <p:nvPr/>
        </p:nvSpPr>
        <p:spPr>
          <a:xfrm>
            <a:off x="3491880" y="4797152"/>
            <a:ext cx="360040" cy="1152128"/>
          </a:xfrm>
          <a:prstGeom prst="rightBrac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CH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995936" y="5127575"/>
            <a:ext cx="4259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+ 2 S-S = insuline fonctionnelle</a:t>
            </a:r>
          </a:p>
        </p:txBody>
      </p:sp>
      <p:sp>
        <p:nvSpPr>
          <p:cNvPr id="14" name="ZoneTexte 13"/>
          <p:cNvSpPr txBox="1"/>
          <p:nvPr/>
        </p:nvSpPr>
        <p:spPr>
          <a:xfrm rot="844276">
            <a:off x="6687582" y="1730789"/>
            <a:ext cx="2088232" cy="52322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fr-CH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Avantage !!!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572000" y="2996952"/>
            <a:ext cx="4320480" cy="129266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CH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Séquence primaire connue → synthèse chimique des séquences d’ADN</a:t>
            </a:r>
          </a:p>
        </p:txBody>
      </p:sp>
    </p:spTree>
    <p:extLst>
      <p:ext uri="{BB962C8B-B14F-4D97-AF65-F5344CB8AC3E}">
        <p14:creationId xmlns:p14="http://schemas.microsoft.com/office/powerpoint/2010/main" val="2446179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/>
      <p:bldP spid="14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Production insuline humaine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38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>
            <a:spLocks noChangeArrowheads="1"/>
          </p:cNvSpPr>
          <p:nvPr/>
        </p:nvSpPr>
        <p:spPr bwMode="auto">
          <a:xfrm>
            <a:off x="7740352" y="652626"/>
            <a:ext cx="10801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11</a:t>
            </a:r>
            <a:endParaRPr lang="fr-CH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268760"/>
            <a:ext cx="3096344" cy="535983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4157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07088" cy="1143000"/>
          </a:xfrm>
        </p:spPr>
        <p:txBody>
          <a:bodyPr>
            <a:normAutofit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CRISPR/Cas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732B850-3815-47F3-8D18-3F2AC1267F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fr-FR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>
              <a:buNone/>
            </a:pPr>
            <a:endParaRPr lang="fr-FR" dirty="0">
              <a:solidFill>
                <a:srgbClr val="0000FF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0" indent="0" algn="ctr">
              <a:buNone/>
            </a:pPr>
            <a:r>
              <a:rPr lang="fr-FR" sz="40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CRISPR/CAS9 : une méthode révolutionnaire - YouTube</a:t>
            </a:r>
            <a:endParaRPr lang="fr-CH" sz="40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39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CC63644D-4964-4490-ADD8-F2616CFAEE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552" y="416858"/>
            <a:ext cx="10309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Revue page 6</a:t>
            </a:r>
          </a:p>
        </p:txBody>
      </p:sp>
    </p:spTree>
    <p:extLst>
      <p:ext uri="{BB962C8B-B14F-4D97-AF65-F5344CB8AC3E}">
        <p14:creationId xmlns:p14="http://schemas.microsoft.com/office/powerpoint/2010/main" val="496533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Chiller" pitchFamily="82" charset="0"/>
                <a:cs typeface="Times New Roman" pitchFamily="18" charset="0"/>
              </a:rPr>
              <a:t>Clonage d’un gène: vue d’ensemble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4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933576" y="671512"/>
            <a:ext cx="1030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4</a:t>
            </a: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72705" name="Picture 1" descr="Figure vue d'ensemble clonage gén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1340768"/>
            <a:ext cx="6118849" cy="532859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419872" y="1412776"/>
            <a:ext cx="1368152" cy="50405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3419872" y="1916832"/>
            <a:ext cx="1368152" cy="504056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Rectangle 10"/>
          <p:cNvSpPr/>
          <p:nvPr/>
        </p:nvSpPr>
        <p:spPr>
          <a:xfrm>
            <a:off x="2915816" y="2564904"/>
            <a:ext cx="720080" cy="360040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ADN recombiné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757758"/>
          </a:xfrm>
        </p:spPr>
        <p:txBody>
          <a:bodyPr>
            <a:normAutofit/>
          </a:bodyPr>
          <a:lstStyle/>
          <a:p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Définition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FR" b="1" dirty="0">
                <a:latin typeface="Times New Roman" pitchFamily="18" charset="0"/>
                <a:cs typeface="Times New Roman" pitchFamily="18" charset="0"/>
              </a:rPr>
              <a:t>Molécule d’ADN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dans laquelle des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séquences </a:t>
            </a:r>
            <a:r>
              <a:rPr lang="fr-FR" b="1" i="1" dirty="0">
                <a:latin typeface="Times New Roman" pitchFamily="18" charset="0"/>
                <a:cs typeface="Times New Roman" pitchFamily="18" charset="0"/>
              </a:rPr>
              <a:t>(2 sources différentes)</a:t>
            </a:r>
            <a:r>
              <a:rPr lang="fr-F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qui ne sont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pas naturellement contiguës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sont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juxtaposées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fr-FR" b="1" dirty="0">
                <a:latin typeface="Times New Roman" pitchFamily="18" charset="0"/>
                <a:cs typeface="Times New Roman" pitchFamily="18" charset="0"/>
              </a:rPr>
              <a:t>manipulation in vitro</a:t>
            </a:r>
            <a:r>
              <a:rPr lang="fr-FR" dirty="0">
                <a:latin typeface="Times New Roman" pitchFamily="18" charset="0"/>
                <a:cs typeface="Times New Roman" pitchFamily="18" charset="0"/>
              </a:rPr>
              <a:t>.</a:t>
            </a:r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2" algn="just"/>
            <a:endParaRPr lang="fr-CH" sz="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5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4800" b="1" dirty="0">
                <a:latin typeface="Chiller" pitchFamily="82" charset="0"/>
                <a:cs typeface="Times New Roman" pitchFamily="18" charset="0"/>
              </a:rPr>
              <a:t>Clonage d’un gène: vue d’ensemble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6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933576" y="671512"/>
            <a:ext cx="10309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4</a:t>
            </a:r>
          </a:p>
        </p:txBody>
      </p:sp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CH"/>
          </a:p>
        </p:txBody>
      </p:sp>
      <p:pic>
        <p:nvPicPr>
          <p:cNvPr id="72705" name="Picture 1" descr="Figure vue d'ensemble clonage géniqu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1" y="1340768"/>
            <a:ext cx="6118849" cy="5328592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851920" y="3068960"/>
            <a:ext cx="1008112" cy="36004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9" name="Rectangle 8"/>
          <p:cNvSpPr/>
          <p:nvPr/>
        </p:nvSpPr>
        <p:spPr>
          <a:xfrm>
            <a:off x="3923928" y="4077072"/>
            <a:ext cx="1944216" cy="21602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0" name="Rectangle 9"/>
          <p:cNvSpPr/>
          <p:nvPr/>
        </p:nvSpPr>
        <p:spPr>
          <a:xfrm>
            <a:off x="3923928" y="4293096"/>
            <a:ext cx="1944216" cy="216024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1" name="ZoneTexte 10"/>
          <p:cNvSpPr txBox="1"/>
          <p:nvPr/>
        </p:nvSpPr>
        <p:spPr>
          <a:xfrm>
            <a:off x="3059832" y="5775647"/>
            <a:ext cx="1728192" cy="46166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catégories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8024" y="4581128"/>
            <a:ext cx="1008112" cy="2160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sp>
        <p:nvSpPr>
          <p:cNvPr id="13" name="Rectangle 12"/>
          <p:cNvSpPr/>
          <p:nvPr/>
        </p:nvSpPr>
        <p:spPr>
          <a:xfrm>
            <a:off x="2195736" y="4653136"/>
            <a:ext cx="792088" cy="216024"/>
          </a:xfrm>
          <a:prstGeom prst="rect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ADN recombiné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829196"/>
          </a:xfrm>
        </p:spPr>
        <p:txBody>
          <a:bodyPr>
            <a:normAutofit lnSpcReduction="10000"/>
          </a:bodyPr>
          <a:lstStyle/>
          <a:p>
            <a:r>
              <a:rPr lang="fr-CH" b="1" dirty="0">
                <a:latin typeface="Times New Roman" pitchFamily="18" charset="0"/>
                <a:cs typeface="Times New Roman" pitchFamily="18" charset="0"/>
              </a:rPr>
              <a:t>Les outils: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fr-CH" b="1" dirty="0">
                <a:latin typeface="Times New Roman" pitchFamily="18" charset="0"/>
                <a:cs typeface="Times New Roman" pitchFamily="18" charset="0"/>
              </a:rPr>
              <a:t>Enzymes bactériennes = enzymes de restriction</a:t>
            </a:r>
          </a:p>
          <a:p>
            <a:pPr lvl="1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fr-CH" sz="2800" b="1" i="1" dirty="0">
                <a:latin typeface="Times New Roman" pitchFamily="18" charset="0"/>
                <a:cs typeface="Times New Roman" pitchFamily="18" charset="0"/>
              </a:rPr>
              <a:t>Définition: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3" algn="just"/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sont des </a:t>
            </a:r>
            <a:r>
              <a:rPr lang="fr-FR" sz="2600" b="1" dirty="0">
                <a:latin typeface="Times New Roman" pitchFamily="18" charset="0"/>
                <a:cs typeface="Times New Roman" pitchFamily="18" charset="0"/>
              </a:rPr>
              <a:t>protéines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 qui peuvent </a:t>
            </a:r>
            <a:r>
              <a:rPr lang="fr-FR" sz="2600" b="1" dirty="0">
                <a:latin typeface="Times New Roman" pitchFamily="18" charset="0"/>
                <a:cs typeface="Times New Roman" pitchFamily="18" charset="0"/>
              </a:rPr>
              <a:t>couper des fragments d'ADN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 au niveau d'une séquence de </a:t>
            </a:r>
            <a:r>
              <a:rPr lang="fr-FR" sz="2600" b="1" dirty="0">
                <a:latin typeface="Times New Roman" pitchFamily="18" charset="0"/>
                <a:cs typeface="Times New Roman" pitchFamily="18" charset="0"/>
              </a:rPr>
              <a:t>nucléotides caractéristique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 appelée </a:t>
            </a:r>
            <a:r>
              <a:rPr lang="fr-FR" sz="2600" b="1" i="1" dirty="0">
                <a:latin typeface="Times New Roman" pitchFamily="18" charset="0"/>
                <a:cs typeface="Times New Roman" pitchFamily="18" charset="0"/>
              </a:rPr>
              <a:t>site de restriction</a:t>
            </a:r>
            <a:r>
              <a:rPr lang="fr-FR" sz="2600" dirty="0">
                <a:latin typeface="Times New Roman" pitchFamily="18" charset="0"/>
                <a:cs typeface="Times New Roman" pitchFamily="18" charset="0"/>
              </a:rPr>
              <a:t>. Chaque enzyme de restriction reconnaît ainsi un site spécifique. </a:t>
            </a:r>
            <a:r>
              <a:rPr lang="fr-FR" sz="2800" dirty="0">
                <a:latin typeface="Times New Roman" pitchFamily="18" charset="0"/>
                <a:cs typeface="Times New Roman" pitchFamily="18" charset="0"/>
              </a:rPr>
              <a:t>On en retrouve naturellement dans un grand nombre d'espèces de bactéries.</a:t>
            </a:r>
            <a:endParaRPr lang="fr-CH" sz="800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7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930726" y="671512"/>
            <a:ext cx="9617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5</a:t>
            </a:r>
          </a:p>
        </p:txBody>
      </p:sp>
      <p:sp>
        <p:nvSpPr>
          <p:cNvPr id="8" name="Ellipse 7"/>
          <p:cNvSpPr/>
          <p:nvPr/>
        </p:nvSpPr>
        <p:spPr>
          <a:xfrm>
            <a:off x="4929190" y="2428868"/>
            <a:ext cx="3643338" cy="78581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Enzymes de restriction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5952"/>
            <a:ext cx="8229600" cy="4829196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Leur rôle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chez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les bactéries</a:t>
            </a:r>
          </a:p>
          <a:p>
            <a:pPr algn="just"/>
            <a:endParaRPr lang="fr-CH" sz="1000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Défense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contre les infections par les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bactériophages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(virus spécifiques des bactéries) ou d’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autres bactéries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8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5</a:t>
            </a:r>
          </a:p>
        </p:txBody>
      </p:sp>
      <p:pic>
        <p:nvPicPr>
          <p:cNvPr id="324610" name="Picture 2" descr="http://t3.gstatic.com/images?q=tbn:ANd9GcRnNQYancHVOgipFy-r9XPTk_AL7nwjSeSDctJeVTOPrbKvBqS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4149080"/>
            <a:ext cx="2181225" cy="2095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758006" cy="1143000"/>
          </a:xfrm>
        </p:spPr>
        <p:txBody>
          <a:bodyPr>
            <a:normAutofit/>
          </a:bodyPr>
          <a:lstStyle/>
          <a:p>
            <a:r>
              <a:rPr lang="fr-CH" sz="6000" b="1" dirty="0">
                <a:latin typeface="Chiller" pitchFamily="82" charset="0"/>
                <a:cs typeface="Times New Roman" pitchFamily="18" charset="0"/>
              </a:rPr>
              <a:t>Enzyme de restriction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520" y="1885952"/>
            <a:ext cx="8640960" cy="4829196"/>
          </a:xfrm>
        </p:spPr>
        <p:txBody>
          <a:bodyPr>
            <a:normAutofit/>
          </a:bodyPr>
          <a:lstStyle/>
          <a:p>
            <a:pPr algn="just"/>
            <a:r>
              <a:rPr lang="fr-CH" b="1" dirty="0">
                <a:latin typeface="Times New Roman" pitchFamily="18" charset="0"/>
                <a:cs typeface="Times New Roman" pitchFamily="18" charset="0"/>
              </a:rPr>
              <a:t>Pourquoi l’enzyme de restriction ne coupe-t-elle pas l’ADN de la bactérie qui contient aussi un site de restriction ?</a:t>
            </a:r>
          </a:p>
          <a:p>
            <a:pPr algn="just"/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 lvl="1" algn="just"/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Méthylase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(enzyme) 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reconnaît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le site de restriction → ajoute des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groupements </a:t>
            </a:r>
            <a:r>
              <a:rPr lang="fr-CH" b="1" dirty="0" err="1">
                <a:latin typeface="Times New Roman" pitchFamily="18" charset="0"/>
                <a:cs typeface="Times New Roman" pitchFamily="18" charset="0"/>
              </a:rPr>
              <a:t>méthyl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(-CH</a:t>
            </a:r>
            <a:r>
              <a:rPr lang="fr-CH" baseline="-25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) sur A et C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fr-CH" b="1" dirty="0">
                <a:latin typeface="Times New Roman" pitchFamily="18" charset="0"/>
                <a:cs typeface="Times New Roman" pitchFamily="18" charset="0"/>
              </a:rPr>
              <a:t>empêche</a:t>
            </a:r>
            <a:r>
              <a:rPr lang="fr-CH" dirty="0">
                <a:latin typeface="Times New Roman" pitchFamily="18" charset="0"/>
                <a:cs typeface="Times New Roman" pitchFamily="18" charset="0"/>
              </a:rPr>
              <a:t> la coupure.</a:t>
            </a:r>
          </a:p>
          <a:p>
            <a:pPr lvl="1" algn="just"/>
            <a:endParaRPr lang="fr-CH" dirty="0">
              <a:latin typeface="Times New Roman" pitchFamily="18" charset="0"/>
              <a:cs typeface="Times New Roman" pitchFamily="18" charset="0"/>
            </a:endParaRPr>
          </a:p>
          <a:p>
            <a:pPr lvl="1" algn="just">
              <a:buNone/>
            </a:pPr>
            <a:r>
              <a:rPr lang="fr-CH" b="1" i="1" dirty="0">
                <a:latin typeface="Times New Roman" pitchFamily="18" charset="0"/>
                <a:cs typeface="Times New Roman" pitchFamily="18" charset="0"/>
              </a:rPr>
              <a:t>	= Mécanisme de défense</a:t>
            </a:r>
          </a:p>
          <a:p>
            <a:pPr lvl="2"/>
            <a:endParaRPr lang="fr-CH" sz="1000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b="1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fr-CH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5684-7526-447E-AE8E-F343EE24268B}" type="slidenum">
              <a:rPr lang="fr-CH" smtClean="0"/>
              <a:pPr/>
              <a:t>9</a:t>
            </a:fld>
            <a:endParaRPr lang="fr-CH"/>
          </a:p>
        </p:txBody>
      </p:sp>
      <p:pic>
        <p:nvPicPr>
          <p:cNvPr id="5" name="Picture 2" descr="http://t2.gstatic.com/images?q=tbn:ANd9GcRpRiVhhxcV2Ga6kg_kyzMdY132_jO_-ERxcqwLodrRrE2_s18&amp;t=1&amp;h=167&amp;w=223&amp;usg=__rNHzzV8raakHENuDrKjYH7j-Qqg=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7305675" y="214313"/>
            <a:ext cx="1624013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>
            <a:spLocks noChangeArrowheads="1"/>
          </p:cNvSpPr>
          <p:nvPr/>
        </p:nvSpPr>
        <p:spPr bwMode="auto">
          <a:xfrm>
            <a:off x="7786710" y="671513"/>
            <a:ext cx="121441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CH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Page 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3349</TotalTime>
  <Words>1422</Words>
  <Application>Microsoft Office PowerPoint</Application>
  <PresentationFormat>Affichage à l'écran (4:3)</PresentationFormat>
  <Paragraphs>396</Paragraphs>
  <Slides>39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Chiller</vt:lpstr>
      <vt:lpstr>Times New Roman</vt:lpstr>
      <vt:lpstr>Thème Office</vt:lpstr>
      <vt:lpstr>Le génie génétique</vt:lpstr>
      <vt:lpstr>Clonage d’un gène: vue d’ensemble</vt:lpstr>
      <vt:lpstr>Clonage génique</vt:lpstr>
      <vt:lpstr>Clonage d’un gène: vue d’ensemble</vt:lpstr>
      <vt:lpstr>ADN recombiné</vt:lpstr>
      <vt:lpstr>Clonage d’un gène: vue d’ensemble</vt:lpstr>
      <vt:lpstr>ADN recombiné</vt:lpstr>
      <vt:lpstr>Enzymes de restriction</vt:lpstr>
      <vt:lpstr>Enzyme de restriction</vt:lpstr>
      <vt:lpstr>Enzymes de restriction </vt:lpstr>
      <vt:lpstr>Enzymes de restriction</vt:lpstr>
      <vt:lpstr>Enzymes de restriction</vt:lpstr>
      <vt:lpstr>Fonctionnement du génie génétique</vt:lpstr>
      <vt:lpstr>Fonctionnement du génie génétique</vt:lpstr>
      <vt:lpstr>Fonctionnement du génie génétique (étapes)</vt:lpstr>
      <vt:lpstr>Fonctionnement du génie génétique (étapes)</vt:lpstr>
      <vt:lpstr>Fonctionnement du génie génétique (étapes)</vt:lpstr>
      <vt:lpstr>Fonctionnement du génie génétique (étapes)</vt:lpstr>
      <vt:lpstr>Fonctionnement du génie génétique (étapes)</vt:lpstr>
      <vt:lpstr>Fonctionnement du génie génétique (étapes)</vt:lpstr>
      <vt:lpstr>Fonctionnement du génie génétique (étapes)</vt:lpstr>
      <vt:lpstr>Fonctionnement du génie génétique (étapes)</vt:lpstr>
      <vt:lpstr>Fonctionnement du génie génétique (étapes)</vt:lpstr>
      <vt:lpstr>Fonctionnement du génie génétique (étapes)</vt:lpstr>
      <vt:lpstr>Fonctionnement du génie génétique (étapes)</vt:lpstr>
      <vt:lpstr>Fonctionnement du génie génétique (étapes)</vt:lpstr>
      <vt:lpstr>Fonctionnement du génie génétique (étapes)</vt:lpstr>
      <vt:lpstr>Fonctionnement du génie génétique (étapes)</vt:lpstr>
      <vt:lpstr>Fonctionnement du génie génétique (étapes)</vt:lpstr>
      <vt:lpstr>Technique des répliques</vt:lpstr>
      <vt:lpstr>Fonctionnement du génie génétique (étapes)</vt:lpstr>
      <vt:lpstr>Identification direct du gène recherché</vt:lpstr>
      <vt:lpstr>5.- Hybridation moléculaire</vt:lpstr>
      <vt:lpstr>Clonage d’un gène (étapes)</vt:lpstr>
      <vt:lpstr>Applications du clonage d’un gène en médecine</vt:lpstr>
      <vt:lpstr>Le génie génétique en médecine</vt:lpstr>
      <vt:lpstr>Le génie génétique en médecine</vt:lpstr>
      <vt:lpstr>Production insuline humaine</vt:lpstr>
      <vt:lpstr>CRISPR/Cas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biotechnologies</dc:title>
  <dc:creator>HP2730</dc:creator>
  <cp:lastModifiedBy>DUBUIS Julien</cp:lastModifiedBy>
  <cp:revision>77</cp:revision>
  <dcterms:created xsi:type="dcterms:W3CDTF">2012-08-21T19:02:46Z</dcterms:created>
  <dcterms:modified xsi:type="dcterms:W3CDTF">2022-04-25T07:29:12Z</dcterms:modified>
</cp:coreProperties>
</file>