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6" r:id="rId18"/>
    <p:sldId id="27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164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D55FDF81-8D80-421B-AE01-EEC4F518FF95}"/>
    <pc:docChg chg="modSld">
      <pc:chgData name="DUBUIS Julien" userId="d507d28b-ef1c-4d40-92b7-eb3c03f99f97" providerId="ADAL" clId="{D55FDF81-8D80-421B-AE01-EEC4F518FF95}" dt="2022-08-07T13:17:19.975" v="1" actId="20577"/>
      <pc:docMkLst>
        <pc:docMk/>
      </pc:docMkLst>
      <pc:sldChg chg="modSp mod">
        <pc:chgData name="DUBUIS Julien" userId="d507d28b-ef1c-4d40-92b7-eb3c03f99f97" providerId="ADAL" clId="{D55FDF81-8D80-421B-AE01-EEC4F518FF95}" dt="2022-08-07T13:17:19.975" v="1" actId="20577"/>
        <pc:sldMkLst>
          <pc:docMk/>
          <pc:sldMk cId="0" sldId="277"/>
        </pc:sldMkLst>
        <pc:spChg chg="mod">
          <ac:chgData name="DUBUIS Julien" userId="d507d28b-ef1c-4d40-92b7-eb3c03f99f97" providerId="ADAL" clId="{D55FDF81-8D80-421B-AE01-EEC4F518FF95}" dt="2022-08-07T13:17:19.975" v="1" actId="20577"/>
          <ac:spMkLst>
            <pc:docMk/>
            <pc:sldMk cId="0" sldId="277"/>
            <ac:spMk id="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51B64-7430-43EC-951F-761DA7BB63A3}" type="datetimeFigureOut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CDE35-1D89-441D-8EB2-7EC207692BAC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5251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8F003-97E0-4743-B9B0-81148B74D87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219000-9A6C-44CF-94CC-03ACEBE18A20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28853-33A5-49D1-850E-640BDD194FA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447E1-DA97-4EFB-9BFE-23D2A4DE9EA5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2E0B-1561-4A88-9BFE-B43568B6EE89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C441E-7121-40D9-B05E-672D0D0B6A16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05E39-83A3-4BBE-BC3D-839EAFE97C78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0D33C-87BC-4725-9463-F10652563D80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7904-24F0-4E97-9C3B-10C8F9A92E9F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66B4F-CD16-4FD0-AC36-60265456529D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31442-D4D3-416B-BF56-4CD3809EE881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3A6A9-36AA-4D3E-BA69-0F72A307C70C}" type="datetime1">
              <a:rPr lang="fr-FR" smtClean="0"/>
              <a:pPr/>
              <a:t>07/08/2022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FBA44-A201-4E45-ADE7-DB81970ED54E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530479"/>
            <a:ext cx="7772400" cy="1470025"/>
          </a:xfrm>
        </p:spPr>
        <p:txBody>
          <a:bodyPr>
            <a:normAutofit/>
          </a:bodyPr>
          <a:lstStyle/>
          <a:p>
            <a:r>
              <a:rPr lang="fr-CH" sz="8800" b="1" dirty="0">
                <a:latin typeface="Times New Roman" pitchFamily="18" charset="0"/>
                <a:cs typeface="Times New Roman" pitchFamily="18" charset="0"/>
              </a:rPr>
              <a:t>La réplication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</a:t>
            </a:fld>
            <a:endParaRPr lang="fr-C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continu (étape 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3076"/>
            <a:ext cx="8229600" cy="68579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primase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fabrique une amorce (ARN).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728929"/>
            <a:ext cx="6616675" cy="3414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Flèche vers le bas 7"/>
          <p:cNvSpPr/>
          <p:nvPr/>
        </p:nvSpPr>
        <p:spPr>
          <a:xfrm rot="8395441">
            <a:off x="7292023" y="3371612"/>
            <a:ext cx="500066" cy="64294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ZoneTexte 8"/>
          <p:cNvSpPr txBox="1"/>
          <p:nvPr/>
        </p:nvSpPr>
        <p:spPr>
          <a:xfrm>
            <a:off x="7286644" y="407194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primase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28826" y="421481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071670" y="450057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215206" y="285749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86710" y="557214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072362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continu (étape 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686800" cy="971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 </a:t>
            </a:r>
            <a:r>
              <a:rPr lang="fr-CH" sz="34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CH" sz="3400" b="1" dirty="0">
                <a:latin typeface="Times New Roman" pitchFamily="18" charset="0"/>
                <a:cs typeface="Times New Roman" pitchFamily="18" charset="0"/>
              </a:rPr>
              <a:t>fixe </a:t>
            </a:r>
            <a:r>
              <a:rPr lang="fr-CH" sz="3400" dirty="0">
                <a:latin typeface="Times New Roman" pitchFamily="18" charset="0"/>
                <a:cs typeface="Times New Roman" pitchFamily="18" charset="0"/>
              </a:rPr>
              <a:t>à l’amorce et </a:t>
            </a:r>
            <a:r>
              <a:rPr lang="fr-CH" sz="3400" b="1" dirty="0">
                <a:latin typeface="Times New Roman" pitchFamily="18" charset="0"/>
                <a:cs typeface="Times New Roman" pitchFamily="18" charset="0"/>
              </a:rPr>
              <a:t>synthétise</a:t>
            </a:r>
            <a:r>
              <a:rPr lang="fr-CH" sz="3400" dirty="0">
                <a:latin typeface="Times New Roman" pitchFamily="18" charset="0"/>
                <a:cs typeface="Times New Roman" pitchFamily="18" charset="0"/>
              </a:rPr>
              <a:t> le brin complémentaire.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63" y="3048019"/>
            <a:ext cx="7245599" cy="34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vers le bas 10"/>
          <p:cNvSpPr/>
          <p:nvPr/>
        </p:nvSpPr>
        <p:spPr>
          <a:xfrm rot="6539679">
            <a:off x="6826362" y="3518522"/>
            <a:ext cx="571504" cy="64294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500958" y="3774048"/>
            <a:ext cx="1571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Amorce ARN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57322" y="450057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00166" y="478632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43702" y="314324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15206" y="585789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7000924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continu (étape 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686800" cy="97154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une autre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fr-CH" sz="3400" dirty="0">
                <a:latin typeface="Times New Roman" pitchFamily="18" charset="0"/>
                <a:cs typeface="Times New Roman" pitchFamily="18" charset="0"/>
              </a:rPr>
              <a:t>remplace l’amorce d’ARN par des nucléotides d’ADN.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6863" y="3048019"/>
            <a:ext cx="7245599" cy="34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Flèche vers le bas 10"/>
          <p:cNvSpPr/>
          <p:nvPr/>
        </p:nvSpPr>
        <p:spPr>
          <a:xfrm rot="6539679">
            <a:off x="6630797" y="3607069"/>
            <a:ext cx="571504" cy="380393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143768" y="3714752"/>
            <a:ext cx="19287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357322" y="450057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1500166" y="478632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643702" y="314324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215206" y="585789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discontinu (étape 3)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686800" cy="97154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primase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fabrique plusieurs amorces (ARN)</a:t>
            </a:r>
            <a:endParaRPr lang="fr-CH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28916"/>
            <a:ext cx="7178684" cy="380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1500166" y="421481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43042" y="455986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286676" y="278605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929586" y="571501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42908" y="27463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discontinu (étape 4)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858280" cy="971544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fixe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à l’amorce 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synthétise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 brin complémentaire par fragments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905143"/>
            <a:ext cx="7224351" cy="345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ZoneTexte 20"/>
          <p:cNvSpPr txBox="1"/>
          <p:nvPr/>
        </p:nvSpPr>
        <p:spPr>
          <a:xfrm>
            <a:off x="1571636" y="434555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1714512" y="463130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786578" y="305966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7429520" y="564357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76" y="274638"/>
            <a:ext cx="72152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discontinu (étape 5)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678768" cy="971544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une autre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remplace les amorces d’ARN par des nucléotides d’ADN.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743218"/>
            <a:ext cx="7438322" cy="3757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ZoneTexte 15"/>
          <p:cNvSpPr txBox="1"/>
          <p:nvPr/>
        </p:nvSpPr>
        <p:spPr>
          <a:xfrm>
            <a:off x="1500166" y="421481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643042" y="455986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6858048" y="285749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572428" y="564357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215238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Synthèse brin discontinu (étape 6)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743076"/>
            <a:ext cx="8858280" cy="97154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ligase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relie les fragments entre eux.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1" y="2500306"/>
            <a:ext cx="7509417" cy="3776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1500166" y="407194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43042" y="435769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000924" y="264318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572428" y="534568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réplication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57230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ligase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84494"/>
            <a:ext cx="5457842" cy="41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26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réplication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85792"/>
          </a:xfrm>
        </p:spPr>
        <p:txBody>
          <a:bodyPr/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Semi-conservative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9595" y="1685924"/>
            <a:ext cx="3467115" cy="4824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/>
          <p:cNvSpPr txBox="1"/>
          <p:nvPr/>
        </p:nvSpPr>
        <p:spPr>
          <a:xfrm>
            <a:off x="7715272" y="671436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29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Définition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528894"/>
            <a:ext cx="8291264" cy="2614618"/>
          </a:xfrm>
        </p:spPr>
        <p:txBody>
          <a:bodyPr/>
          <a:lstStyle/>
          <a:p>
            <a:pPr algn="just"/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Processus moléculaire qui se déroule dans le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noyau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et qui permet de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copier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molécule 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d’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ADN</a:t>
            </a:r>
            <a:r>
              <a:rPr lang="fr-CH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afin d’obtenir </a:t>
            </a:r>
            <a:r>
              <a:rPr lang="fr-CH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molécules d’ADN </a:t>
            </a:r>
            <a:r>
              <a:rPr lang="fr-CH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identiques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Réplication / cycle cellulaire</a:t>
            </a:r>
          </a:p>
        </p:txBody>
      </p:sp>
      <p:pic>
        <p:nvPicPr>
          <p:cNvPr id="2050" name="Picture 2" descr="http://t3.gstatic.com/images?q=tbn:ANd9GcTkfgGj9waTaKeoEoup7KOtXq72I892JBkIbqCDVLqv-K1iWWw&amp;t=1&amp;usg=__HsvoawbZCZ04_0ucWyMeaQVJfkE=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500174"/>
            <a:ext cx="4286280" cy="485507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928662" y="3211297"/>
            <a:ext cx="25717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b="1" dirty="0">
                <a:latin typeface="Times New Roman" pitchFamily="18" charset="0"/>
                <a:cs typeface="Times New Roman" pitchFamily="18" charset="0"/>
              </a:rPr>
              <a:t>Pourquoi?</a:t>
            </a:r>
          </a:p>
          <a:p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Flèche droite 5"/>
          <p:cNvSpPr/>
          <p:nvPr/>
        </p:nvSpPr>
        <p:spPr>
          <a:xfrm rot="18957957">
            <a:off x="4702305" y="5129238"/>
            <a:ext cx="1214446" cy="107157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Début de la réplication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472518" cy="614354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Origines de réplication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(100-1000 / chromosomes)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384494"/>
            <a:ext cx="5457842" cy="418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25-26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L’enzyme principale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4000528"/>
          </a:xfrm>
        </p:spPr>
        <p:txBody>
          <a:bodyPr>
            <a:normAutofit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ADN polymérase</a:t>
            </a:r>
          </a:p>
          <a:p>
            <a:pPr>
              <a:buNone/>
            </a:pPr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Synthétise les nouveaux brins dans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sens 5’ → 3’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Vitesse de polymérisation.</a:t>
            </a:r>
          </a:p>
          <a:p>
            <a:pPr lvl="1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Bactéries: 500 nucléotides / seconde.</a:t>
            </a:r>
          </a:p>
          <a:p>
            <a:pPr lvl="2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dirty="0">
                <a:latin typeface="Times New Roman" pitchFamily="18" charset="0"/>
                <a:cs typeface="Times New Roman" pitchFamily="18" charset="0"/>
              </a:rPr>
              <a:t>Eucaryotes: 50 nucléotides / seconde.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25-26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143800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Les étapes de la réplication</a:t>
            </a:r>
          </a:p>
        </p:txBody>
      </p:sp>
      <p:pic>
        <p:nvPicPr>
          <p:cNvPr id="9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701" y="1909783"/>
            <a:ext cx="745807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ZoneTexte 16"/>
          <p:cNvSpPr txBox="1"/>
          <p:nvPr/>
        </p:nvSpPr>
        <p:spPr>
          <a:xfrm>
            <a:off x="500034" y="371475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8143900" y="578645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7358082" y="207167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857224" y="435769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6</a:t>
            </a:fld>
            <a:endParaRPr lang="fr-CH"/>
          </a:p>
        </p:txBody>
      </p:sp>
      <p:sp>
        <p:nvSpPr>
          <p:cNvPr id="22" name="Flèche vers le bas 21"/>
          <p:cNvSpPr/>
          <p:nvPr/>
        </p:nvSpPr>
        <p:spPr>
          <a:xfrm>
            <a:off x="7143768" y="1714488"/>
            <a:ext cx="214314" cy="57150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4" name="Flèche vers le bas 23"/>
          <p:cNvSpPr/>
          <p:nvPr/>
        </p:nvSpPr>
        <p:spPr>
          <a:xfrm flipV="1">
            <a:off x="8001024" y="6072206"/>
            <a:ext cx="214314" cy="42862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ZoneTexte 12"/>
          <p:cNvSpPr txBox="1"/>
          <p:nvPr/>
        </p:nvSpPr>
        <p:spPr>
          <a:xfrm>
            <a:off x="7429520" y="1714488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7500958" y="628652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OR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 animBg="1"/>
      <p:bldP spid="24" grpId="0" animBg="1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baseline="30000" dirty="0">
                <a:latin typeface="Times New Roman" pitchFamily="18" charset="0"/>
                <a:cs typeface="Times New Roman" pitchFamily="18" charset="0"/>
              </a:rPr>
              <a:t>ère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étape (réplication)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1"/>
            <a:ext cx="8686800" cy="1543048"/>
          </a:xfrm>
        </p:spPr>
        <p:txBody>
          <a:bodyPr/>
          <a:lstStyle/>
          <a:p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Hélicase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déroule et casse les liaisons hydrogène.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428868"/>
            <a:ext cx="7459226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1357290" y="421481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14480" y="457200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215338" y="571501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572396" y="2500306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7</a:t>
            </a:fld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baseline="30000" dirty="0">
                <a:latin typeface="Times New Roman" pitchFamily="18" charset="0"/>
                <a:cs typeface="Times New Roman" pitchFamily="18" charset="0"/>
              </a:rPr>
              <a:t>ème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étape (réplication)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43077"/>
            <a:ext cx="8229600" cy="685791"/>
          </a:xfrm>
        </p:spPr>
        <p:txBody>
          <a:bodyPr>
            <a:normAutofit fontScale="925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se fixent sur les simples brins d’ADN.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571744"/>
            <a:ext cx="7221425" cy="3810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8</a:t>
            </a:fld>
            <a:endParaRPr lang="fr-CH"/>
          </a:p>
        </p:txBody>
      </p:sp>
      <p:sp>
        <p:nvSpPr>
          <p:cNvPr id="8" name="ZoneTexte 7"/>
          <p:cNvSpPr txBox="1"/>
          <p:nvPr/>
        </p:nvSpPr>
        <p:spPr>
          <a:xfrm>
            <a:off x="1500198" y="427411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714480" y="457200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072462" y="578645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7429520" y="2714620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52320" y="671436"/>
            <a:ext cx="1548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26-27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Réplication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525963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2 types de synthèse (5’→ 3’):</a:t>
            </a:r>
          </a:p>
          <a:p>
            <a:pPr>
              <a:buNone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continu</a:t>
            </a:r>
          </a:p>
          <a:p>
            <a:pPr lvl="1">
              <a:buNone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Brin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discontinu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FBA44-A201-4E45-ADE7-DB81970ED54E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3395120"/>
            <a:ext cx="6292731" cy="332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2500330" y="520280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285984" y="4845618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7429520" y="3559734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3’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8001024" y="6131502"/>
            <a:ext cx="5000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5’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537</TotalTime>
  <Words>402</Words>
  <Application>Microsoft Office PowerPoint</Application>
  <PresentationFormat>Affichage à l'écran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Thème Office</vt:lpstr>
      <vt:lpstr>La réplication</vt:lpstr>
      <vt:lpstr>Définition</vt:lpstr>
      <vt:lpstr>Réplication / cycle cellulaire</vt:lpstr>
      <vt:lpstr>Début de la réplication</vt:lpstr>
      <vt:lpstr>L’enzyme principale</vt:lpstr>
      <vt:lpstr>Les étapes de la réplication</vt:lpstr>
      <vt:lpstr>1ère étape (réplication)</vt:lpstr>
      <vt:lpstr>2ème étape (réplication)</vt:lpstr>
      <vt:lpstr>Réplication</vt:lpstr>
      <vt:lpstr>Synthèse brin continu (étape 3)</vt:lpstr>
      <vt:lpstr>Synthèse brin continu (étape 4)</vt:lpstr>
      <vt:lpstr>Synthèse brin continu (étape 5)</vt:lpstr>
      <vt:lpstr>Synthèse brin discontinu (étape 3)</vt:lpstr>
      <vt:lpstr>Synthèse brin discontinu (étape 4)</vt:lpstr>
      <vt:lpstr>Synthèse brin discontinu (étape 5)</vt:lpstr>
      <vt:lpstr>Synthèse brin discontinu (étape 6)</vt:lpstr>
      <vt:lpstr>La réplication</vt:lpstr>
      <vt:lpstr>La réplication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réplication</dc:title>
  <dc:creator>HP2730</dc:creator>
  <cp:lastModifiedBy>DUBUIS Julien</cp:lastModifiedBy>
  <cp:revision>46</cp:revision>
  <dcterms:created xsi:type="dcterms:W3CDTF">2010-10-04T12:28:24Z</dcterms:created>
  <dcterms:modified xsi:type="dcterms:W3CDTF">2022-08-07T13:17:24Z</dcterms:modified>
</cp:coreProperties>
</file>