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91" r:id="rId2"/>
    <p:sldId id="256" r:id="rId3"/>
    <p:sldId id="257" r:id="rId4"/>
    <p:sldId id="271" r:id="rId5"/>
    <p:sldId id="269" r:id="rId6"/>
    <p:sldId id="289" r:id="rId7"/>
    <p:sldId id="270" r:id="rId8"/>
    <p:sldId id="272" r:id="rId9"/>
    <p:sldId id="290" r:id="rId10"/>
    <p:sldId id="273" r:id="rId11"/>
    <p:sldId id="274" r:id="rId12"/>
    <p:sldId id="258" r:id="rId13"/>
    <p:sldId id="259" r:id="rId14"/>
    <p:sldId id="284" r:id="rId15"/>
    <p:sldId id="282" r:id="rId16"/>
    <p:sldId id="285" r:id="rId17"/>
    <p:sldId id="286" r:id="rId18"/>
    <p:sldId id="261" r:id="rId19"/>
    <p:sldId id="262" r:id="rId20"/>
    <p:sldId id="263" r:id="rId21"/>
    <p:sldId id="287" r:id="rId22"/>
    <p:sldId id="288" r:id="rId23"/>
    <p:sldId id="264" r:id="rId24"/>
    <p:sldId id="265" r:id="rId25"/>
    <p:sldId id="275" r:id="rId26"/>
    <p:sldId id="266" r:id="rId27"/>
    <p:sldId id="276" r:id="rId28"/>
    <p:sldId id="277" r:id="rId29"/>
    <p:sldId id="278" r:id="rId30"/>
    <p:sldId id="279" r:id="rId31"/>
    <p:sldId id="280" r:id="rId32"/>
    <p:sldId id="281" r:id="rId33"/>
    <p:sldId id="267" r:id="rId34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64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BUIS Julien" userId="d507d28b-ef1c-4d40-92b7-eb3c03f99f97" providerId="ADAL" clId="{CCA88575-63FE-4128-8556-28B1B9BD1FF6}"/>
    <pc:docChg chg="modSld">
      <pc:chgData name="DUBUIS Julien" userId="d507d28b-ef1c-4d40-92b7-eb3c03f99f97" providerId="ADAL" clId="{CCA88575-63FE-4128-8556-28B1B9BD1FF6}" dt="2022-08-04T07:47:51.801" v="15" actId="20577"/>
      <pc:docMkLst>
        <pc:docMk/>
      </pc:docMkLst>
      <pc:sldChg chg="modSp mod">
        <pc:chgData name="DUBUIS Julien" userId="d507d28b-ef1c-4d40-92b7-eb3c03f99f97" providerId="ADAL" clId="{CCA88575-63FE-4128-8556-28B1B9BD1FF6}" dt="2022-08-04T07:47:51.801" v="15" actId="20577"/>
        <pc:sldMkLst>
          <pc:docMk/>
          <pc:sldMk cId="0" sldId="282"/>
        </pc:sldMkLst>
        <pc:spChg chg="mod">
          <ac:chgData name="DUBUIS Julien" userId="d507d28b-ef1c-4d40-92b7-eb3c03f99f97" providerId="ADAL" clId="{CCA88575-63FE-4128-8556-28B1B9BD1FF6}" dt="2022-08-04T07:47:51.801" v="15" actId="20577"/>
          <ac:spMkLst>
            <pc:docMk/>
            <pc:sldMk cId="0" sldId="282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4E6FFFFC-B400-426D-8896-3FCF7C508B40}" type="datetimeFigureOut">
              <a:rPr lang="fr-FR" smtClean="0"/>
              <a:pPr/>
              <a:t>04/08/2022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FB5625D-D53B-43B1-8F1E-6A3DCEB21B0F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2952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5625D-D53B-43B1-8F1E-6A3DCEB21B0F}" type="slidenum">
              <a:rPr lang="fr-CH" smtClean="0"/>
              <a:pPr/>
              <a:t>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61845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22761-0BD5-4633-8671-695C76474EE2}" type="datetime1">
              <a:rPr lang="fr-FR" smtClean="0"/>
              <a:pPr/>
              <a:t>04/08/2022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4799-6859-473F-BC0B-480F3A429BBD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CBF3E-7248-40B3-A96E-DDACCCC03A6F}" type="datetime1">
              <a:rPr lang="fr-FR" smtClean="0"/>
              <a:pPr/>
              <a:t>04/08/2022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4799-6859-473F-BC0B-480F3A429BBD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AD834-9B8F-40E7-BC03-28279007E8A4}" type="datetime1">
              <a:rPr lang="fr-FR" smtClean="0"/>
              <a:pPr/>
              <a:t>04/08/2022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4799-6859-473F-BC0B-480F3A429BBD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58AE-BAD1-4C5C-B9D4-6A1ECFFE8C45}" type="datetime1">
              <a:rPr lang="fr-FR" smtClean="0"/>
              <a:pPr/>
              <a:t>04/08/2022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4799-6859-473F-BC0B-480F3A429BBD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C4DA-CB2A-4D65-A246-257E634E690F}" type="datetime1">
              <a:rPr lang="fr-FR" smtClean="0"/>
              <a:pPr/>
              <a:t>04/08/2022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4799-6859-473F-BC0B-480F3A429BBD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82E2-7E47-486D-BC86-0A569C26726B}" type="datetime1">
              <a:rPr lang="fr-FR" smtClean="0"/>
              <a:pPr/>
              <a:t>04/08/2022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4799-6859-473F-BC0B-480F3A429BBD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88D6-0A3C-41A9-87C3-5D2FEF545AFA}" type="datetime1">
              <a:rPr lang="fr-FR" smtClean="0"/>
              <a:pPr/>
              <a:t>04/08/2022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4799-6859-473F-BC0B-480F3A429BBD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47B24-D1F2-4FA7-8E91-D2F2D67B75AF}" type="datetime1">
              <a:rPr lang="fr-FR" smtClean="0"/>
              <a:pPr/>
              <a:t>04/08/2022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4799-6859-473F-BC0B-480F3A429BBD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4291-EFFE-454A-8D19-B001CFFEE2E6}" type="datetime1">
              <a:rPr lang="fr-FR" smtClean="0"/>
              <a:pPr/>
              <a:t>04/08/2022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4799-6859-473F-BC0B-480F3A429BBD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A9FA-5BA1-4D7A-AF1E-44C39DC75E85}" type="datetime1">
              <a:rPr lang="fr-FR" smtClean="0"/>
              <a:pPr/>
              <a:t>04/08/2022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4799-6859-473F-BC0B-480F3A429BBD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3FFAB-4075-401F-AA87-1275BC95569E}" type="datetime1">
              <a:rPr lang="fr-FR" smtClean="0"/>
              <a:pPr/>
              <a:t>04/08/2022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4799-6859-473F-BC0B-480F3A429BBD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1007B-04A2-4FB0-B234-1F8E75E659A5}" type="datetime1">
              <a:rPr lang="fr-FR" smtClean="0"/>
              <a:pPr/>
              <a:t>04/08/2022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D4799-6859-473F-BC0B-480F3A429BBD}" type="slidenum">
              <a:rPr lang="fr-CH" smtClean="0"/>
              <a:pPr/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ce réservé du contenu 2"/>
          <p:cNvSpPr>
            <a:spLocks noGrp="1"/>
          </p:cNvSpPr>
          <p:nvPr>
            <p:ph idx="1"/>
          </p:nvPr>
        </p:nvSpPr>
        <p:spPr>
          <a:xfrm>
            <a:off x="0" y="789236"/>
            <a:ext cx="9144000" cy="2423740"/>
          </a:xfrm>
        </p:spPr>
        <p:txBody>
          <a:bodyPr/>
          <a:lstStyle/>
          <a:p>
            <a:pPr algn="ctr">
              <a:buFontTx/>
              <a:buNone/>
            </a:pPr>
            <a:r>
              <a:rPr lang="fr-CH" sz="4400" dirty="0">
                <a:latin typeface="Ravie" pitchFamily="82" charset="0"/>
              </a:rPr>
              <a:t>Introduction à la biologie</a:t>
            </a:r>
          </a:p>
        </p:txBody>
      </p:sp>
      <p:sp>
        <p:nvSpPr>
          <p:cNvPr id="2051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D6957E-DC7F-48CF-A614-F592CA54859C}" type="slidenum">
              <a:rPr lang="fr-FR" smtClean="0">
                <a:solidFill>
                  <a:schemeClr val="bg1"/>
                </a:solidFill>
              </a:rPr>
              <a:pPr/>
              <a:t>1</a:t>
            </a:fld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2052" name="rg_hi" descr="ANd9GcSyearlLnrmxtlU6iJ949yB14a-xzDv0XrwCG5_cZ8AEtbsyCkDA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2708920"/>
            <a:ext cx="5978987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/>
          <a:lstStyle/>
          <a:p>
            <a:r>
              <a:rPr lang="fr-CH" b="1" dirty="0">
                <a:latin typeface="Times New Roman" pitchFamily="18" charset="0"/>
                <a:cs typeface="Times New Roman" pitchFamily="18" charset="0"/>
              </a:rPr>
              <a:t>Les disciplines (2)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2028828"/>
            <a:ext cx="8858280" cy="4257692"/>
          </a:xfrm>
        </p:spPr>
        <p:txBody>
          <a:bodyPr>
            <a:noAutofit/>
          </a:bodyPr>
          <a:lstStyle/>
          <a:p>
            <a:pPr algn="just"/>
            <a:r>
              <a:rPr lang="fr-CH" u="sng" dirty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CH" b="1" u="sng" dirty="0">
                <a:latin typeface="Times New Roman" pitchFamily="18" charset="0"/>
                <a:cs typeface="Times New Roman" pitchFamily="18" charset="0"/>
              </a:rPr>
              <a:t>paléontologie</a:t>
            </a:r>
            <a:endParaRPr lang="fr-CH" u="sng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fr-CH" dirty="0">
                <a:latin typeface="Times New Roman" pitchFamily="18" charset="0"/>
                <a:cs typeface="Times New Roman" pitchFamily="18" charset="0"/>
              </a:rPr>
              <a:t>	étudie les restes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fossiles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 des êtres vivants du passé.</a:t>
            </a:r>
          </a:p>
          <a:p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CH" u="sng" dirty="0">
                <a:latin typeface="Times New Roman" pitchFamily="18" charset="0"/>
                <a:cs typeface="Times New Roman" pitchFamily="18" charset="0"/>
              </a:rPr>
              <a:t>L'</a:t>
            </a:r>
            <a:r>
              <a:rPr lang="fr-CH" b="1" u="sng" dirty="0">
                <a:latin typeface="Times New Roman" pitchFamily="18" charset="0"/>
                <a:cs typeface="Times New Roman" pitchFamily="18" charset="0"/>
              </a:rPr>
              <a:t>évolution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fr-CH" dirty="0">
                <a:latin typeface="Times New Roman" pitchFamily="18" charset="0"/>
                <a:cs typeface="Times New Roman" pitchFamily="18" charset="0"/>
              </a:rPr>
              <a:t>	étudie les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modifications génétiques acquises 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par les êtres vivants au fil des générations. </a:t>
            </a:r>
          </a:p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4799-6859-473F-BC0B-480F3A429BBD}" type="slidenum">
              <a:rPr lang="fr-CH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10</a:t>
            </a:fld>
            <a:endParaRPr lang="fr-CH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8001000" y="671513"/>
            <a:ext cx="1000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CH" altLang="fr-FR" sz="2000" b="1" dirty="0">
                <a:latin typeface="Times New Roman" pitchFamily="18" charset="0"/>
                <a:cs typeface="Times New Roman" pitchFamily="18" charset="0"/>
              </a:rPr>
              <a:t>Page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71538" y="2699089"/>
            <a:ext cx="72152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6000" b="1" dirty="0">
                <a:latin typeface="Times New Roman" pitchFamily="18" charset="0"/>
                <a:cs typeface="Times New Roman" pitchFamily="18" charset="0"/>
              </a:rPr>
              <a:t>Le vivant</a:t>
            </a:r>
            <a:r>
              <a:rPr lang="fr-CH" sz="6000" dirty="0">
                <a:latin typeface="Times New Roman" pitchFamily="18" charset="0"/>
                <a:cs typeface="Times New Roman" pitchFamily="18" charset="0"/>
              </a:rPr>
              <a:t>, c’est quoi?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4799-6859-473F-BC0B-480F3A429BBD}" type="slidenum">
              <a:rPr lang="fr-CH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11</a:t>
            </a:fld>
            <a:endParaRPr lang="fr-CH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8001000" y="671513"/>
            <a:ext cx="1000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CH" altLang="fr-FR" sz="2000" b="1" dirty="0">
                <a:latin typeface="Times New Roman" pitchFamily="18" charset="0"/>
                <a:cs typeface="Times New Roman" pitchFamily="18" charset="0"/>
              </a:rPr>
              <a:t>Page 7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/>
          <a:lstStyle/>
          <a:p>
            <a:r>
              <a:rPr lang="fr-CH" b="1" dirty="0">
                <a:latin typeface="Times New Roman" pitchFamily="18" charset="0"/>
                <a:cs typeface="Times New Roman" pitchFamily="18" charset="0"/>
              </a:rPr>
              <a:t>Le vivant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92500" lnSpcReduction="10000"/>
          </a:bodyPr>
          <a:lstStyle/>
          <a:p>
            <a:r>
              <a:rPr lang="fr-CH" sz="3500" dirty="0">
                <a:latin typeface="Times New Roman" pitchFamily="18" charset="0"/>
                <a:cs typeface="Times New Roman" pitchFamily="18" charset="0"/>
              </a:rPr>
              <a:t>Ses caractéristiques:</a:t>
            </a:r>
          </a:p>
          <a:p>
            <a:pPr>
              <a:buNone/>
            </a:pPr>
            <a:endParaRPr lang="fr-CH" sz="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dirty="0">
                <a:latin typeface="Times New Roman" pitchFamily="18" charset="0"/>
                <a:cs typeface="Times New Roman" pitchFamily="18" charset="0"/>
              </a:rPr>
              <a:t> est </a:t>
            </a:r>
            <a:r>
              <a:rPr lang="fr-CH" sz="3000" b="1" dirty="0">
                <a:latin typeface="Times New Roman" pitchFamily="18" charset="0"/>
                <a:cs typeface="Times New Roman" pitchFamily="18" charset="0"/>
              </a:rPr>
              <a:t>organisé</a:t>
            </a:r>
          </a:p>
          <a:p>
            <a:pPr lvl="1"/>
            <a:endParaRPr lang="fr-CH" sz="800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sz="3000" b="1" dirty="0">
                <a:latin typeface="Times New Roman" pitchFamily="18" charset="0"/>
                <a:cs typeface="Times New Roman" pitchFamily="18" charset="0"/>
              </a:rPr>
              <a:t> se reproduit</a:t>
            </a:r>
          </a:p>
          <a:p>
            <a:pPr lvl="1"/>
            <a:endParaRPr lang="fr-CH" sz="900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H" sz="3000" b="1" dirty="0">
                <a:latin typeface="Times New Roman" pitchFamily="18" charset="0"/>
                <a:cs typeface="Times New Roman" pitchFamily="18" charset="0"/>
              </a:rPr>
              <a:t>métabolise</a:t>
            </a:r>
          </a:p>
          <a:p>
            <a:pPr lvl="1"/>
            <a:endParaRPr lang="fr-CH" sz="900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H" sz="3000" b="1" dirty="0">
                <a:latin typeface="Times New Roman" pitchFamily="18" charset="0"/>
                <a:cs typeface="Times New Roman" pitchFamily="18" charset="0"/>
              </a:rPr>
              <a:t>réagit</a:t>
            </a:r>
          </a:p>
          <a:p>
            <a:pPr lvl="1"/>
            <a:endParaRPr lang="fr-CH" sz="900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H" sz="3000" b="1" dirty="0">
                <a:latin typeface="Times New Roman" pitchFamily="18" charset="0"/>
                <a:cs typeface="Times New Roman" pitchFamily="18" charset="0"/>
              </a:rPr>
              <a:t>s’adapte</a:t>
            </a:r>
          </a:p>
          <a:p>
            <a:pPr lvl="1"/>
            <a:endParaRPr lang="fr-CH" sz="900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H" sz="3000" dirty="0">
                <a:latin typeface="Times New Roman" pitchFamily="18" charset="0"/>
                <a:cs typeface="Times New Roman" pitchFamily="18" charset="0"/>
              </a:rPr>
              <a:t>a une </a:t>
            </a:r>
            <a:r>
              <a:rPr lang="fr-CH" sz="3000" b="1" dirty="0">
                <a:latin typeface="Times New Roman" pitchFamily="18" charset="0"/>
                <a:cs typeface="Times New Roman" pitchFamily="18" charset="0"/>
              </a:rPr>
              <a:t>durée de vie limitée</a:t>
            </a:r>
          </a:p>
          <a:p>
            <a:pPr lvl="1"/>
            <a:endParaRPr lang="fr-CH" sz="900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sz="3000" dirty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fr-CH" sz="3000" b="1" dirty="0">
                <a:latin typeface="Times New Roman" pitchFamily="18" charset="0"/>
                <a:cs typeface="Times New Roman" pitchFamily="18" charset="0"/>
              </a:rPr>
              <a:t> diversifié</a:t>
            </a:r>
          </a:p>
          <a:p>
            <a:pPr>
              <a:buNone/>
            </a:pP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4799-6859-473F-BC0B-480F3A429BBD}" type="slidenum">
              <a:rPr lang="fr-CH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12</a:t>
            </a:fld>
            <a:endParaRPr lang="fr-CH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8001000" y="671513"/>
            <a:ext cx="1000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CH" altLang="fr-FR" sz="2000" b="1" dirty="0">
                <a:latin typeface="Times New Roman" pitchFamily="18" charset="0"/>
                <a:cs typeface="Times New Roman" pitchFamily="18" charset="0"/>
              </a:rPr>
              <a:t>Page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/>
          <a:lstStyle/>
          <a:p>
            <a:r>
              <a:rPr lang="fr-CH" b="1" dirty="0">
                <a:latin typeface="Times New Roman" pitchFamily="18" charset="0"/>
                <a:cs typeface="Times New Roman" pitchFamily="18" charset="0"/>
              </a:rPr>
              <a:t>Les caractéristiques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5952"/>
            <a:ext cx="8229600" cy="4472006"/>
          </a:xfrm>
        </p:spPr>
        <p:txBody>
          <a:bodyPr>
            <a:normAutofit/>
          </a:bodyPr>
          <a:lstStyle/>
          <a:p>
            <a:r>
              <a:rPr lang="fr-CH" b="1" dirty="0">
                <a:latin typeface="Times New Roman" pitchFamily="18" charset="0"/>
                <a:cs typeface="Times New Roman" pitchFamily="18" charset="0"/>
              </a:rPr>
              <a:t>Organisé</a:t>
            </a:r>
            <a:r>
              <a:rPr lang="fr-CH" dirty="0"/>
              <a:t>: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fr-CH" sz="8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fr-CH" sz="3200" dirty="0">
                <a:latin typeface="Times New Roman" pitchFamily="18" charset="0"/>
                <a:cs typeface="Times New Roman" pitchFamily="18" charset="0"/>
              </a:rPr>
              <a:t> Organisation </a:t>
            </a:r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chimique</a:t>
            </a:r>
            <a:r>
              <a:rPr lang="fr-CH" sz="3200" dirty="0">
                <a:latin typeface="Times New Roman" pitchFamily="18" charset="0"/>
                <a:cs typeface="Times New Roman" pitchFamily="18" charset="0"/>
              </a:rPr>
              <a:t>: constitué de substances chimiques (glucides, lipides, protéines…).</a:t>
            </a:r>
          </a:p>
          <a:p>
            <a:pPr lvl="1"/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fr-CH" sz="3200" dirty="0">
                <a:latin typeface="Times New Roman" pitchFamily="18" charset="0"/>
                <a:cs typeface="Times New Roman" pitchFamily="18" charset="0"/>
              </a:rPr>
              <a:t> Organisation </a:t>
            </a:r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cellulaire</a:t>
            </a:r>
            <a:r>
              <a:rPr lang="fr-CH" sz="3200" dirty="0">
                <a:latin typeface="Times New Roman" pitchFamily="18" charset="0"/>
                <a:cs typeface="Times New Roman" pitchFamily="18" charset="0"/>
              </a:rPr>
              <a:t>: constitué d’une même unité = </a:t>
            </a:r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la cellule</a:t>
            </a:r>
          </a:p>
          <a:p>
            <a:pPr lvl="1" algn="just"/>
            <a:endParaRPr lang="fr-CH" sz="800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 …</a:t>
            </a:r>
            <a:endParaRPr lang="fr-CH" sz="32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4799-6859-473F-BC0B-480F3A429BBD}" type="slidenum">
              <a:rPr lang="fr-CH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13</a:t>
            </a:fld>
            <a:endParaRPr lang="fr-CH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8001000" y="671513"/>
            <a:ext cx="1000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CH" altLang="fr-FR" sz="2000" b="1" dirty="0">
                <a:latin typeface="Times New Roman" pitchFamily="18" charset="0"/>
                <a:cs typeface="Times New Roman" pitchFamily="18" charset="0"/>
              </a:rPr>
              <a:t>Page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/>
          <a:lstStyle/>
          <a:p>
            <a:r>
              <a:rPr lang="fr-CH" b="1" dirty="0">
                <a:latin typeface="Times New Roman" pitchFamily="18" charset="0"/>
                <a:cs typeface="Times New Roman" pitchFamily="18" charset="0"/>
              </a:rPr>
              <a:t>Les caractéristiques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71636"/>
            <a:ext cx="8229600" cy="4857760"/>
          </a:xfrm>
        </p:spPr>
        <p:txBody>
          <a:bodyPr>
            <a:normAutofit/>
          </a:bodyPr>
          <a:lstStyle/>
          <a:p>
            <a:r>
              <a:rPr lang="fr-CH" b="1" dirty="0">
                <a:latin typeface="Times New Roman" pitchFamily="18" charset="0"/>
                <a:cs typeface="Times New Roman" pitchFamily="18" charset="0"/>
              </a:rPr>
              <a:t>Se reproduit</a:t>
            </a:r>
            <a:r>
              <a:rPr lang="fr-CH" dirty="0"/>
              <a:t>: 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permet la perpétuation de la vie</a:t>
            </a:r>
          </a:p>
          <a:p>
            <a:endParaRPr lang="fr-CH" sz="9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fr-CH" sz="3200" dirty="0">
                <a:latin typeface="Times New Roman" pitchFamily="18" charset="0"/>
                <a:cs typeface="Times New Roman" pitchFamily="18" charset="0"/>
              </a:rPr>
              <a:t> Reproduction asexuée: (phénomène végétal), </a:t>
            </a:r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individu</a:t>
            </a:r>
            <a:r>
              <a:rPr lang="fr-CH" sz="32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2 individus identiques.</a:t>
            </a:r>
            <a:endParaRPr lang="fr-CH" sz="32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fr-CH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lèche droite 3"/>
          <p:cNvSpPr/>
          <p:nvPr/>
        </p:nvSpPr>
        <p:spPr>
          <a:xfrm>
            <a:off x="4857752" y="2928934"/>
            <a:ext cx="1214446" cy="42862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4799-6859-473F-BC0B-480F3A429BBD}" type="slidenum">
              <a:rPr lang="fr-CH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14</a:t>
            </a:fld>
            <a:endParaRPr lang="fr-CH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8001000" y="671513"/>
            <a:ext cx="1000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CH" altLang="fr-FR" sz="2000" b="1" dirty="0">
                <a:latin typeface="Times New Roman" pitchFamily="18" charset="0"/>
                <a:cs typeface="Times New Roman" pitchFamily="18" charset="0"/>
              </a:rPr>
              <a:t>Page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/>
          <a:lstStyle/>
          <a:p>
            <a:r>
              <a:rPr lang="fr-CH" b="1" dirty="0">
                <a:latin typeface="Times New Roman" pitchFamily="18" charset="0"/>
                <a:cs typeface="Times New Roman" pitchFamily="18" charset="0"/>
              </a:rPr>
              <a:t>Les caractéristiques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71636"/>
            <a:ext cx="8229600" cy="4857760"/>
          </a:xfrm>
        </p:spPr>
        <p:txBody>
          <a:bodyPr>
            <a:normAutofit/>
          </a:bodyPr>
          <a:lstStyle/>
          <a:p>
            <a:r>
              <a:rPr lang="fr-CH" b="1" dirty="0">
                <a:latin typeface="Times New Roman" pitchFamily="18" charset="0"/>
                <a:cs typeface="Times New Roman" pitchFamily="18" charset="0"/>
              </a:rPr>
              <a:t>Se reproduit</a:t>
            </a:r>
            <a:r>
              <a:rPr lang="fr-CH" dirty="0"/>
              <a:t>: 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permet la perpétuation de la vie</a:t>
            </a:r>
          </a:p>
          <a:p>
            <a:endParaRPr lang="fr-CH" sz="9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fr-CH" sz="3200" dirty="0">
                <a:latin typeface="Times New Roman" pitchFamily="18" charset="0"/>
                <a:cs typeface="Times New Roman" pitchFamily="18" charset="0"/>
              </a:rPr>
              <a:t> Reproduction asexuée: (phénomène végétal), </a:t>
            </a:r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individu</a:t>
            </a:r>
            <a:r>
              <a:rPr lang="fr-CH" sz="32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2 individus identiques.</a:t>
            </a:r>
            <a:endParaRPr lang="fr-CH" sz="32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fr-CH" sz="9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fr-CH" sz="3200" dirty="0">
                <a:latin typeface="Times New Roman" pitchFamily="18" charset="0"/>
                <a:cs typeface="Times New Roman" pitchFamily="18" charset="0"/>
              </a:rPr>
              <a:t> Reproduction sexuée: (la </a:t>
            </a:r>
            <a:r>
              <a:rPr lang="fr-CH" sz="3200">
                <a:latin typeface="Times New Roman" pitchFamily="18" charset="0"/>
                <a:cs typeface="Times New Roman" pitchFamily="18" charset="0"/>
              </a:rPr>
              <a:t>plus répandue), </a:t>
            </a:r>
            <a:r>
              <a:rPr lang="fr-CH" sz="3200" dirty="0">
                <a:latin typeface="Times New Roman" pitchFamily="18" charset="0"/>
                <a:cs typeface="Times New Roman" pitchFamily="18" charset="0"/>
              </a:rPr>
              <a:t>individus de sexe opposé, mâle et femelle  	</a:t>
            </a:r>
          </a:p>
        </p:txBody>
      </p:sp>
      <p:sp>
        <p:nvSpPr>
          <p:cNvPr id="4" name="Flèche droite 3"/>
          <p:cNvSpPr/>
          <p:nvPr/>
        </p:nvSpPr>
        <p:spPr>
          <a:xfrm>
            <a:off x="4857752" y="2928934"/>
            <a:ext cx="1214446" cy="42862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4799-6859-473F-BC0B-480F3A429BBD}" type="slidenum">
              <a:rPr lang="fr-CH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15</a:t>
            </a:fld>
            <a:endParaRPr lang="fr-CH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8001000" y="671513"/>
            <a:ext cx="1000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CH" altLang="fr-FR" sz="2000" b="1" dirty="0">
                <a:latin typeface="Times New Roman" pitchFamily="18" charset="0"/>
                <a:cs typeface="Times New Roman" pitchFamily="18" charset="0"/>
              </a:rPr>
              <a:t>Page 7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/>
          <a:lstStyle/>
          <a:p>
            <a:r>
              <a:rPr lang="fr-CH" b="1" dirty="0">
                <a:latin typeface="Times New Roman" pitchFamily="18" charset="0"/>
                <a:cs typeface="Times New Roman" pitchFamily="18" charset="0"/>
              </a:rPr>
              <a:t>Les caractéristiques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71636"/>
            <a:ext cx="8229600" cy="4857760"/>
          </a:xfrm>
        </p:spPr>
        <p:txBody>
          <a:bodyPr>
            <a:normAutofit/>
          </a:bodyPr>
          <a:lstStyle/>
          <a:p>
            <a:r>
              <a:rPr lang="fr-CH" b="1" dirty="0">
                <a:latin typeface="Times New Roman" pitchFamily="18" charset="0"/>
                <a:cs typeface="Times New Roman" pitchFamily="18" charset="0"/>
              </a:rPr>
              <a:t>Se reproduit</a:t>
            </a:r>
            <a:r>
              <a:rPr lang="fr-CH" dirty="0"/>
              <a:t>: 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permet la perpétuation de la vie</a:t>
            </a:r>
          </a:p>
          <a:p>
            <a:endParaRPr lang="fr-CH" sz="9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fr-CH" sz="3200" dirty="0">
                <a:latin typeface="Times New Roman" pitchFamily="18" charset="0"/>
                <a:cs typeface="Times New Roman" pitchFamily="18" charset="0"/>
              </a:rPr>
              <a:t> Reproduction asexuée: (phénomène végétal), </a:t>
            </a:r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individu</a:t>
            </a:r>
            <a:r>
              <a:rPr lang="fr-CH" sz="32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2 individus identiques.</a:t>
            </a:r>
            <a:endParaRPr lang="fr-CH" sz="32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fr-CH" sz="9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fr-CH" sz="3200" dirty="0">
                <a:latin typeface="Times New Roman" pitchFamily="18" charset="0"/>
                <a:cs typeface="Times New Roman" pitchFamily="18" charset="0"/>
              </a:rPr>
              <a:t> Reproduction sexuée: (la plus générale), individus de sexe opposé, mâle et femelle    		</a:t>
            </a:r>
          </a:p>
        </p:txBody>
      </p:sp>
      <p:sp>
        <p:nvSpPr>
          <p:cNvPr id="4" name="Flèche droite 3"/>
          <p:cNvSpPr/>
          <p:nvPr/>
        </p:nvSpPr>
        <p:spPr>
          <a:xfrm>
            <a:off x="4857752" y="2928934"/>
            <a:ext cx="1214446" cy="42862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Flèche droite 4"/>
          <p:cNvSpPr/>
          <p:nvPr/>
        </p:nvSpPr>
        <p:spPr>
          <a:xfrm>
            <a:off x="1285852" y="5143512"/>
            <a:ext cx="1071570" cy="42862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>
              <a:solidFill>
                <a:schemeClr val="tx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4799-6859-473F-BC0B-480F3A429BBD}" type="slidenum">
              <a:rPr lang="fr-CH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16</a:t>
            </a:fld>
            <a:endParaRPr lang="fr-CH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8001000" y="671513"/>
            <a:ext cx="1000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CH" altLang="fr-FR" sz="2000" b="1" dirty="0">
                <a:latin typeface="Times New Roman" pitchFamily="18" charset="0"/>
                <a:cs typeface="Times New Roman" pitchFamily="18" charset="0"/>
              </a:rPr>
              <a:t>Page 7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/>
          <a:lstStyle/>
          <a:p>
            <a:r>
              <a:rPr lang="fr-CH" b="1" dirty="0">
                <a:latin typeface="Times New Roman" pitchFamily="18" charset="0"/>
                <a:cs typeface="Times New Roman" pitchFamily="18" charset="0"/>
              </a:rPr>
              <a:t>Les caractéristiques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71636"/>
            <a:ext cx="8229600" cy="4857760"/>
          </a:xfrm>
        </p:spPr>
        <p:txBody>
          <a:bodyPr>
            <a:normAutofit/>
          </a:bodyPr>
          <a:lstStyle/>
          <a:p>
            <a:r>
              <a:rPr lang="fr-CH" b="1" dirty="0">
                <a:latin typeface="Times New Roman" pitchFamily="18" charset="0"/>
                <a:cs typeface="Times New Roman" pitchFamily="18" charset="0"/>
              </a:rPr>
              <a:t>Se reproduit</a:t>
            </a:r>
            <a:r>
              <a:rPr lang="fr-CH" dirty="0"/>
              <a:t>: 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permet la perpétuation de la vie</a:t>
            </a:r>
          </a:p>
          <a:p>
            <a:endParaRPr lang="fr-CH" sz="9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fr-CH" sz="3200" dirty="0">
                <a:latin typeface="Times New Roman" pitchFamily="18" charset="0"/>
                <a:cs typeface="Times New Roman" pitchFamily="18" charset="0"/>
              </a:rPr>
              <a:t> Reproduction asexuée: (phénomène végétal), </a:t>
            </a:r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individu</a:t>
            </a:r>
            <a:r>
              <a:rPr lang="fr-CH" sz="32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2 individus identiques.</a:t>
            </a:r>
            <a:endParaRPr lang="fr-CH" sz="32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fr-CH" sz="9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fr-CH" sz="3200" dirty="0">
                <a:latin typeface="Times New Roman" pitchFamily="18" charset="0"/>
                <a:cs typeface="Times New Roman" pitchFamily="18" charset="0"/>
              </a:rPr>
              <a:t> Reproduction sexuée: (la plus générale), individus de sexe opposé, mâle et femelle    		 création de différences,  descendants ≠ parents.</a:t>
            </a:r>
          </a:p>
        </p:txBody>
      </p:sp>
      <p:sp>
        <p:nvSpPr>
          <p:cNvPr id="4" name="Flèche droite 3"/>
          <p:cNvSpPr/>
          <p:nvPr/>
        </p:nvSpPr>
        <p:spPr>
          <a:xfrm>
            <a:off x="4857752" y="2928934"/>
            <a:ext cx="1214446" cy="42862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Flèche droite 4"/>
          <p:cNvSpPr/>
          <p:nvPr/>
        </p:nvSpPr>
        <p:spPr>
          <a:xfrm>
            <a:off x="1285852" y="5143512"/>
            <a:ext cx="1071570" cy="42862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>
              <a:solidFill>
                <a:schemeClr val="tx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4799-6859-473F-BC0B-480F3A429BBD}" type="slidenum">
              <a:rPr lang="fr-CH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17</a:t>
            </a:fld>
            <a:endParaRPr lang="fr-CH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8001000" y="671513"/>
            <a:ext cx="1000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CH" altLang="fr-FR" sz="2000" b="1" dirty="0">
                <a:latin typeface="Times New Roman" pitchFamily="18" charset="0"/>
                <a:cs typeface="Times New Roman" pitchFamily="18" charset="0"/>
              </a:rPr>
              <a:t>Page 7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/>
          <a:lstStyle/>
          <a:p>
            <a:r>
              <a:rPr lang="fr-CH" b="1" dirty="0">
                <a:latin typeface="Times New Roman" pitchFamily="18" charset="0"/>
                <a:cs typeface="Times New Roman" pitchFamily="18" charset="0"/>
              </a:rPr>
              <a:t>Les caractéristiques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428736"/>
            <a:ext cx="8786874" cy="5214974"/>
          </a:xfrm>
        </p:spPr>
        <p:txBody>
          <a:bodyPr>
            <a:normAutofit/>
          </a:bodyPr>
          <a:lstStyle/>
          <a:p>
            <a:r>
              <a:rPr lang="fr-CH" b="1" dirty="0">
                <a:latin typeface="Times New Roman" pitchFamily="18" charset="0"/>
                <a:cs typeface="Times New Roman" pitchFamily="18" charset="0"/>
              </a:rPr>
              <a:t>Métabolise</a:t>
            </a:r>
            <a:r>
              <a:rPr lang="fr-CH" dirty="0"/>
              <a:t>:</a:t>
            </a:r>
          </a:p>
          <a:p>
            <a:pPr>
              <a:buNone/>
            </a:pPr>
            <a:endParaRPr lang="fr-CH" sz="800" dirty="0"/>
          </a:p>
          <a:p>
            <a:pPr lvl="1" algn="just"/>
            <a:r>
              <a:rPr lang="fr-CH" sz="3200" dirty="0">
                <a:latin typeface="Times New Roman" pitchFamily="18" charset="0"/>
                <a:cs typeface="Times New Roman" pitchFamily="18" charset="0"/>
              </a:rPr>
              <a:t> Métabolisme = </a:t>
            </a:r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l’ensemble des réactions biochimiques </a:t>
            </a:r>
          </a:p>
          <a:p>
            <a:pPr lvl="1" algn="just"/>
            <a:endParaRPr lang="fr-CH" sz="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sz="3200" dirty="0">
                <a:latin typeface="Times New Roman" pitchFamily="18" charset="0"/>
                <a:cs typeface="Times New Roman" pitchFamily="18" charset="0"/>
              </a:rPr>
              <a:t> Besoin d’une </a:t>
            </a:r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source d’énergie constante</a:t>
            </a:r>
          </a:p>
          <a:p>
            <a:pPr lvl="2">
              <a:buNone/>
            </a:pPr>
            <a:endParaRPr lang="fr-CH" sz="800" dirty="0">
              <a:latin typeface="Times New Roman" pitchFamily="18" charset="0"/>
              <a:cs typeface="Times New Roman" pitchFamily="18" charset="0"/>
            </a:endParaRPr>
          </a:p>
          <a:p>
            <a:pPr lvl="2">
              <a:buNone/>
            </a:pPr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Source énergétique principale</a:t>
            </a:r>
          </a:p>
          <a:p>
            <a:pPr lvl="2">
              <a:buNone/>
            </a:pPr>
            <a:endParaRPr lang="fr-CH" sz="800" dirty="0">
              <a:latin typeface="Times New Roman" pitchFamily="18" charset="0"/>
              <a:cs typeface="Times New Roman" pitchFamily="18" charset="0"/>
            </a:endParaRPr>
          </a:p>
          <a:p>
            <a:pPr lvl="2">
              <a:buNone/>
            </a:pPr>
            <a:r>
              <a:rPr lang="fr-CH" sz="3000" dirty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fr-CH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Energie chimique</a:t>
            </a:r>
          </a:p>
          <a:p>
            <a:pPr lvl="2">
              <a:buNone/>
            </a:pPr>
            <a:endParaRPr lang="fr-CH" sz="900" dirty="0">
              <a:latin typeface="Times New Roman" pitchFamily="18" charset="0"/>
              <a:cs typeface="Times New Roman" pitchFamily="18" charset="0"/>
            </a:endParaRPr>
          </a:p>
          <a:p>
            <a:pPr lvl="2">
              <a:buNone/>
            </a:pPr>
            <a:r>
              <a:rPr lang="fr-CH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Croître, se maintenir et se reproduire</a:t>
            </a:r>
            <a:r>
              <a:rPr lang="fr-CH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2">
              <a:buNone/>
            </a:pP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Flèche droite 9"/>
          <p:cNvSpPr/>
          <p:nvPr/>
        </p:nvSpPr>
        <p:spPr>
          <a:xfrm>
            <a:off x="785786" y="5517232"/>
            <a:ext cx="1071570" cy="50006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4799-6859-473F-BC0B-480F3A429BBD}" type="slidenum">
              <a:rPr lang="fr-CH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18</a:t>
            </a:fld>
            <a:endParaRPr lang="fr-CH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Flèche courbée vers le bas 5"/>
          <p:cNvSpPr/>
          <p:nvPr/>
        </p:nvSpPr>
        <p:spPr>
          <a:xfrm rot="5400000">
            <a:off x="5507076" y="4292068"/>
            <a:ext cx="1082177" cy="936104"/>
          </a:xfrm>
          <a:prstGeom prst="curved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516216" y="4417948"/>
            <a:ext cx="255577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CH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transformation</a:t>
            </a:r>
          </a:p>
        </p:txBody>
      </p:sp>
      <p:pic>
        <p:nvPicPr>
          <p:cNvPr id="9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oneTexte 10"/>
          <p:cNvSpPr txBox="1">
            <a:spLocks noChangeArrowheads="1"/>
          </p:cNvSpPr>
          <p:nvPr/>
        </p:nvSpPr>
        <p:spPr bwMode="auto">
          <a:xfrm>
            <a:off x="8001000" y="671513"/>
            <a:ext cx="1000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CH" altLang="fr-FR" sz="2000" b="1" dirty="0">
                <a:latin typeface="Times New Roman" pitchFamily="18" charset="0"/>
                <a:cs typeface="Times New Roman" pitchFamily="18" charset="0"/>
              </a:rPr>
              <a:t>Page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 animBg="1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/>
          <a:lstStyle/>
          <a:p>
            <a:r>
              <a:rPr lang="fr-CH" b="1" dirty="0">
                <a:latin typeface="Times New Roman" pitchFamily="18" charset="0"/>
                <a:cs typeface="Times New Roman" pitchFamily="18" charset="0"/>
              </a:rPr>
              <a:t>Les caractéristiques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43142"/>
            <a:ext cx="8229600" cy="4114816"/>
          </a:xfrm>
        </p:spPr>
        <p:txBody>
          <a:bodyPr>
            <a:normAutofit/>
          </a:bodyPr>
          <a:lstStyle/>
          <a:p>
            <a:r>
              <a:rPr lang="fr-CH" b="1" dirty="0">
                <a:latin typeface="Times New Roman" pitchFamily="18" charset="0"/>
                <a:cs typeface="Times New Roman" pitchFamily="18" charset="0"/>
              </a:rPr>
              <a:t>Réagit</a:t>
            </a:r>
            <a:r>
              <a:rPr lang="fr-CH" dirty="0"/>
              <a:t>:</a:t>
            </a:r>
          </a:p>
          <a:p>
            <a:pPr>
              <a:buNone/>
            </a:pPr>
            <a:endParaRPr lang="fr-CH" sz="2000" dirty="0"/>
          </a:p>
          <a:p>
            <a:pPr lvl="1"/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A quoi</a:t>
            </a:r>
            <a:r>
              <a:rPr lang="fr-CH" sz="3200" dirty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lvl="1">
              <a:buNone/>
            </a:pPr>
            <a:r>
              <a:rPr lang="fr-CH" sz="10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1">
              <a:buNone/>
            </a:pPr>
            <a:r>
              <a:rPr lang="fr-CH" sz="3200" dirty="0">
                <a:latin typeface="Times New Roman" pitchFamily="18" charset="0"/>
                <a:cs typeface="Times New Roman" pitchFamily="18" charset="0"/>
              </a:rPr>
              <a:t>				- Aux </a:t>
            </a:r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changements </a:t>
            </a:r>
            <a:r>
              <a:rPr lang="fr-CH" sz="3200" dirty="0">
                <a:latin typeface="Times New Roman" pitchFamily="18" charset="0"/>
                <a:cs typeface="Times New Roman" pitchFamily="18" charset="0"/>
              </a:rPr>
              <a:t>du milieu</a:t>
            </a:r>
          </a:p>
          <a:p>
            <a:pPr lvl="1"/>
            <a:endParaRPr lang="fr-CH" sz="900" dirty="0">
              <a:latin typeface="Times New Roman" pitchFamily="18" charset="0"/>
              <a:cs typeface="Times New Roman" pitchFamily="18" charset="0"/>
            </a:endParaRPr>
          </a:p>
          <a:p>
            <a:pPr lvl="4">
              <a:buNone/>
            </a:pPr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  		- </a:t>
            </a:r>
            <a:r>
              <a:rPr lang="fr-CH" sz="3200" dirty="0">
                <a:latin typeface="Times New Roman" pitchFamily="18" charset="0"/>
                <a:cs typeface="Times New Roman" pitchFamily="18" charset="0"/>
              </a:rPr>
              <a:t>Aux </a:t>
            </a:r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stimulations</a:t>
            </a:r>
            <a:r>
              <a:rPr lang="fr-CH" sz="3200" dirty="0">
                <a:latin typeface="Times New Roman" pitchFamily="18" charset="0"/>
                <a:cs typeface="Times New Roman" pitchFamily="18" charset="0"/>
              </a:rPr>
              <a:t> du milieu</a:t>
            </a:r>
          </a:p>
          <a:p>
            <a:pPr lvl="2">
              <a:buNone/>
            </a:pPr>
            <a:endParaRPr lang="fr-CH" dirty="0">
              <a:latin typeface="Times New Roman" pitchFamily="18" charset="0"/>
              <a:cs typeface="Times New Roman" pitchFamily="18" charset="0"/>
            </a:endParaRPr>
          </a:p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4799-6859-473F-BC0B-480F3A429BBD}" type="slidenum">
              <a:rPr lang="fr-CH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19</a:t>
            </a:fld>
            <a:endParaRPr lang="fr-CH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8001000" y="671513"/>
            <a:ext cx="1000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CH" altLang="fr-FR" sz="2000" b="1" dirty="0">
                <a:latin typeface="Times New Roman" pitchFamily="18" charset="0"/>
                <a:cs typeface="Times New Roman" pitchFamily="18" charset="0"/>
              </a:rPr>
              <a:t>Page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43608" y="2928934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4800" dirty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CH" sz="4800" b="1" dirty="0">
                <a:latin typeface="Times New Roman" pitchFamily="18" charset="0"/>
                <a:cs typeface="Times New Roman" pitchFamily="18" charset="0"/>
              </a:rPr>
              <a:t>BIOLOGIE</a:t>
            </a:r>
            <a:r>
              <a:rPr lang="fr-CH" sz="4800" dirty="0">
                <a:latin typeface="Times New Roman" pitchFamily="18" charset="0"/>
                <a:cs typeface="Times New Roman" pitchFamily="18" charset="0"/>
              </a:rPr>
              <a:t>, c’est quoi ?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4799-6859-473F-BC0B-480F3A429BBD}" type="slidenum">
              <a:rPr lang="fr-CH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2</a:t>
            </a:fld>
            <a:endParaRPr lang="fr-CH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5"/>
          <p:cNvSpPr txBox="1">
            <a:spLocks noChangeArrowheads="1"/>
          </p:cNvSpPr>
          <p:nvPr/>
        </p:nvSpPr>
        <p:spPr bwMode="auto">
          <a:xfrm>
            <a:off x="8001000" y="671513"/>
            <a:ext cx="1000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CH" altLang="fr-FR" sz="2000" b="1" dirty="0">
                <a:latin typeface="Times New Roman" pitchFamily="18" charset="0"/>
                <a:cs typeface="Times New Roman" pitchFamily="18" charset="0"/>
              </a:rPr>
              <a:t>Page 5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/>
          <a:lstStyle/>
          <a:p>
            <a:r>
              <a:rPr lang="fr-CH" b="1" dirty="0">
                <a:latin typeface="Times New Roman" pitchFamily="18" charset="0"/>
                <a:cs typeface="Times New Roman" pitchFamily="18" charset="0"/>
              </a:rPr>
              <a:t>Les caractéristiques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686188"/>
          </a:xfrm>
        </p:spPr>
        <p:txBody>
          <a:bodyPr>
            <a:normAutofit/>
          </a:bodyPr>
          <a:lstStyle/>
          <a:p>
            <a:r>
              <a:rPr lang="fr-CH" b="1" dirty="0">
                <a:latin typeface="Times New Roman" pitchFamily="18" charset="0"/>
                <a:cs typeface="Times New Roman" pitchFamily="18" charset="0"/>
              </a:rPr>
              <a:t>S’adapte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fr-CH" dirty="0">
              <a:latin typeface="Times New Roman" pitchFamily="18" charset="0"/>
              <a:cs typeface="Times New Roman" pitchFamily="18" charset="0"/>
            </a:endParaRPr>
          </a:p>
          <a:p>
            <a:endParaRPr lang="fr-CH" sz="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A quoi</a:t>
            </a:r>
            <a:r>
              <a:rPr lang="fr-CH" sz="3200" dirty="0">
                <a:latin typeface="Times New Roman" pitchFamily="18" charset="0"/>
                <a:cs typeface="Times New Roman" pitchFamily="18" charset="0"/>
              </a:rPr>
              <a:t>? 	</a:t>
            </a:r>
          </a:p>
          <a:p>
            <a:pPr lvl="1"/>
            <a:endParaRPr lang="fr-CH" sz="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fr-CH" sz="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Pourquoi</a:t>
            </a:r>
            <a:r>
              <a:rPr lang="fr-CH" sz="3200" dirty="0">
                <a:latin typeface="Times New Roman" pitchFamily="18" charset="0"/>
                <a:cs typeface="Times New Roman" pitchFamily="18" charset="0"/>
              </a:rPr>
              <a:t>? 	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4799-6859-473F-BC0B-480F3A429BBD}" type="slidenum">
              <a:rPr lang="fr-CH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20</a:t>
            </a:fld>
            <a:endParaRPr lang="fr-CH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8001000" y="671513"/>
            <a:ext cx="1000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CH" altLang="fr-FR" sz="2000" b="1" dirty="0">
                <a:latin typeface="Times New Roman" pitchFamily="18" charset="0"/>
                <a:cs typeface="Times New Roman" pitchFamily="18" charset="0"/>
              </a:rPr>
              <a:t>Page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/>
          <a:lstStyle/>
          <a:p>
            <a:r>
              <a:rPr lang="fr-CH" b="1" dirty="0">
                <a:latin typeface="Times New Roman" pitchFamily="18" charset="0"/>
                <a:cs typeface="Times New Roman" pitchFamily="18" charset="0"/>
              </a:rPr>
              <a:t>Les caractéristiques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686188"/>
          </a:xfrm>
        </p:spPr>
        <p:txBody>
          <a:bodyPr>
            <a:normAutofit/>
          </a:bodyPr>
          <a:lstStyle/>
          <a:p>
            <a:r>
              <a:rPr lang="fr-CH" b="1" dirty="0">
                <a:latin typeface="Times New Roman" pitchFamily="18" charset="0"/>
                <a:cs typeface="Times New Roman" pitchFamily="18" charset="0"/>
              </a:rPr>
              <a:t>S’adapte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fr-CH" dirty="0">
              <a:latin typeface="Times New Roman" pitchFamily="18" charset="0"/>
              <a:cs typeface="Times New Roman" pitchFamily="18" charset="0"/>
            </a:endParaRPr>
          </a:p>
          <a:p>
            <a:endParaRPr lang="fr-CH" sz="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A quoi</a:t>
            </a:r>
            <a:r>
              <a:rPr lang="fr-CH" sz="3200" dirty="0">
                <a:latin typeface="Times New Roman" pitchFamily="18" charset="0"/>
                <a:cs typeface="Times New Roman" pitchFamily="18" charset="0"/>
              </a:rPr>
              <a:t>? 	A leur </a:t>
            </a:r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milieu</a:t>
            </a:r>
          </a:p>
          <a:p>
            <a:pPr lvl="1"/>
            <a:endParaRPr lang="fr-CH" sz="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fr-CH" sz="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Pourquoi</a:t>
            </a:r>
            <a:r>
              <a:rPr lang="fr-CH" sz="3200" dirty="0">
                <a:latin typeface="Times New Roman" pitchFamily="18" charset="0"/>
                <a:cs typeface="Times New Roman" pitchFamily="18" charset="0"/>
              </a:rPr>
              <a:t>? 	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4799-6859-473F-BC0B-480F3A429BBD}" type="slidenum">
              <a:rPr lang="fr-CH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21</a:t>
            </a:fld>
            <a:endParaRPr lang="fr-CH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8001000" y="671513"/>
            <a:ext cx="1000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CH" altLang="fr-FR" sz="2000" b="1" dirty="0">
                <a:latin typeface="Times New Roman" pitchFamily="18" charset="0"/>
                <a:cs typeface="Times New Roman" pitchFamily="18" charset="0"/>
              </a:rPr>
              <a:t>Page 7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/>
          <a:lstStyle/>
          <a:p>
            <a:r>
              <a:rPr lang="fr-CH" b="1" dirty="0">
                <a:latin typeface="Times New Roman" pitchFamily="18" charset="0"/>
                <a:cs typeface="Times New Roman" pitchFamily="18" charset="0"/>
              </a:rPr>
              <a:t>Les caractéristiques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686188"/>
          </a:xfrm>
        </p:spPr>
        <p:txBody>
          <a:bodyPr>
            <a:normAutofit/>
          </a:bodyPr>
          <a:lstStyle/>
          <a:p>
            <a:r>
              <a:rPr lang="fr-CH" b="1" dirty="0">
                <a:latin typeface="Times New Roman" pitchFamily="18" charset="0"/>
                <a:cs typeface="Times New Roman" pitchFamily="18" charset="0"/>
              </a:rPr>
              <a:t>S’adapte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fr-CH" dirty="0">
              <a:latin typeface="Times New Roman" pitchFamily="18" charset="0"/>
              <a:cs typeface="Times New Roman" pitchFamily="18" charset="0"/>
            </a:endParaRPr>
          </a:p>
          <a:p>
            <a:endParaRPr lang="fr-CH" sz="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A quoi</a:t>
            </a:r>
            <a:r>
              <a:rPr lang="fr-CH" sz="3200" dirty="0">
                <a:latin typeface="Times New Roman" pitchFamily="18" charset="0"/>
                <a:cs typeface="Times New Roman" pitchFamily="18" charset="0"/>
              </a:rPr>
              <a:t>? 	A leur </a:t>
            </a:r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milieu</a:t>
            </a:r>
          </a:p>
          <a:p>
            <a:pPr lvl="1"/>
            <a:endParaRPr lang="fr-CH" sz="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fr-CH" sz="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Pourquoi</a:t>
            </a:r>
            <a:r>
              <a:rPr lang="fr-CH" sz="3200" dirty="0">
                <a:latin typeface="Times New Roman" pitchFamily="18" charset="0"/>
                <a:cs typeface="Times New Roman" pitchFamily="18" charset="0"/>
              </a:rPr>
              <a:t>? 	Pour </a:t>
            </a:r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survivre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4799-6859-473F-BC0B-480F3A429BBD}" type="slidenum">
              <a:rPr lang="fr-CH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22</a:t>
            </a:fld>
            <a:endParaRPr lang="fr-CH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8001000" y="671513"/>
            <a:ext cx="1000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CH" altLang="fr-FR" sz="2000" b="1" dirty="0">
                <a:latin typeface="Times New Roman" pitchFamily="18" charset="0"/>
                <a:cs typeface="Times New Roman" pitchFamily="18" charset="0"/>
              </a:rPr>
              <a:t>Page 7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/>
          <a:lstStyle/>
          <a:p>
            <a:r>
              <a:rPr lang="fr-CH" b="1" dirty="0">
                <a:latin typeface="Times New Roman" pitchFamily="18" charset="0"/>
                <a:cs typeface="Times New Roman" pitchFamily="18" charset="0"/>
              </a:rPr>
              <a:t>Les caractéristiques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43076"/>
            <a:ext cx="8229600" cy="4757758"/>
          </a:xfrm>
        </p:spPr>
        <p:txBody>
          <a:bodyPr>
            <a:normAutofit fontScale="92500" lnSpcReduction="10000"/>
          </a:bodyPr>
          <a:lstStyle/>
          <a:p>
            <a:r>
              <a:rPr lang="fr-CH" b="1" dirty="0">
                <a:latin typeface="Times New Roman" pitchFamily="18" charset="0"/>
                <a:cs typeface="Times New Roman" pitchFamily="18" charset="0"/>
              </a:rPr>
              <a:t>A une durée de vie limitée</a:t>
            </a:r>
          </a:p>
          <a:p>
            <a:endParaRPr lang="fr-CH" sz="800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sz="3200" dirty="0">
                <a:latin typeface="Times New Roman" pitchFamily="18" charset="0"/>
                <a:cs typeface="Times New Roman" pitchFamily="18" charset="0"/>
              </a:rPr>
              <a:t>Le temps de vie dépend de l’espèce</a:t>
            </a:r>
          </a:p>
          <a:p>
            <a:pPr lvl="1"/>
            <a:endParaRPr lang="fr-CH" sz="9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sz="3200" dirty="0">
                <a:latin typeface="Times New Roman" pitchFamily="18" charset="0"/>
                <a:cs typeface="Times New Roman" pitchFamily="18" charset="0"/>
              </a:rPr>
              <a:t>Divisé en 5 périodes</a:t>
            </a:r>
          </a:p>
          <a:p>
            <a:pPr lvl="1"/>
            <a:endParaRPr lang="fr-CH" sz="900" dirty="0">
              <a:latin typeface="Times New Roman" pitchFamily="18" charset="0"/>
              <a:cs typeface="Times New Roman" pitchFamily="18" charset="0"/>
            </a:endParaRPr>
          </a:p>
          <a:p>
            <a:pPr lvl="5"/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Naissance</a:t>
            </a:r>
          </a:p>
          <a:p>
            <a:pPr lvl="5"/>
            <a:endParaRPr lang="fr-CH" sz="900" dirty="0">
              <a:latin typeface="Times New Roman" pitchFamily="18" charset="0"/>
              <a:cs typeface="Times New Roman" pitchFamily="18" charset="0"/>
            </a:endParaRPr>
          </a:p>
          <a:p>
            <a:pPr lvl="5"/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Croissance</a:t>
            </a:r>
          </a:p>
          <a:p>
            <a:pPr lvl="5"/>
            <a:endParaRPr lang="fr-CH" sz="900" dirty="0">
              <a:latin typeface="Times New Roman" pitchFamily="18" charset="0"/>
              <a:cs typeface="Times New Roman" pitchFamily="18" charset="0"/>
            </a:endParaRPr>
          </a:p>
          <a:p>
            <a:pPr lvl="5"/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Maturité</a:t>
            </a:r>
          </a:p>
          <a:p>
            <a:pPr lvl="5"/>
            <a:endParaRPr lang="fr-CH" sz="900" dirty="0">
              <a:latin typeface="Times New Roman" pitchFamily="18" charset="0"/>
              <a:cs typeface="Times New Roman" pitchFamily="18" charset="0"/>
            </a:endParaRPr>
          </a:p>
          <a:p>
            <a:pPr lvl="5"/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Déclin</a:t>
            </a:r>
          </a:p>
          <a:p>
            <a:pPr lvl="5"/>
            <a:endParaRPr lang="fr-CH" sz="900" dirty="0">
              <a:latin typeface="Times New Roman" pitchFamily="18" charset="0"/>
              <a:cs typeface="Times New Roman" pitchFamily="18" charset="0"/>
            </a:endParaRPr>
          </a:p>
          <a:p>
            <a:pPr lvl="5"/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Mort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4799-6859-473F-BC0B-480F3A429BBD}" type="slidenum">
              <a:rPr lang="fr-CH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23</a:t>
            </a:fld>
            <a:endParaRPr lang="fr-CH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8001000" y="671513"/>
            <a:ext cx="1000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CH" altLang="fr-FR" sz="2000" b="1" dirty="0">
                <a:latin typeface="Times New Roman" pitchFamily="18" charset="0"/>
                <a:cs typeface="Times New Roman" pitchFamily="18" charset="0"/>
              </a:rPr>
              <a:t>Page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/>
          <a:lstStyle/>
          <a:p>
            <a:r>
              <a:rPr lang="fr-CH" b="1" dirty="0">
                <a:latin typeface="Times New Roman" pitchFamily="18" charset="0"/>
                <a:cs typeface="Times New Roman" pitchFamily="18" charset="0"/>
              </a:rPr>
              <a:t>Les caractéristiques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600200"/>
            <a:ext cx="8229600" cy="2257428"/>
          </a:xfrm>
        </p:spPr>
        <p:txBody>
          <a:bodyPr>
            <a:normAutofit/>
          </a:bodyPr>
          <a:lstStyle/>
          <a:p>
            <a:r>
              <a:rPr lang="fr-CH" b="1" dirty="0">
                <a:latin typeface="Times New Roman" pitchFamily="18" charset="0"/>
                <a:cs typeface="Times New Roman" pitchFamily="18" charset="0"/>
              </a:rPr>
              <a:t>Diversifié</a:t>
            </a:r>
            <a:r>
              <a:rPr lang="fr-CH" dirty="0"/>
              <a:t>:</a:t>
            </a:r>
          </a:p>
          <a:p>
            <a:endParaRPr lang="fr-CH" sz="900" dirty="0"/>
          </a:p>
          <a:p>
            <a:pPr lvl="1"/>
            <a:r>
              <a:rPr lang="fr-CH" sz="3200" dirty="0">
                <a:latin typeface="Times New Roman" pitchFamily="18" charset="0"/>
                <a:cs typeface="Times New Roman" pitchFamily="18" charset="0"/>
              </a:rPr>
              <a:t>Des millions d’espèces</a:t>
            </a:r>
          </a:p>
          <a:p>
            <a:pPr lvl="1"/>
            <a:endParaRPr lang="fr-CH" sz="9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sz="3200" dirty="0">
                <a:latin typeface="Times New Roman" pitchFamily="18" charset="0"/>
                <a:cs typeface="Times New Roman" pitchFamily="18" charset="0"/>
              </a:rPr>
              <a:t>Système de classification</a:t>
            </a:r>
          </a:p>
          <a:p>
            <a:pPr lvl="1"/>
            <a:endParaRPr lang="fr-CH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CH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5286380" y="2714620"/>
          <a:ext cx="3643338" cy="3353757"/>
        </p:xfrm>
        <a:graphic>
          <a:graphicData uri="http://schemas.openxmlformats.org/drawingml/2006/table">
            <a:tbl>
              <a:tblPr/>
              <a:tblGrid>
                <a:gridCol w="18216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16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9893"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800" b="1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Empires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800" b="1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Règnes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64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fr-CH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Eucaryote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1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Animal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644"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1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Végétal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644"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1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Champignon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644"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1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Protiste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564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CH" sz="14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Procaryote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1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Archée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5644"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1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Bactérie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4799-6859-473F-BC0B-480F3A429BBD}" type="slidenum">
              <a:rPr lang="fr-CH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24</a:t>
            </a:fld>
            <a:endParaRPr lang="fr-CH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8001000" y="671513"/>
            <a:ext cx="1000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CH" altLang="fr-FR" sz="2000" b="1" dirty="0">
                <a:latin typeface="Times New Roman" pitchFamily="18" charset="0"/>
                <a:cs typeface="Times New Roman" pitchFamily="18" charset="0"/>
              </a:rPr>
              <a:t>Page 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/>
          <a:lstStyle/>
          <a:p>
            <a:r>
              <a:rPr lang="fr-CH" b="1" dirty="0">
                <a:latin typeface="Times New Roman" pitchFamily="18" charset="0"/>
                <a:cs typeface="Times New Roman" pitchFamily="18" charset="0"/>
              </a:rPr>
              <a:t>Les caractéristiques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600200"/>
            <a:ext cx="8229600" cy="2257428"/>
          </a:xfrm>
        </p:spPr>
        <p:txBody>
          <a:bodyPr>
            <a:normAutofit/>
          </a:bodyPr>
          <a:lstStyle/>
          <a:p>
            <a:r>
              <a:rPr lang="fr-CH" b="1" dirty="0">
                <a:latin typeface="Times New Roman" pitchFamily="18" charset="0"/>
                <a:cs typeface="Times New Roman" pitchFamily="18" charset="0"/>
              </a:rPr>
              <a:t>Diversifié</a:t>
            </a:r>
            <a:r>
              <a:rPr lang="fr-CH" dirty="0"/>
              <a:t>:</a:t>
            </a:r>
          </a:p>
          <a:p>
            <a:endParaRPr lang="fr-CH" sz="900" dirty="0"/>
          </a:p>
          <a:p>
            <a:pPr lvl="1"/>
            <a:r>
              <a:rPr lang="fr-CH" sz="3200" dirty="0">
                <a:latin typeface="Times New Roman" pitchFamily="18" charset="0"/>
                <a:cs typeface="Times New Roman" pitchFamily="18" charset="0"/>
              </a:rPr>
              <a:t>Des millions d’espèces</a:t>
            </a:r>
          </a:p>
          <a:p>
            <a:pPr lvl="1"/>
            <a:endParaRPr lang="fr-CH" sz="9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sz="3200" dirty="0">
                <a:latin typeface="Times New Roman" pitchFamily="18" charset="0"/>
                <a:cs typeface="Times New Roman" pitchFamily="18" charset="0"/>
              </a:rPr>
              <a:t>Système de classification</a:t>
            </a:r>
          </a:p>
          <a:p>
            <a:pPr lvl="1"/>
            <a:endParaRPr lang="fr-CH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CH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4799-6859-473F-BC0B-480F3A429BBD}" type="slidenum">
              <a:rPr lang="fr-CH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25</a:t>
            </a:fld>
            <a:endParaRPr lang="fr-CH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050" name="Picture 2" descr="http://www.cours-pharmacie.com/images/Domain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3857628"/>
            <a:ext cx="3309932" cy="2717224"/>
          </a:xfrm>
          <a:prstGeom prst="rect">
            <a:avLst/>
          </a:prstGeom>
          <a:noFill/>
        </p:spPr>
      </p:pic>
      <p:pic>
        <p:nvPicPr>
          <p:cNvPr id="7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3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/>
          <a:lstStyle/>
          <a:p>
            <a:r>
              <a:rPr lang="fr-CH" b="1" dirty="0">
                <a:latin typeface="Times New Roman" pitchFamily="18" charset="0"/>
                <a:cs typeface="Times New Roman" pitchFamily="18" charset="0"/>
              </a:rPr>
              <a:t>Classification de l’homme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0557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CH" i="1" dirty="0">
                <a:latin typeface="Times New Roman" pitchFamily="18" charset="0"/>
                <a:cs typeface="Times New Roman" pitchFamily="18" charset="0"/>
              </a:rPr>
              <a:t>Règne: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				     ?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4799-6859-473F-BC0B-480F3A429BBD}" type="slidenum">
              <a:rPr lang="fr-CH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26</a:t>
            </a:fld>
            <a:endParaRPr lang="fr-CH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/>
          <a:lstStyle/>
          <a:p>
            <a:r>
              <a:rPr lang="fr-CH" b="1" dirty="0">
                <a:latin typeface="Times New Roman" pitchFamily="18" charset="0"/>
                <a:cs typeface="Times New Roman" pitchFamily="18" charset="0"/>
              </a:rPr>
              <a:t>Classification de l’homme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0557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CH" i="1" dirty="0">
                <a:latin typeface="Times New Roman" pitchFamily="18" charset="0"/>
                <a:cs typeface="Times New Roman" pitchFamily="18" charset="0"/>
              </a:rPr>
              <a:t>Règne:</a:t>
            </a:r>
            <a:r>
              <a:rPr lang="fr-CH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fr-CH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Animal</a:t>
            </a:r>
          </a:p>
          <a:p>
            <a:pPr>
              <a:buNone/>
            </a:pPr>
            <a:r>
              <a:rPr lang="fr-CH" i="1" dirty="0">
                <a:latin typeface="Times New Roman" pitchFamily="18" charset="0"/>
                <a:cs typeface="Times New Roman" pitchFamily="18" charset="0"/>
              </a:rPr>
              <a:t>Embranchement: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		Chordés</a:t>
            </a:r>
          </a:p>
          <a:p>
            <a:pPr>
              <a:buNone/>
            </a:pPr>
            <a:r>
              <a:rPr lang="fr-CH" i="1" dirty="0">
                <a:latin typeface="Times New Roman" pitchFamily="18" charset="0"/>
                <a:cs typeface="Times New Roman" pitchFamily="18" charset="0"/>
              </a:rPr>
              <a:t>Sous-embranchement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		      ?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4799-6859-473F-BC0B-480F3A429BBD}" type="slidenum">
              <a:rPr lang="fr-CH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27</a:t>
            </a:fld>
            <a:endParaRPr lang="fr-CH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/>
          <a:lstStyle/>
          <a:p>
            <a:r>
              <a:rPr lang="fr-CH" b="1" dirty="0">
                <a:latin typeface="Times New Roman" pitchFamily="18" charset="0"/>
                <a:cs typeface="Times New Roman" pitchFamily="18" charset="0"/>
              </a:rPr>
              <a:t>Classification de l’homme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0557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CH" i="1" dirty="0">
                <a:latin typeface="Times New Roman" pitchFamily="18" charset="0"/>
                <a:cs typeface="Times New Roman" pitchFamily="18" charset="0"/>
              </a:rPr>
              <a:t>Règne: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fr-CH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Animal</a:t>
            </a:r>
          </a:p>
          <a:p>
            <a:pPr>
              <a:buNone/>
            </a:pPr>
            <a:r>
              <a:rPr lang="fr-CH" i="1" dirty="0">
                <a:latin typeface="Times New Roman" pitchFamily="18" charset="0"/>
                <a:cs typeface="Times New Roman" pitchFamily="18" charset="0"/>
              </a:rPr>
              <a:t>Embranchement: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		Chordés</a:t>
            </a:r>
          </a:p>
          <a:p>
            <a:pPr>
              <a:buNone/>
            </a:pPr>
            <a:r>
              <a:rPr lang="fr-CH" i="1" dirty="0">
                <a:latin typeface="Times New Roman" pitchFamily="18" charset="0"/>
                <a:cs typeface="Times New Roman" pitchFamily="18" charset="0"/>
              </a:rPr>
              <a:t>Sous-embranchement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fr-CH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Vertébrés</a:t>
            </a:r>
          </a:p>
          <a:p>
            <a:pPr>
              <a:buNone/>
            </a:pPr>
            <a:r>
              <a:rPr lang="fr-CH" i="1" dirty="0">
                <a:latin typeface="Times New Roman" pitchFamily="18" charset="0"/>
                <a:cs typeface="Times New Roman" pitchFamily="18" charset="0"/>
              </a:rPr>
              <a:t>Classe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				      ?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4799-6859-473F-BC0B-480F3A429BBD}" type="slidenum">
              <a:rPr lang="fr-CH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28</a:t>
            </a:fld>
            <a:endParaRPr lang="fr-CH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/>
          <a:lstStyle/>
          <a:p>
            <a:r>
              <a:rPr lang="fr-CH" b="1" dirty="0">
                <a:latin typeface="Times New Roman" pitchFamily="18" charset="0"/>
                <a:cs typeface="Times New Roman" pitchFamily="18" charset="0"/>
              </a:rPr>
              <a:t>Classification de l’homme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0557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CH" i="1" dirty="0">
                <a:latin typeface="Times New Roman" pitchFamily="18" charset="0"/>
                <a:cs typeface="Times New Roman" pitchFamily="18" charset="0"/>
              </a:rPr>
              <a:t>Règne: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fr-CH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Animal</a:t>
            </a:r>
          </a:p>
          <a:p>
            <a:pPr>
              <a:buNone/>
            </a:pPr>
            <a:r>
              <a:rPr lang="fr-CH" i="1" dirty="0">
                <a:latin typeface="Times New Roman" pitchFamily="18" charset="0"/>
                <a:cs typeface="Times New Roman" pitchFamily="18" charset="0"/>
              </a:rPr>
              <a:t>Embranchement: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		Chordés</a:t>
            </a:r>
          </a:p>
          <a:p>
            <a:pPr>
              <a:buNone/>
            </a:pPr>
            <a:r>
              <a:rPr lang="fr-CH" i="1" dirty="0">
                <a:latin typeface="Times New Roman" pitchFamily="18" charset="0"/>
                <a:cs typeface="Times New Roman" pitchFamily="18" charset="0"/>
              </a:rPr>
              <a:t>Sous-embranchement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fr-CH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Vertébrés</a:t>
            </a:r>
          </a:p>
          <a:p>
            <a:pPr>
              <a:buNone/>
            </a:pPr>
            <a:r>
              <a:rPr lang="fr-CH" i="1" dirty="0">
                <a:latin typeface="Times New Roman" pitchFamily="18" charset="0"/>
                <a:cs typeface="Times New Roman" pitchFamily="18" charset="0"/>
              </a:rPr>
              <a:t>Classe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fr-CH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Mammifères</a:t>
            </a:r>
          </a:p>
          <a:p>
            <a:pPr>
              <a:buNone/>
            </a:pPr>
            <a:r>
              <a:rPr lang="fr-CH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Ordre</a:t>
            </a:r>
            <a:r>
              <a:rPr lang="fr-CH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	       ?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4799-6859-473F-BC0B-480F3A429BBD}" type="slidenum">
              <a:rPr lang="fr-CH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29</a:t>
            </a:fld>
            <a:endParaRPr lang="fr-CH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/>
          <a:lstStyle/>
          <a:p>
            <a:r>
              <a:rPr lang="fr-CH" b="1" dirty="0">
                <a:latin typeface="Times New Roman" pitchFamily="18" charset="0"/>
                <a:cs typeface="Times New Roman" pitchFamily="18" charset="0"/>
              </a:rPr>
              <a:t>Définition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28828"/>
            <a:ext cx="8229600" cy="4064468"/>
          </a:xfrm>
        </p:spPr>
        <p:txBody>
          <a:bodyPr>
            <a:normAutofit/>
          </a:bodyPr>
          <a:lstStyle/>
          <a:p>
            <a:r>
              <a:rPr lang="fr-CH" sz="3600" b="1" dirty="0">
                <a:latin typeface="Times New Roman" pitchFamily="18" charset="0"/>
                <a:cs typeface="Times New Roman" pitchFamily="18" charset="0"/>
              </a:rPr>
              <a:t>Biologie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sz="3200" i="1" dirty="0">
                <a:latin typeface="Times New Roman" pitchFamily="18" charset="0"/>
                <a:cs typeface="Times New Roman" pitchFamily="18" charset="0"/>
              </a:rPr>
              <a:t>Bio</a:t>
            </a:r>
            <a:r>
              <a:rPr lang="fr-CH" sz="3200" dirty="0">
                <a:latin typeface="Times New Roman" pitchFamily="18" charset="0"/>
                <a:cs typeface="Times New Roman" pitchFamily="18" charset="0"/>
              </a:rPr>
              <a:t> = la vie</a:t>
            </a:r>
          </a:p>
          <a:p>
            <a:pPr lvl="1"/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sz="3200" i="1" dirty="0">
                <a:latin typeface="Times New Roman" pitchFamily="18" charset="0"/>
                <a:cs typeface="Times New Roman" pitchFamily="18" charset="0"/>
              </a:rPr>
              <a:t>logos</a:t>
            </a:r>
            <a:r>
              <a:rPr lang="fr-CH" sz="3200" dirty="0">
                <a:latin typeface="Times New Roman" pitchFamily="18" charset="0"/>
                <a:cs typeface="Times New Roman" pitchFamily="18" charset="0"/>
              </a:rPr>
              <a:t>, l’étude</a:t>
            </a:r>
          </a:p>
          <a:p>
            <a:pPr algn="ctr">
              <a:buNone/>
            </a:pPr>
            <a:endParaRPr lang="fr-CH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CH" sz="3600" dirty="0">
                <a:latin typeface="Times New Roman" pitchFamily="18" charset="0"/>
                <a:cs typeface="Times New Roman" pitchFamily="18" charset="0"/>
              </a:rPr>
              <a:t>= L’étude de la vie (du vivant).</a:t>
            </a:r>
          </a:p>
          <a:p>
            <a:pPr>
              <a:buNone/>
            </a:pPr>
            <a:endParaRPr lang="fr-CH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CH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4799-6859-473F-BC0B-480F3A429BBD}" type="slidenum">
              <a:rPr lang="fr-CH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3</a:t>
            </a:fld>
            <a:endParaRPr lang="fr-CH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8001000" y="671513"/>
            <a:ext cx="1000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CH" altLang="fr-FR" sz="2000" b="1" dirty="0">
                <a:latin typeface="Times New Roman" pitchFamily="18" charset="0"/>
                <a:cs typeface="Times New Roman" pitchFamily="18" charset="0"/>
              </a:rPr>
              <a:t>Page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/>
          <a:lstStyle/>
          <a:p>
            <a:r>
              <a:rPr lang="fr-CH" b="1" dirty="0">
                <a:latin typeface="Times New Roman" pitchFamily="18" charset="0"/>
                <a:cs typeface="Times New Roman" pitchFamily="18" charset="0"/>
              </a:rPr>
              <a:t>Classification de l’homme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0557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CH" i="1" dirty="0">
                <a:latin typeface="Times New Roman" pitchFamily="18" charset="0"/>
                <a:cs typeface="Times New Roman" pitchFamily="18" charset="0"/>
              </a:rPr>
              <a:t>Règne: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fr-CH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Animal</a:t>
            </a:r>
          </a:p>
          <a:p>
            <a:pPr>
              <a:buNone/>
            </a:pPr>
            <a:r>
              <a:rPr lang="fr-CH" i="1" dirty="0">
                <a:latin typeface="Times New Roman" pitchFamily="18" charset="0"/>
                <a:cs typeface="Times New Roman" pitchFamily="18" charset="0"/>
              </a:rPr>
              <a:t>Embranchement: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		Chordés</a:t>
            </a:r>
          </a:p>
          <a:p>
            <a:pPr>
              <a:buNone/>
            </a:pPr>
            <a:r>
              <a:rPr lang="fr-CH" i="1" dirty="0">
                <a:latin typeface="Times New Roman" pitchFamily="18" charset="0"/>
                <a:cs typeface="Times New Roman" pitchFamily="18" charset="0"/>
              </a:rPr>
              <a:t>Sous-embranchement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fr-CH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Vertébrés</a:t>
            </a:r>
          </a:p>
          <a:p>
            <a:pPr>
              <a:buNone/>
            </a:pPr>
            <a:r>
              <a:rPr lang="fr-CH" i="1" dirty="0">
                <a:latin typeface="Times New Roman" pitchFamily="18" charset="0"/>
                <a:cs typeface="Times New Roman" pitchFamily="18" charset="0"/>
              </a:rPr>
              <a:t>Classe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fr-CH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Mammifères</a:t>
            </a:r>
          </a:p>
          <a:p>
            <a:pPr>
              <a:buNone/>
            </a:pPr>
            <a:r>
              <a:rPr lang="fr-CH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Ordre</a:t>
            </a:r>
            <a:r>
              <a:rPr lang="fr-CH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	Primates</a:t>
            </a:r>
          </a:p>
          <a:p>
            <a:pPr>
              <a:buNone/>
            </a:pPr>
            <a:r>
              <a:rPr lang="fr-CH" i="1" dirty="0">
                <a:latin typeface="Times New Roman" pitchFamily="18" charset="0"/>
                <a:cs typeface="Times New Roman" pitchFamily="18" charset="0"/>
              </a:rPr>
              <a:t>Famille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				Hominidés</a:t>
            </a:r>
          </a:p>
          <a:p>
            <a:pPr>
              <a:buNone/>
            </a:pPr>
            <a:r>
              <a:rPr lang="fr-CH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Genre</a:t>
            </a:r>
            <a:r>
              <a:rPr lang="fr-CH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	      ?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4799-6859-473F-BC0B-480F3A429BBD}" type="slidenum">
              <a:rPr lang="fr-CH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30</a:t>
            </a:fld>
            <a:endParaRPr lang="fr-CH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/>
          <a:lstStyle/>
          <a:p>
            <a:r>
              <a:rPr lang="fr-CH" b="1" dirty="0">
                <a:latin typeface="Times New Roman" pitchFamily="18" charset="0"/>
                <a:cs typeface="Times New Roman" pitchFamily="18" charset="0"/>
              </a:rPr>
              <a:t>Classification de l’homme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0557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CH" i="1" dirty="0">
                <a:latin typeface="Times New Roman" pitchFamily="18" charset="0"/>
                <a:cs typeface="Times New Roman" pitchFamily="18" charset="0"/>
              </a:rPr>
              <a:t>Règne: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fr-CH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Animal</a:t>
            </a:r>
          </a:p>
          <a:p>
            <a:pPr>
              <a:buNone/>
            </a:pPr>
            <a:r>
              <a:rPr lang="fr-CH" i="1" dirty="0">
                <a:latin typeface="Times New Roman" pitchFamily="18" charset="0"/>
                <a:cs typeface="Times New Roman" pitchFamily="18" charset="0"/>
              </a:rPr>
              <a:t>Embranchement: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		Chordés</a:t>
            </a:r>
          </a:p>
          <a:p>
            <a:pPr>
              <a:buNone/>
            </a:pPr>
            <a:r>
              <a:rPr lang="fr-CH" i="1" dirty="0">
                <a:latin typeface="Times New Roman" pitchFamily="18" charset="0"/>
                <a:cs typeface="Times New Roman" pitchFamily="18" charset="0"/>
              </a:rPr>
              <a:t>Sous-embranchement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fr-CH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Vertébrés</a:t>
            </a:r>
          </a:p>
          <a:p>
            <a:pPr>
              <a:buNone/>
            </a:pPr>
            <a:r>
              <a:rPr lang="fr-CH" i="1" dirty="0">
                <a:latin typeface="Times New Roman" pitchFamily="18" charset="0"/>
                <a:cs typeface="Times New Roman" pitchFamily="18" charset="0"/>
              </a:rPr>
              <a:t>Classe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fr-CH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Mammifères</a:t>
            </a:r>
          </a:p>
          <a:p>
            <a:pPr>
              <a:buNone/>
            </a:pPr>
            <a:r>
              <a:rPr lang="fr-CH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Ordre</a:t>
            </a:r>
            <a:r>
              <a:rPr lang="fr-CH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	Primates</a:t>
            </a:r>
          </a:p>
          <a:p>
            <a:pPr>
              <a:buNone/>
            </a:pPr>
            <a:r>
              <a:rPr lang="fr-CH" i="1" dirty="0">
                <a:latin typeface="Times New Roman" pitchFamily="18" charset="0"/>
                <a:cs typeface="Times New Roman" pitchFamily="18" charset="0"/>
              </a:rPr>
              <a:t>Famille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				Hominidés</a:t>
            </a:r>
          </a:p>
          <a:p>
            <a:pPr>
              <a:buNone/>
            </a:pPr>
            <a:r>
              <a:rPr lang="fr-CH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Genre</a:t>
            </a:r>
            <a:r>
              <a:rPr lang="fr-CH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	Homo</a:t>
            </a:r>
          </a:p>
          <a:p>
            <a:pPr>
              <a:buNone/>
            </a:pPr>
            <a:r>
              <a:rPr lang="fr-CH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Espèce</a:t>
            </a:r>
            <a:r>
              <a:rPr lang="fr-CH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	     ?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4799-6859-473F-BC0B-480F3A429BBD}" type="slidenum">
              <a:rPr lang="fr-CH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31</a:t>
            </a:fld>
            <a:endParaRPr lang="fr-CH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/>
          <a:lstStyle/>
          <a:p>
            <a:r>
              <a:rPr lang="fr-CH" b="1" dirty="0">
                <a:latin typeface="Times New Roman" pitchFamily="18" charset="0"/>
                <a:cs typeface="Times New Roman" pitchFamily="18" charset="0"/>
              </a:rPr>
              <a:t>Classification de l’homme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0557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CH" i="1" dirty="0">
                <a:latin typeface="Times New Roman" pitchFamily="18" charset="0"/>
                <a:cs typeface="Times New Roman" pitchFamily="18" charset="0"/>
              </a:rPr>
              <a:t>Règne: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CH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fr-CH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Animal</a:t>
            </a:r>
          </a:p>
          <a:p>
            <a:pPr>
              <a:buNone/>
            </a:pPr>
            <a:r>
              <a:rPr lang="fr-CH" i="1" dirty="0">
                <a:latin typeface="Times New Roman" pitchFamily="18" charset="0"/>
                <a:cs typeface="Times New Roman" pitchFamily="18" charset="0"/>
              </a:rPr>
              <a:t>Embranchement: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		Chordés</a:t>
            </a:r>
          </a:p>
          <a:p>
            <a:pPr>
              <a:buNone/>
            </a:pPr>
            <a:r>
              <a:rPr lang="fr-CH" i="1" dirty="0">
                <a:latin typeface="Times New Roman" pitchFamily="18" charset="0"/>
                <a:cs typeface="Times New Roman" pitchFamily="18" charset="0"/>
              </a:rPr>
              <a:t>Sous-embranchement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fr-CH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Vertébrés</a:t>
            </a:r>
          </a:p>
          <a:p>
            <a:pPr>
              <a:buNone/>
            </a:pPr>
            <a:r>
              <a:rPr lang="fr-CH" i="1" dirty="0">
                <a:latin typeface="Times New Roman" pitchFamily="18" charset="0"/>
                <a:cs typeface="Times New Roman" pitchFamily="18" charset="0"/>
              </a:rPr>
              <a:t>Classe</a:t>
            </a:r>
            <a:r>
              <a:rPr lang="fr-CH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fr-CH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Mammifères</a:t>
            </a:r>
          </a:p>
          <a:p>
            <a:pPr>
              <a:buNone/>
            </a:pPr>
            <a:r>
              <a:rPr lang="fr-CH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Ordre</a:t>
            </a:r>
            <a:r>
              <a:rPr lang="fr-CH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	Primates</a:t>
            </a:r>
          </a:p>
          <a:p>
            <a:pPr>
              <a:buNone/>
            </a:pPr>
            <a:r>
              <a:rPr lang="fr-CH" i="1" dirty="0">
                <a:latin typeface="Times New Roman" pitchFamily="18" charset="0"/>
                <a:cs typeface="Times New Roman" pitchFamily="18" charset="0"/>
              </a:rPr>
              <a:t>Famille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				Hominidés</a:t>
            </a:r>
          </a:p>
          <a:p>
            <a:pPr>
              <a:buNone/>
            </a:pPr>
            <a:r>
              <a:rPr lang="fr-CH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Genre</a:t>
            </a:r>
            <a:r>
              <a:rPr lang="fr-CH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	Homo</a:t>
            </a:r>
          </a:p>
          <a:p>
            <a:pPr>
              <a:buNone/>
            </a:pPr>
            <a:r>
              <a:rPr lang="fr-CH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Espèce</a:t>
            </a:r>
            <a:r>
              <a:rPr lang="fr-CH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	Sapiens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4799-6859-473F-BC0B-480F3A429BBD}" type="slidenum">
              <a:rPr lang="fr-CH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32</a:t>
            </a:fld>
            <a:endParaRPr lang="fr-CH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/>
          <a:lstStyle/>
          <a:p>
            <a:r>
              <a:rPr lang="fr-CH" b="1" dirty="0">
                <a:latin typeface="Times New Roman" pitchFamily="18" charset="0"/>
                <a:cs typeface="Times New Roman" pitchFamily="18" charset="0"/>
              </a:rPr>
              <a:t>L’espèce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957390"/>
            <a:ext cx="8143932" cy="3829064"/>
          </a:xfrm>
        </p:spPr>
        <p:txBody>
          <a:bodyPr/>
          <a:lstStyle/>
          <a:p>
            <a:r>
              <a:rPr lang="fr-CH" b="1" dirty="0">
                <a:latin typeface="Times New Roman" pitchFamily="18" charset="0"/>
                <a:cs typeface="Times New Roman" pitchFamily="18" charset="0"/>
              </a:rPr>
              <a:t>Définition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fr-CH" sz="800" dirty="0">
              <a:latin typeface="Times New Roman" pitchFamily="18" charset="0"/>
              <a:cs typeface="Times New Roman" pitchFamily="18" charset="0"/>
            </a:endParaRPr>
          </a:p>
          <a:p>
            <a:endParaRPr lang="fr-CH" sz="800" dirty="0">
              <a:latin typeface="Times New Roman" pitchFamily="18" charset="0"/>
              <a:cs typeface="Times New Roman" pitchFamily="18" charset="0"/>
            </a:endParaRPr>
          </a:p>
          <a:p>
            <a:endParaRPr lang="fr-CH" sz="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    Un groupe d’individus se ressemblant </a:t>
            </a:r>
            <a:r>
              <a:rPr lang="fr-CH" sz="2800" b="1" dirty="0">
                <a:latin typeface="Times New Roman" pitchFamily="18" charset="0"/>
                <a:cs typeface="Times New Roman" pitchFamily="18" charset="0"/>
              </a:rPr>
              <a:t>morphologiquement</a:t>
            </a:r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fr-CH" sz="2800" b="1" dirty="0">
                <a:latin typeface="Times New Roman" pitchFamily="18" charset="0"/>
                <a:cs typeface="Times New Roman" pitchFamily="18" charset="0"/>
              </a:rPr>
              <a:t>physiologiquement</a:t>
            </a:r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, pouvant </a:t>
            </a:r>
            <a:r>
              <a:rPr lang="fr-CH" sz="2800" b="1" dirty="0">
                <a:latin typeface="Times New Roman" pitchFamily="18" charset="0"/>
                <a:cs typeface="Times New Roman" pitchFamily="18" charset="0"/>
              </a:rPr>
              <a:t>se reproduire </a:t>
            </a:r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entre eux et dont la </a:t>
            </a:r>
            <a:r>
              <a:rPr lang="fr-CH" sz="2800" b="1" dirty="0">
                <a:latin typeface="Times New Roman" pitchFamily="18" charset="0"/>
                <a:cs typeface="Times New Roman" pitchFamily="18" charset="0"/>
              </a:rPr>
              <a:t>descendance est fertile</a:t>
            </a:r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fr-CH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4799-6859-473F-BC0B-480F3A429BBD}" type="slidenum">
              <a:rPr lang="fr-CH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33</a:t>
            </a:fld>
            <a:endParaRPr lang="fr-CH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8001000" y="671513"/>
            <a:ext cx="1000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CH" altLang="fr-FR" sz="2000" b="1" dirty="0">
                <a:latin typeface="Times New Roman" pitchFamily="18" charset="0"/>
                <a:cs typeface="Times New Roman" pitchFamily="18" charset="0"/>
              </a:rPr>
              <a:t>Page 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/>
          <a:lstStyle/>
          <a:p>
            <a:r>
              <a:rPr lang="fr-CH" b="1" dirty="0">
                <a:latin typeface="Times New Roman" pitchFamily="18" charset="0"/>
                <a:cs typeface="Times New Roman" pitchFamily="18" charset="0"/>
              </a:rPr>
              <a:t>La biologie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14514"/>
            <a:ext cx="8229600" cy="4114816"/>
          </a:xfrm>
        </p:spPr>
        <p:txBody>
          <a:bodyPr/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Elle se divise en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deux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 types de disciplines.</a:t>
            </a:r>
          </a:p>
          <a:p>
            <a:pPr lvl="1"/>
            <a:endParaRPr lang="fr-CH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fr-CH" sz="3200" dirty="0">
                <a:latin typeface="Times New Roman" pitchFamily="18" charset="0"/>
                <a:cs typeface="Times New Roman" pitchFamily="18" charset="0"/>
              </a:rPr>
              <a:t>L’</a:t>
            </a:r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organisation</a:t>
            </a:r>
            <a:r>
              <a:rPr lang="fr-CH" sz="3200" dirty="0">
                <a:latin typeface="Times New Roman" pitchFamily="18" charset="0"/>
                <a:cs typeface="Times New Roman" pitchFamily="18" charset="0"/>
              </a:rPr>
              <a:t> et le </a:t>
            </a:r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fonctionnement</a:t>
            </a:r>
            <a:r>
              <a:rPr lang="fr-CH" sz="3200" dirty="0">
                <a:latin typeface="Times New Roman" pitchFamily="18" charset="0"/>
                <a:cs typeface="Times New Roman" pitchFamily="18" charset="0"/>
              </a:rPr>
              <a:t>  des êtres vivants (1)</a:t>
            </a:r>
          </a:p>
          <a:p>
            <a:pPr lvl="1"/>
            <a:endParaRPr lang="fr-CH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fr-CH" sz="3200" dirty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diversité</a:t>
            </a:r>
            <a:r>
              <a:rPr lang="fr-CH" sz="3200" dirty="0">
                <a:latin typeface="Times New Roman" pitchFamily="18" charset="0"/>
                <a:cs typeface="Times New Roman" pitchFamily="18" charset="0"/>
              </a:rPr>
              <a:t> et l’</a:t>
            </a:r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évolution</a:t>
            </a:r>
            <a:r>
              <a:rPr lang="fr-CH" sz="3200" dirty="0">
                <a:latin typeface="Times New Roman" pitchFamily="18" charset="0"/>
                <a:cs typeface="Times New Roman" pitchFamily="18" charset="0"/>
              </a:rPr>
              <a:t> des êtres vivants (2)</a:t>
            </a:r>
          </a:p>
          <a:p>
            <a:pPr lvl="1"/>
            <a:endParaRPr lang="fr-CH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4799-6859-473F-BC0B-480F3A429BBD}" type="slidenum">
              <a:rPr lang="fr-CH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4</a:t>
            </a:fld>
            <a:endParaRPr lang="fr-CH" dirty="0"/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8001000" y="671513"/>
            <a:ext cx="1000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CH" altLang="fr-FR" sz="2000" b="1" dirty="0">
                <a:latin typeface="Times New Roman" pitchFamily="18" charset="0"/>
                <a:cs typeface="Times New Roman" pitchFamily="18" charset="0"/>
              </a:rPr>
              <a:t>Page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/>
          <a:lstStyle/>
          <a:p>
            <a:r>
              <a:rPr lang="fr-CH" b="1" dirty="0">
                <a:latin typeface="Times New Roman" pitchFamily="18" charset="0"/>
                <a:cs typeface="Times New Roman" pitchFamily="18" charset="0"/>
              </a:rPr>
              <a:t>Les disciplines (1)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29222"/>
          </a:xfrm>
        </p:spPr>
        <p:txBody>
          <a:bodyPr>
            <a:normAutofit/>
          </a:bodyPr>
          <a:lstStyle/>
          <a:p>
            <a:pPr algn="just"/>
            <a:r>
              <a:rPr lang="fr-CH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 biochimie</a:t>
            </a:r>
            <a:r>
              <a:rPr lang="fr-CH" u="sng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fr-CH" dirty="0">
                <a:latin typeface="Times New Roman" pitchFamily="18" charset="0"/>
                <a:cs typeface="Times New Roman" pitchFamily="18" charset="0"/>
              </a:rPr>
              <a:t>	étudie les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réactions chimiques 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ayant lieu au sein des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cellules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CH" b="1" u="sng" dirty="0">
                <a:latin typeface="Times New Roman" pitchFamily="18" charset="0"/>
                <a:cs typeface="Times New Roman" pitchFamily="18" charset="0"/>
              </a:rPr>
              <a:t>La génétique</a:t>
            </a:r>
          </a:p>
          <a:p>
            <a:pPr algn="just">
              <a:buNone/>
            </a:pPr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fr-CH" dirty="0">
                <a:latin typeface="Times New Roman" pitchFamily="18" charset="0"/>
                <a:cs typeface="Times New Roman" pitchFamily="18" charset="0"/>
              </a:rPr>
              <a:t>	étudie la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transmission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 des caractères à travers les générations d'individus = l'hérédité.</a:t>
            </a:r>
          </a:p>
          <a:p>
            <a:endParaRPr lang="fr-CH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4799-6859-473F-BC0B-480F3A429BBD}" type="slidenum">
              <a:rPr lang="fr-CH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5</a:t>
            </a:fld>
            <a:endParaRPr lang="fr-CH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8001000" y="671513"/>
            <a:ext cx="1000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CH" altLang="fr-FR" sz="2000" b="1" dirty="0">
                <a:latin typeface="Times New Roman" pitchFamily="18" charset="0"/>
                <a:cs typeface="Times New Roman" pitchFamily="18" charset="0"/>
              </a:rPr>
              <a:t>Page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/>
          <a:lstStyle/>
          <a:p>
            <a:r>
              <a:rPr lang="fr-CH" b="1" dirty="0">
                <a:latin typeface="Times New Roman" pitchFamily="18" charset="0"/>
                <a:cs typeface="Times New Roman" pitchFamily="18" charset="0"/>
              </a:rPr>
              <a:t>Les disciplines (1)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29222"/>
          </a:xfrm>
        </p:spPr>
        <p:txBody>
          <a:bodyPr>
            <a:normAutofit/>
          </a:bodyPr>
          <a:lstStyle/>
          <a:p>
            <a:pPr algn="just"/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CH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CH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cytologie</a:t>
            </a:r>
            <a:endParaRPr lang="fr-CH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fr-CH" dirty="0">
                <a:latin typeface="Times New Roman" pitchFamily="18" charset="0"/>
                <a:cs typeface="Times New Roman" pitchFamily="18" charset="0"/>
              </a:rPr>
              <a:t>	étudie les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cellules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CH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L'</a:t>
            </a:r>
            <a:r>
              <a:rPr lang="fr-CH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histologie</a:t>
            </a:r>
            <a:endParaRPr lang="fr-CH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fr-CH" dirty="0">
                <a:latin typeface="Times New Roman" pitchFamily="18" charset="0"/>
                <a:cs typeface="Times New Roman" pitchFamily="18" charset="0"/>
              </a:rPr>
              <a:t>	étudie les différents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types de tissus 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et les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cellules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 les composant.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4799-6859-473F-BC0B-480F3A429BBD}" type="slidenum">
              <a:rPr lang="fr-CH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6</a:t>
            </a:fld>
            <a:endParaRPr lang="fr-CH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8001000" y="671513"/>
            <a:ext cx="1000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CH" altLang="fr-FR" sz="2000" b="1" dirty="0">
                <a:latin typeface="Times New Roman" pitchFamily="18" charset="0"/>
                <a:cs typeface="Times New Roman" pitchFamily="18" charset="0"/>
              </a:rPr>
              <a:t>Page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/>
          <a:lstStyle/>
          <a:p>
            <a:r>
              <a:rPr lang="fr-CH" b="1" dirty="0">
                <a:latin typeface="Times New Roman" pitchFamily="18" charset="0"/>
                <a:cs typeface="Times New Roman" pitchFamily="18" charset="0"/>
              </a:rPr>
              <a:t>Les disciplines (1)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628800"/>
            <a:ext cx="8472518" cy="49685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fr-CH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L'</a:t>
            </a:r>
            <a:r>
              <a:rPr lang="fr-CH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anatomie</a:t>
            </a:r>
            <a:r>
              <a:rPr lang="fr-CH" b="1" u="sng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fr-CH" u="sng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fr-CH" sz="1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fr-CH" dirty="0">
                <a:latin typeface="Times New Roman" pitchFamily="18" charset="0"/>
                <a:cs typeface="Times New Roman" pitchFamily="18" charset="0"/>
              </a:rPr>
              <a:t>	étudie la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structure interne 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d’un être vivant.</a:t>
            </a:r>
          </a:p>
          <a:p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CH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 physiologie</a:t>
            </a:r>
            <a:r>
              <a:rPr lang="fr-CH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fr-CH" sz="1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fr-CH" dirty="0">
                <a:latin typeface="Times New Roman" pitchFamily="18" charset="0"/>
                <a:cs typeface="Times New Roman" pitchFamily="18" charset="0"/>
              </a:rPr>
              <a:t>	étudie le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fonctionnement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 général des organismes vivants.</a:t>
            </a:r>
          </a:p>
          <a:p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CH" b="1" u="sng" dirty="0">
                <a:latin typeface="Times New Roman" pitchFamily="18" charset="0"/>
                <a:cs typeface="Times New Roman" pitchFamily="18" charset="0"/>
              </a:rPr>
              <a:t>L'écologie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fr-CH" sz="1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fr-CH" dirty="0">
                <a:latin typeface="Times New Roman" pitchFamily="18" charset="0"/>
                <a:cs typeface="Times New Roman" pitchFamily="18" charset="0"/>
              </a:rPr>
              <a:t>	étudie les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interactions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 entre les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êtres vivants 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et leur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environnement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.</a:t>
            </a:r>
            <a:endParaRPr lang="fr-CH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4799-6859-473F-BC0B-480F3A429BBD}" type="slidenum">
              <a:rPr lang="fr-CH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7</a:t>
            </a:fld>
            <a:endParaRPr lang="fr-CH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7596336" y="671513"/>
            <a:ext cx="14047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CH" altLang="fr-FR" sz="2000" b="1" dirty="0">
                <a:latin typeface="Times New Roman" pitchFamily="18" charset="0"/>
                <a:cs typeface="Times New Roman" pitchFamily="18" charset="0"/>
              </a:rPr>
              <a:t>Pages 5- 6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/>
          <a:lstStyle/>
          <a:p>
            <a:r>
              <a:rPr lang="fr-CH" b="1" dirty="0">
                <a:latin typeface="Times New Roman" pitchFamily="18" charset="0"/>
                <a:cs typeface="Times New Roman" pitchFamily="18" charset="0"/>
              </a:rPr>
              <a:t>Les disciplines (2)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43470"/>
          </a:xfrm>
        </p:spPr>
        <p:txBody>
          <a:bodyPr>
            <a:normAutofit lnSpcReduction="10000"/>
          </a:bodyPr>
          <a:lstStyle/>
          <a:p>
            <a:pPr algn="just"/>
            <a:r>
              <a:rPr lang="fr-CH" u="sng" dirty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CH" b="1" u="sng" dirty="0">
                <a:latin typeface="Times New Roman" pitchFamily="18" charset="0"/>
                <a:cs typeface="Times New Roman" pitchFamily="18" charset="0"/>
              </a:rPr>
              <a:t>systématique</a:t>
            </a:r>
            <a:r>
              <a:rPr lang="fr-CH" u="sng" dirty="0">
                <a:latin typeface="Times New Roman" pitchFamily="18" charset="0"/>
                <a:cs typeface="Times New Roman" pitchFamily="18" charset="0"/>
              </a:rPr>
              <a:t> ou </a:t>
            </a:r>
            <a:r>
              <a:rPr lang="fr-CH" b="1" u="sng" dirty="0">
                <a:latin typeface="Times New Roman" pitchFamily="18" charset="0"/>
                <a:cs typeface="Times New Roman" pitchFamily="18" charset="0"/>
              </a:rPr>
              <a:t>taxonomie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fr-CH" dirty="0">
                <a:latin typeface="Times New Roman" pitchFamily="18" charset="0"/>
                <a:cs typeface="Times New Roman" pitchFamily="18" charset="0"/>
              </a:rPr>
              <a:t>	décrit les caractères distinctifs des êtres vivants et les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regroupe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 en entités (familles, genres, espèces...) afin de pouvoir les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nommer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 et les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classer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CH" u="sng" dirty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CH" b="1" u="sng" dirty="0">
                <a:latin typeface="Times New Roman" pitchFamily="18" charset="0"/>
                <a:cs typeface="Times New Roman" pitchFamily="18" charset="0"/>
              </a:rPr>
              <a:t>microbiologie</a:t>
            </a:r>
            <a:endParaRPr lang="fr-CH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fr-CH" dirty="0">
                <a:latin typeface="Times New Roman" pitchFamily="18" charset="0"/>
                <a:cs typeface="Times New Roman" pitchFamily="18" charset="0"/>
              </a:rPr>
              <a:t>	étudie la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diversité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 des organismes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microbiens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 (microbes).</a:t>
            </a:r>
          </a:p>
          <a:p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4799-6859-473F-BC0B-480F3A429BBD}" type="slidenum">
              <a:rPr lang="fr-CH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8</a:t>
            </a:fld>
            <a:endParaRPr lang="fr-CH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8001000" y="671513"/>
            <a:ext cx="1000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CH" altLang="fr-FR" sz="2000" b="1" dirty="0">
                <a:latin typeface="Times New Roman" pitchFamily="18" charset="0"/>
                <a:cs typeface="Times New Roman" pitchFamily="18" charset="0"/>
              </a:rPr>
              <a:t>Page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/>
          <a:lstStyle/>
          <a:p>
            <a:r>
              <a:rPr lang="fr-CH" b="1" dirty="0">
                <a:latin typeface="Times New Roman" pitchFamily="18" charset="0"/>
                <a:cs typeface="Times New Roman" pitchFamily="18" charset="0"/>
              </a:rPr>
              <a:t>Les disciplines (2)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43470"/>
          </a:xfrm>
        </p:spPr>
        <p:txBody>
          <a:bodyPr>
            <a:normAutofit/>
          </a:bodyPr>
          <a:lstStyle/>
          <a:p>
            <a:pPr algn="just"/>
            <a:endParaRPr lang="fr-CH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CH" u="sng" dirty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CH" b="1" u="sng" dirty="0">
                <a:latin typeface="Times New Roman" pitchFamily="18" charset="0"/>
                <a:cs typeface="Times New Roman" pitchFamily="18" charset="0"/>
              </a:rPr>
              <a:t>zoologie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CH" sz="11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fr-CH" dirty="0">
                <a:latin typeface="Times New Roman" pitchFamily="18" charset="0"/>
                <a:cs typeface="Times New Roman" pitchFamily="18" charset="0"/>
              </a:rPr>
              <a:t>	étudie le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règne Animal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CH" u="sng" dirty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CH" b="1" u="sng" dirty="0">
                <a:latin typeface="Times New Roman" pitchFamily="18" charset="0"/>
                <a:cs typeface="Times New Roman" pitchFamily="18" charset="0"/>
              </a:rPr>
              <a:t>botanique</a:t>
            </a:r>
          </a:p>
          <a:p>
            <a:pPr>
              <a:buNone/>
            </a:pPr>
            <a:endParaRPr lang="fr-CH" sz="1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CH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étudie les règnes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Végétal, Champignons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fr-CH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4799-6859-473F-BC0B-480F3A429BBD}" type="slidenum">
              <a:rPr lang="fr-CH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9</a:t>
            </a:fld>
            <a:endParaRPr lang="fr-CH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8001000" y="671513"/>
            <a:ext cx="1000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CH" altLang="fr-FR" sz="2000" b="1" dirty="0">
                <a:latin typeface="Times New Roman" pitchFamily="18" charset="0"/>
                <a:cs typeface="Times New Roman" pitchFamily="18" charset="0"/>
              </a:rPr>
              <a:t>Page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</TotalTime>
  <Words>986</Words>
  <Application>Microsoft Office PowerPoint</Application>
  <PresentationFormat>Affichage à l'écran (4:3)</PresentationFormat>
  <Paragraphs>313</Paragraphs>
  <Slides>33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38" baseType="lpstr">
      <vt:lpstr>Arial</vt:lpstr>
      <vt:lpstr>Calibri</vt:lpstr>
      <vt:lpstr>Ravie</vt:lpstr>
      <vt:lpstr>Times New Roman</vt:lpstr>
      <vt:lpstr>Thème Office</vt:lpstr>
      <vt:lpstr>Présentation PowerPoint</vt:lpstr>
      <vt:lpstr>Présentation PowerPoint</vt:lpstr>
      <vt:lpstr>Définition</vt:lpstr>
      <vt:lpstr>La biologie</vt:lpstr>
      <vt:lpstr>Les disciplines (1)</vt:lpstr>
      <vt:lpstr>Les disciplines (1)</vt:lpstr>
      <vt:lpstr>Les disciplines (1)</vt:lpstr>
      <vt:lpstr>Les disciplines (2)</vt:lpstr>
      <vt:lpstr>Les disciplines (2)</vt:lpstr>
      <vt:lpstr>Les disciplines (2)</vt:lpstr>
      <vt:lpstr>Présentation PowerPoint</vt:lpstr>
      <vt:lpstr>Le vivant ?</vt:lpstr>
      <vt:lpstr>Les caractéristiques</vt:lpstr>
      <vt:lpstr>Les caractéristiques</vt:lpstr>
      <vt:lpstr>Les caractéristiques</vt:lpstr>
      <vt:lpstr>Les caractéristiques</vt:lpstr>
      <vt:lpstr>Les caractéristiques</vt:lpstr>
      <vt:lpstr>Les caractéristiques</vt:lpstr>
      <vt:lpstr>Les caractéristiques</vt:lpstr>
      <vt:lpstr>Les caractéristiques</vt:lpstr>
      <vt:lpstr>Les caractéristiques</vt:lpstr>
      <vt:lpstr>Les caractéristiques</vt:lpstr>
      <vt:lpstr>Les caractéristiques</vt:lpstr>
      <vt:lpstr>Les caractéristiques</vt:lpstr>
      <vt:lpstr>Les caractéristiques</vt:lpstr>
      <vt:lpstr>Classification de l’homme</vt:lpstr>
      <vt:lpstr>Classification de l’homme</vt:lpstr>
      <vt:lpstr>Classification de l’homme</vt:lpstr>
      <vt:lpstr>Classification de l’homme</vt:lpstr>
      <vt:lpstr>Classification de l’homme</vt:lpstr>
      <vt:lpstr>Classification de l’homme</vt:lpstr>
      <vt:lpstr>Classification de l’homme</vt:lpstr>
      <vt:lpstr>L’espèce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introduction</dc:title>
  <dc:creator>HP2730</dc:creator>
  <cp:lastModifiedBy>DUBUIS Julien</cp:lastModifiedBy>
  <cp:revision>54</cp:revision>
  <dcterms:created xsi:type="dcterms:W3CDTF">2010-08-25T10:18:15Z</dcterms:created>
  <dcterms:modified xsi:type="dcterms:W3CDTF">2022-08-04T07:47:57Z</dcterms:modified>
</cp:coreProperties>
</file>