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2" r:id="rId11"/>
    <p:sldId id="266" r:id="rId12"/>
    <p:sldId id="293" r:id="rId13"/>
    <p:sldId id="294" r:id="rId14"/>
    <p:sldId id="295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cad=rja&amp;uact=8&amp;ved=0ahUKEwjD8_msv-vVAhWBVxQKHVZsC4cQjRwIBw&amp;url=http://www.collagenenatif.com/description-du-collagene/&amp;psig=AFQjCNGYsLiBCrEG9PMpMduOoZ1G50bfYA&amp;ust=150351373984847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url?sa=i&amp;rct=j&amp;q=&amp;esrc=s&amp;source=images&amp;cd=&amp;ved=0ahUKEwjh8u75p-vVAhWJ5xoKHRtAC_kQjRwIBw&amp;url=https://planet-vie.ens.fr/content/regulation-cycle-cellulaire&amp;psig=AFQjCNHeKs92HN5OF22sT_Doz_vcLYef3g&amp;ust=150350747038789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url?sa=i&amp;rct=j&amp;q=&amp;esrc=s&amp;source=images&amp;cd=&amp;ved=0ahUKEwjh8u75p-vVAhWJ5xoKHRtAC_kQjRwIBw&amp;url=https://planet-vie.ens.fr/content/regulation-cycle-cellulaire&amp;psig=AFQjCNHeKs92HN5OF22sT_Doz_vcLYef3g&amp;ust=150350747038789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Molécules gouvernant le cycle cellulaire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début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compréhension des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mécanismes biochimiques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sous-jacents 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types de molécules: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Cyclines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Protéines kinases</a:t>
            </a:r>
            <a:endParaRPr lang="fr-CH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47864" y="3645024"/>
            <a:ext cx="489654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/ moment du cycle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3968" y="4365104"/>
            <a:ext cx="468052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] constante / spécifiques aux points de contrôle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èche courbée vers le bas 5"/>
          <p:cNvSpPr/>
          <p:nvPr/>
        </p:nvSpPr>
        <p:spPr>
          <a:xfrm rot="14718887">
            <a:off x="53818" y="4357671"/>
            <a:ext cx="1440160" cy="79208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9592" y="5517232"/>
            <a:ext cx="669674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/ inactivation par phosphorylation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524328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6-7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938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Point de contrôle G1?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kcd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cyclines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20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sz="6000" dirty="0" smtClean="0">
                <a:latin typeface="Bauhaus 93" panose="04030905020B02020C02" pitchFamily="82" charset="0"/>
              </a:rPr>
              <a:t>Points de contrôle</a:t>
            </a:r>
            <a:endParaRPr lang="fr-CH" sz="6000" dirty="0">
              <a:latin typeface="Bauhaus 93" panose="04030905020B02020C02" pitchFamily="8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10242" name="Picture 2" descr="cycle-cellulai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412775"/>
            <a:ext cx="3683992" cy="526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11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884368" y="6714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Stimuli internes et externes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substrats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spécifiques des </a:t>
            </a:r>
            <a:r>
              <a:rPr lang="fr-CH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kcd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cycle cellulaire</a:t>
            </a: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CH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kcd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communication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958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Stimuli </a:t>
            </a:r>
            <a:r>
              <a:rPr lang="fr-CH" u="sng" dirty="0" smtClean="0">
                <a:latin typeface="Bauhaus 93" panose="04030905020B02020C02" pitchFamily="82" charset="0"/>
              </a:rPr>
              <a:t>internes</a:t>
            </a:r>
            <a:r>
              <a:rPr lang="fr-CH" dirty="0" smtClean="0">
                <a:latin typeface="Bauhaus 93" panose="04030905020B02020C02" pitchFamily="82" charset="0"/>
              </a:rPr>
              <a:t> et externes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message des </a:t>
            </a:r>
            <a:r>
              <a:rPr lang="fr-CH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kinétochores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Anaphase</a:t>
            </a: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13</a:t>
            </a:fld>
            <a:endParaRPr lang="fr-C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545" y="3140968"/>
            <a:ext cx="710691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Stimuli </a:t>
            </a:r>
            <a:r>
              <a:rPr lang="fr-CH" u="sng" dirty="0" smtClean="0">
                <a:latin typeface="Bauhaus 93" panose="04030905020B02020C02" pitchFamily="82" charset="0"/>
              </a:rPr>
              <a:t>internes</a:t>
            </a:r>
            <a:r>
              <a:rPr lang="fr-CH" dirty="0" smtClean="0">
                <a:latin typeface="Bauhaus 93" panose="04030905020B02020C02" pitchFamily="82" charset="0"/>
              </a:rPr>
              <a:t> et externes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message des </a:t>
            </a:r>
            <a:r>
              <a:rPr lang="fr-CH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kinétochores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Anaphase</a:t>
            </a: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14</a:t>
            </a:fld>
            <a:endParaRPr lang="fr-CH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717392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9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Stimuli internes et </a:t>
            </a:r>
            <a:r>
              <a:rPr lang="fr-CH" u="sng" dirty="0" smtClean="0">
                <a:latin typeface="Bauhaus 93" panose="04030905020B02020C02" pitchFamily="82" charset="0"/>
              </a:rPr>
              <a:t>externes</a:t>
            </a:r>
            <a:endParaRPr lang="fr-CH" i="1" u="sng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Découverts dans des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¢ animales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acteurs physicochimiques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(nutriments…)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 </a:t>
            </a:r>
          </a:p>
          <a:p>
            <a:pPr marL="457200" lvl="1" indent="0" algn="just">
              <a:buNone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protéines libérées (50) par des ¢ → division    	   	 d’autres ¢</a:t>
            </a: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CH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stimulent </a:t>
            </a:r>
            <a:r>
              <a:rPr lang="fr-CH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CH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inhibent </a:t>
            </a:r>
            <a:r>
              <a:rPr lang="fr-CH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15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4644008" y="30602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Facteurs de croissance (</a:t>
            </a:r>
            <a:r>
              <a:rPr lang="fr-CH" dirty="0" err="1" smtClean="0">
                <a:latin typeface="Bauhaus 93" panose="04030905020B02020C02" pitchFamily="82" charset="0"/>
              </a:rPr>
              <a:t>f.c</a:t>
            </a:r>
            <a:r>
              <a:rPr lang="fr-CH" dirty="0" smtClean="0">
                <a:latin typeface="Bauhaus 93" panose="04030905020B02020C02" pitchFamily="82" charset="0"/>
              </a:rPr>
              <a:t>.)</a:t>
            </a:r>
            <a:endParaRPr lang="fr-CH" i="1" u="sng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CH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PDGF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f.c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dérivé des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plaquettes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Libéré lors de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sanguine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stimulent régénération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tissus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0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Facteurs de croissance (</a:t>
            </a:r>
            <a:r>
              <a:rPr lang="fr-CH" dirty="0" err="1" smtClean="0">
                <a:latin typeface="Bauhaus 93" panose="04030905020B02020C02" pitchFamily="82" charset="0"/>
              </a:rPr>
              <a:t>f.c</a:t>
            </a:r>
            <a:r>
              <a:rPr lang="fr-CH" dirty="0" smtClean="0">
                <a:latin typeface="Bauhaus 93" panose="04030905020B02020C02" pitchFamily="82" charset="0"/>
              </a:rPr>
              <a:t>.)</a:t>
            </a:r>
            <a:endParaRPr lang="fr-CH" i="1" u="sng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Cicatrisation (peau)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17</a:t>
            </a:fld>
            <a:endParaRPr lang="fr-CH" dirty="0"/>
          </a:p>
        </p:txBody>
      </p:sp>
      <p:pic>
        <p:nvPicPr>
          <p:cNvPr id="10242" name="Picture 2" descr="Résultat de recherche d'images pour &quot;fibroblaste peau&quot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20888"/>
            <a:ext cx="480143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èche vers le bas 3"/>
          <p:cNvSpPr/>
          <p:nvPr/>
        </p:nvSpPr>
        <p:spPr>
          <a:xfrm>
            <a:off x="3563888" y="2996952"/>
            <a:ext cx="888549" cy="26642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3779912" y="3356992"/>
            <a:ext cx="360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PDGF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hevron 11"/>
          <p:cNvSpPr/>
          <p:nvPr/>
        </p:nvSpPr>
        <p:spPr>
          <a:xfrm rot="5640206">
            <a:off x="3522143" y="5686587"/>
            <a:ext cx="360040" cy="252028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Rectangle avec flèche vers la droite 6"/>
          <p:cNvSpPr/>
          <p:nvPr/>
        </p:nvSpPr>
        <p:spPr>
          <a:xfrm rot="8350912">
            <a:off x="3939051" y="2794008"/>
            <a:ext cx="4419415" cy="3292060"/>
          </a:xfrm>
          <a:prstGeom prst="righ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 rot="2923050">
            <a:off x="5118606" y="2977815"/>
            <a:ext cx="32881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 expression des gènes </a:t>
            </a:r>
            <a:r>
              <a:rPr lang="fr-CH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kcd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les cyclines → cycle cellulaire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115616" y="5013176"/>
            <a:ext cx="3024336" cy="7994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1475656" y="513802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spécificité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 animBg="1"/>
      <p:bldP spid="7" grpId="0" animBg="1"/>
      <p:bldP spid="10" grpId="0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Facteurs de croissance (</a:t>
            </a:r>
            <a:r>
              <a:rPr lang="fr-CH" dirty="0" err="1" smtClean="0">
                <a:latin typeface="Bauhaus 93" panose="04030905020B02020C02" pitchFamily="82" charset="0"/>
              </a:rPr>
              <a:t>f.c</a:t>
            </a:r>
            <a:r>
              <a:rPr lang="fr-CH" dirty="0" smtClean="0">
                <a:latin typeface="Bauhaus 93" panose="04030905020B02020C02" pitchFamily="82" charset="0"/>
              </a:rPr>
              <a:t>.)</a:t>
            </a:r>
            <a:endParaRPr lang="fr-CH" i="1" u="sng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Expliquent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de contact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CH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entassement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¢ inhibe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division</a:t>
            </a:r>
            <a:endParaRPr lang="fr-CH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18</a:t>
            </a:fld>
            <a:endParaRPr lang="fr-CH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59"/>
            <a:ext cx="3744416" cy="353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220072" y="3068960"/>
            <a:ext cx="370964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point d’ancrage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220072" y="3754775"/>
            <a:ext cx="3709646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Détecté par des protéines membranaires et des éléments du cytosquelette</a:t>
            </a:r>
          </a:p>
        </p:txBody>
      </p:sp>
    </p:spTree>
    <p:extLst>
      <p:ext uri="{BB962C8B-B14F-4D97-AF65-F5344CB8AC3E}">
        <p14:creationId xmlns:p14="http://schemas.microsoft.com/office/powerpoint/2010/main" val="212914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Facteurs de croissance (</a:t>
            </a:r>
            <a:r>
              <a:rPr lang="fr-CH" dirty="0" err="1" smtClean="0">
                <a:latin typeface="Bauhaus 93" panose="04030905020B02020C02" pitchFamily="82" charset="0"/>
              </a:rPr>
              <a:t>f.c</a:t>
            </a:r>
            <a:r>
              <a:rPr lang="fr-CH" dirty="0" smtClean="0">
                <a:latin typeface="Bauhaus 93" panose="04030905020B02020C02" pitchFamily="82" charset="0"/>
              </a:rPr>
              <a:t>.)</a:t>
            </a:r>
            <a:endParaRPr lang="fr-CH" i="1" u="sng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Cellules cancéreuses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de contact</a:t>
            </a:r>
          </a:p>
          <a:p>
            <a:pPr lvl="1"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d’ancrage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19</a:t>
            </a:fld>
            <a:endParaRPr lang="fr-CH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20" y="3068960"/>
            <a:ext cx="495093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8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cyclines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cytoplasme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20557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2339752" y="3212976"/>
            <a:ext cx="864096" cy="36004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2922737" y="3185356"/>
            <a:ext cx="864096" cy="36004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644008" y="3346849"/>
            <a:ext cx="1728192" cy="36004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868144" y="3527222"/>
            <a:ext cx="1437565" cy="36004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131840" y="3212976"/>
            <a:ext cx="864096" cy="36004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ZoneTexte 17"/>
          <p:cNvSpPr txBox="1"/>
          <p:nvPr/>
        </p:nvSpPr>
        <p:spPr>
          <a:xfrm>
            <a:off x="3923927" y="5733256"/>
            <a:ext cx="447000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Périodes de fonctionnement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cyclines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cytoplasme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20557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  <p:sp>
        <p:nvSpPr>
          <p:cNvPr id="18" name="ZoneTexte 17"/>
          <p:cNvSpPr txBox="1"/>
          <p:nvPr/>
        </p:nvSpPr>
        <p:spPr>
          <a:xfrm>
            <a:off x="3923927" y="5733256"/>
            <a:ext cx="447000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Disparition abrupte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2987824" y="2564904"/>
            <a:ext cx="288032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Flèche vers le bas 16"/>
          <p:cNvSpPr/>
          <p:nvPr/>
        </p:nvSpPr>
        <p:spPr>
          <a:xfrm>
            <a:off x="3491880" y="2547760"/>
            <a:ext cx="288032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bas 18"/>
          <p:cNvSpPr/>
          <p:nvPr/>
        </p:nvSpPr>
        <p:spPr>
          <a:xfrm>
            <a:off x="3707904" y="2547760"/>
            <a:ext cx="288032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bas 19"/>
          <p:cNvSpPr/>
          <p:nvPr/>
        </p:nvSpPr>
        <p:spPr>
          <a:xfrm>
            <a:off x="6158929" y="2636912"/>
            <a:ext cx="288032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bas 20"/>
          <p:cNvSpPr/>
          <p:nvPr/>
        </p:nvSpPr>
        <p:spPr>
          <a:xfrm>
            <a:off x="6996721" y="2762734"/>
            <a:ext cx="288032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240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cyclines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cytoplasme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20557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4</a:t>
            </a:fld>
            <a:endParaRPr lang="fr-CH"/>
          </a:p>
        </p:txBody>
      </p:sp>
      <p:sp>
        <p:nvSpPr>
          <p:cNvPr id="18" name="ZoneTexte 17"/>
          <p:cNvSpPr txBox="1"/>
          <p:nvPr/>
        </p:nvSpPr>
        <p:spPr>
          <a:xfrm>
            <a:off x="1691680" y="4705980"/>
            <a:ext cx="59101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Cycline spécifique à une kinase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2051720" y="5949280"/>
            <a:ext cx="5184576" cy="50405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770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cyclines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 commune: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100 à 150 acides aminés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C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cyclin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box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21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protéines kinases</a:t>
            </a:r>
            <a:br>
              <a:rPr lang="fr-CH" dirty="0" smtClean="0">
                <a:latin typeface="Bauhaus 93" panose="04030905020B02020C02" pitchFamily="82" charset="0"/>
              </a:rPr>
            </a:br>
            <a:r>
              <a:rPr lang="fr-CH" dirty="0" smtClean="0">
                <a:latin typeface="Bauhaus 93" panose="04030905020B02020C02" pitchFamily="82" charset="0"/>
              </a:rPr>
              <a:t>(</a:t>
            </a:r>
            <a:r>
              <a:rPr lang="fr-CH" i="1" dirty="0" err="1" smtClean="0">
                <a:latin typeface="Bauhaus 93" panose="04030905020B02020C02" pitchFamily="82" charset="0"/>
              </a:rPr>
              <a:t>kcd</a:t>
            </a:r>
            <a:r>
              <a:rPr lang="fr-CH" i="1" dirty="0" smtClean="0">
                <a:latin typeface="Bauhaus 93" panose="04030905020B02020C02" pitchFamily="82" charset="0"/>
              </a:rPr>
              <a:t> )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Inactives au départ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?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Liaison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une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cycline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([ ] ↑ ou ↓)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6</a:t>
            </a:fld>
            <a:endParaRPr lang="fr-CH"/>
          </a:p>
        </p:txBody>
      </p:sp>
      <p:pic>
        <p:nvPicPr>
          <p:cNvPr id="1026" name="Picture 2" descr="Résultat de recherche d'images pour &quot;structure d'une cyclin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89040"/>
            <a:ext cx="45365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635896" y="4633972"/>
            <a:ext cx="129614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dimère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3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protéines kinases</a:t>
            </a:r>
            <a:br>
              <a:rPr lang="fr-CH" dirty="0" smtClean="0">
                <a:latin typeface="Bauhaus 93" panose="04030905020B02020C02" pitchFamily="82" charset="0"/>
              </a:rPr>
            </a:br>
            <a:r>
              <a:rPr lang="fr-CH" i="1" dirty="0" err="1" smtClean="0">
                <a:latin typeface="Bauhaus 93" panose="04030905020B02020C02" pitchFamily="82" charset="0"/>
              </a:rPr>
              <a:t>kcd</a:t>
            </a:r>
            <a:r>
              <a:rPr lang="fr-CH" i="1" dirty="0" smtClean="0">
                <a:latin typeface="Bauhaus 93" panose="04030905020B02020C02" pitchFamily="82" charset="0"/>
              </a:rPr>
              <a:t> </a:t>
            </a:r>
            <a:endParaRPr lang="fr-CH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Inactives au départ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?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Liaison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une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cycline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([ ] ↑ ou ↓)</a:t>
            </a: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7</a:t>
            </a:fld>
            <a:endParaRPr lang="fr-CH"/>
          </a:p>
        </p:txBody>
      </p:sp>
      <p:pic>
        <p:nvPicPr>
          <p:cNvPr id="1026" name="Picture 2" descr="Résultat de recherche d'images pour &quot;structure d'une cyclin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45365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4067944" y="4725144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5436096" y="4095073"/>
            <a:ext cx="363763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 de phosphorylation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6382489"/>
            <a:ext cx="8712968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Réplication ADN / Structuration ADN / fragmentation enveloppe nucléaire</a:t>
            </a:r>
            <a:endParaRPr lang="fr-CH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36096" y="6021288"/>
            <a:ext cx="1008112" cy="288032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57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Bauhaus 93" panose="04030905020B02020C02" pitchFamily="82" charset="0"/>
              </a:rPr>
              <a:t>1</a:t>
            </a:r>
            <a:r>
              <a:rPr lang="fr-CH" baseline="30000" dirty="0">
                <a:latin typeface="Bauhaus 93" panose="04030905020B02020C02" pitchFamily="82" charset="0"/>
              </a:rPr>
              <a:t>er</a:t>
            </a:r>
            <a:r>
              <a:rPr lang="fr-CH" dirty="0">
                <a:latin typeface="Bauhaus 93" panose="04030905020B02020C02" pitchFamily="82" charset="0"/>
              </a:rPr>
              <a:t> complexe cycline – </a:t>
            </a:r>
            <a:r>
              <a:rPr lang="fr-CH" dirty="0" err="1">
                <a:latin typeface="Bauhaus 93" panose="04030905020B02020C02" pitchFamily="82" charset="0"/>
              </a:rPr>
              <a:t>kcd</a:t>
            </a:r>
            <a:r>
              <a:rPr lang="fr-CH" dirty="0">
                <a:latin typeface="Bauhaus 93" panose="04030905020B02020C02" pitchFamily="82" charset="0"/>
              </a:rPr>
              <a:t> = </a:t>
            </a:r>
            <a:r>
              <a:rPr lang="fr-CH" dirty="0" smtClean="0">
                <a:latin typeface="Bauhaus 93" panose="04030905020B02020C02" pitchFamily="82" charset="0"/>
              </a:rPr>
              <a:t>MPF </a:t>
            </a:r>
            <a:r>
              <a:rPr lang="fr-CH" sz="3600" dirty="0" smtClean="0">
                <a:latin typeface="Bauhaus 93" panose="04030905020B02020C02" pitchFamily="82" charset="0"/>
              </a:rPr>
              <a:t>(</a:t>
            </a:r>
            <a:r>
              <a:rPr lang="fr-CH" sz="3600" dirty="0" err="1" smtClean="0">
                <a:latin typeface="Bauhaus 93" panose="04030905020B02020C02" pitchFamily="82" charset="0"/>
              </a:rPr>
              <a:t>mitosis-promoting</a:t>
            </a:r>
            <a:r>
              <a:rPr lang="fr-CH" sz="3600" dirty="0" smtClean="0">
                <a:latin typeface="Bauhaus 93" panose="04030905020B02020C02" pitchFamily="82" charset="0"/>
              </a:rPr>
              <a:t> factor)</a:t>
            </a:r>
            <a:endParaRPr lang="fr-CH" sz="3600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Localisation: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de contrôle fin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G2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Rôle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amorcer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M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8</a:t>
            </a:fld>
            <a:endParaRPr lang="fr-CH"/>
          </a:p>
        </p:txBody>
      </p:sp>
      <p:pic>
        <p:nvPicPr>
          <p:cNvPr id="12" name="Picture 2" descr="cycle-cellulai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7926631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4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Bauhaus 93" panose="04030905020B02020C02" pitchFamily="82" charset="0"/>
              </a:rPr>
              <a:t>1</a:t>
            </a:r>
            <a:r>
              <a:rPr lang="fr-CH" baseline="30000" dirty="0">
                <a:latin typeface="Bauhaus 93" panose="04030905020B02020C02" pitchFamily="82" charset="0"/>
              </a:rPr>
              <a:t>er</a:t>
            </a:r>
            <a:r>
              <a:rPr lang="fr-CH" dirty="0">
                <a:latin typeface="Bauhaus 93" panose="04030905020B02020C02" pitchFamily="82" charset="0"/>
              </a:rPr>
              <a:t> complexe cycline – </a:t>
            </a:r>
            <a:r>
              <a:rPr lang="fr-CH" dirty="0" err="1">
                <a:latin typeface="Bauhaus 93" panose="04030905020B02020C02" pitchFamily="82" charset="0"/>
              </a:rPr>
              <a:t>kcd</a:t>
            </a:r>
            <a:r>
              <a:rPr lang="fr-CH" dirty="0">
                <a:latin typeface="Bauhaus 93" panose="04030905020B02020C02" pitchFamily="82" charset="0"/>
              </a:rPr>
              <a:t> = MPF </a:t>
            </a:r>
            <a:r>
              <a:rPr lang="fr-CH" sz="3600" dirty="0">
                <a:latin typeface="Bauhaus 93" panose="04030905020B02020C02" pitchFamily="82" charset="0"/>
              </a:rPr>
              <a:t>(</a:t>
            </a:r>
            <a:r>
              <a:rPr lang="fr-CH" sz="3600" dirty="0" err="1">
                <a:latin typeface="Bauhaus 93" panose="04030905020B02020C02" pitchFamily="82" charset="0"/>
              </a:rPr>
              <a:t>mitosis-promoting</a:t>
            </a:r>
            <a:r>
              <a:rPr lang="fr-CH" sz="3600" dirty="0">
                <a:latin typeface="Bauhaus 93" panose="04030905020B02020C02" pitchFamily="82" charset="0"/>
              </a:rPr>
              <a:t> factor)</a:t>
            </a:r>
            <a:endParaRPr lang="fr-CH" sz="3600" i="1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Fonctionnement: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9</a:t>
            </a:fld>
            <a:endParaRPr lang="fr-CH"/>
          </a:p>
        </p:txBody>
      </p:sp>
      <p:pic>
        <p:nvPicPr>
          <p:cNvPr id="10" name="Picture 2" descr="sf8x1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594" y="2348880"/>
            <a:ext cx="633275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3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416</Words>
  <Application>Microsoft Office PowerPoint</Application>
  <PresentationFormat>Affichage à l'écran (4:3)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Bauhaus 93</vt:lpstr>
      <vt:lpstr>Calibri</vt:lpstr>
      <vt:lpstr>Times New Roman</vt:lpstr>
      <vt:lpstr>Thème Office</vt:lpstr>
      <vt:lpstr>Molécules gouvernant le cycle cellulaire</vt:lpstr>
      <vt:lpstr>Les cyclines</vt:lpstr>
      <vt:lpstr>Les cyclines</vt:lpstr>
      <vt:lpstr>Les cyclines</vt:lpstr>
      <vt:lpstr>Les cyclines</vt:lpstr>
      <vt:lpstr>Les protéines kinases (kcd )</vt:lpstr>
      <vt:lpstr>Les protéines kinases kcd </vt:lpstr>
      <vt:lpstr>1er complexe cycline – kcd = MPF (mitosis-promoting factor)</vt:lpstr>
      <vt:lpstr>1er complexe cycline – kcd = MPF (mitosis-promoting factor)</vt:lpstr>
      <vt:lpstr>Point de contrôle G1?</vt:lpstr>
      <vt:lpstr>Points de contrôle</vt:lpstr>
      <vt:lpstr>Stimuli internes et externes</vt:lpstr>
      <vt:lpstr>Stimuli internes et externes</vt:lpstr>
      <vt:lpstr>Stimuli internes et externes</vt:lpstr>
      <vt:lpstr>Stimuli internes et externes</vt:lpstr>
      <vt:lpstr>Facteurs de croissance (f.c.)</vt:lpstr>
      <vt:lpstr>Facteurs de croissance (f.c.)</vt:lpstr>
      <vt:lpstr>Facteurs de croissance (f.c.)</vt:lpstr>
      <vt:lpstr>Facteurs de croissance (f.c.)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20</cp:revision>
  <dcterms:created xsi:type="dcterms:W3CDTF">2017-05-15T21:54:58Z</dcterms:created>
  <dcterms:modified xsi:type="dcterms:W3CDTF">2019-08-09T15:49:15Z</dcterms:modified>
</cp:coreProperties>
</file>