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00" r:id="rId2"/>
    <p:sldId id="311" r:id="rId3"/>
    <p:sldId id="301" r:id="rId4"/>
    <p:sldId id="315" r:id="rId5"/>
    <p:sldId id="331" r:id="rId6"/>
    <p:sldId id="332" r:id="rId7"/>
    <p:sldId id="334" r:id="rId8"/>
    <p:sldId id="333" r:id="rId9"/>
    <p:sldId id="336" r:id="rId10"/>
    <p:sldId id="337" r:id="rId11"/>
    <p:sldId id="338" r:id="rId12"/>
    <p:sldId id="335" r:id="rId13"/>
    <p:sldId id="339" r:id="rId14"/>
    <p:sldId id="340" r:id="rId15"/>
    <p:sldId id="289" r:id="rId16"/>
    <p:sldId id="341" r:id="rId17"/>
    <p:sldId id="327" r:id="rId18"/>
    <p:sldId id="328" r:id="rId19"/>
    <p:sldId id="330" r:id="rId20"/>
    <p:sldId id="314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/>
    <p:restoredTop sz="94313"/>
  </p:normalViewPr>
  <p:slideViewPr>
    <p:cSldViewPr snapToGrid="0">
      <p:cViewPr>
        <p:scale>
          <a:sx n="75" d="100"/>
          <a:sy n="75" d="100"/>
        </p:scale>
        <p:origin x="52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F106-F637-B04F-A317-47CEB8C93062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4FA2-576B-2C43-94FF-1ADC0B934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271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816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295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Possible 21 à 40 jours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006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353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901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4CB0-467B-73B0-528E-B91603217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F3B439-3342-34F6-60B0-ECAC21D10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91D00B-2F8C-F1A5-BE5D-806A32FB3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BBA355-A1CC-5C3D-DFF1-64E642F9C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752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4CB0-467B-73B0-528E-B91603217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F3B439-3342-34F6-60B0-ECAC21D10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91D00B-2F8C-F1A5-BE5D-806A32FB3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BBA355-A1CC-5C3D-DFF1-64E642F9C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311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69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4CB0-467B-73B0-528E-B91603217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F3B439-3342-34F6-60B0-ECAC21D10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91D00B-2F8C-F1A5-BE5D-806A32FB3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BBA355-A1CC-5C3D-DFF1-64E642F9C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573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Possible 21 à 40 jours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6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Follicule primaire dès que follicule primordial commence à grandir (15 par mois) et 1 seul deviendra follicule ovarique mûr.</a:t>
            </a:r>
          </a:p>
          <a:p>
            <a:r>
              <a:rPr lang="fr-FR" dirty="0"/>
              <a:t>Rôle cellules folliculaires : </a:t>
            </a:r>
            <a:r>
              <a:rPr lang="fr-FR" dirty="0" err="1"/>
              <a:t>nourrire</a:t>
            </a:r>
            <a:r>
              <a:rPr lang="fr-FR" dirty="0"/>
              <a:t> (trophique), endocrine (corps jaune)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316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930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Corps jaune dégénère </a:t>
            </a:r>
            <a:r>
              <a:rPr lang="fr-FR" dirty="0">
                <a:sym typeface="Wingdings" pitchFamily="2" charset="2"/>
              </a:rPr>
              <a:t> chute du taux de progestérone + </a:t>
            </a:r>
            <a:r>
              <a:rPr lang="fr-FR" dirty="0" err="1">
                <a:sym typeface="Wingdings" pitchFamily="2" charset="2"/>
              </a:rPr>
              <a:t>oestradiol</a:t>
            </a:r>
            <a:r>
              <a:rPr lang="fr-FR" dirty="0">
                <a:sym typeface="Wingdings" pitchFamily="2" charset="2"/>
              </a:rPr>
              <a:t>  constriction artères  perte d’irrigation  détachement paroi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737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Avant ovulation : follicules en croissance sécrètent </a:t>
            </a:r>
            <a:r>
              <a:rPr lang="fr-FR" dirty="0" err="1"/>
              <a:t>oestradiol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 stimule développement de couche fonctionnelle.</a:t>
            </a:r>
          </a:p>
          <a:p>
            <a:r>
              <a:rPr lang="fr-FR" dirty="0">
                <a:sym typeface="Wingdings" pitchFamily="2" charset="2"/>
              </a:rPr>
              <a:t>Synchronisé avec phase folliculaire.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792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ovulation : corps jaune sécrète </a:t>
            </a:r>
            <a:r>
              <a:rPr lang="fr-FR" dirty="0" err="1"/>
              <a:t>oestradiol</a:t>
            </a:r>
            <a:r>
              <a:rPr lang="fr-FR" dirty="0"/>
              <a:t> + progestérone </a:t>
            </a:r>
            <a:r>
              <a:rPr lang="fr-FR" dirty="0">
                <a:sym typeface="Wingdings" pitchFamily="2" charset="2"/>
              </a:rPr>
              <a:t> stimule maintien de couche fonctionnelle.</a:t>
            </a:r>
          </a:p>
          <a:p>
            <a:r>
              <a:rPr lang="fr-FR" dirty="0">
                <a:sym typeface="Wingdings" pitchFamily="2" charset="2"/>
              </a:rPr>
              <a:t>Synchronisé avec phase lutéale.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740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Ectopique = en dehors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817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215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Mucus = liquide sécrété par glandes mucipares. Eau + protéines.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325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glaire forme des mailles. Ces mailles s’ouvrent sous l’action de l’</a:t>
            </a:r>
            <a:r>
              <a:rPr lang="fr-FR" dirty="0" err="1"/>
              <a:t>oestradiol</a:t>
            </a:r>
            <a:r>
              <a:rPr lang="fr-FR" dirty="0"/>
              <a:t> et laissent plus facilement passer les spermatozoïdes.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734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394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37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631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1016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Mucus = liquide sécrété par glandes mucipares. Eau + protéines.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5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Possible 21 à 40 jours</a:t>
            </a:r>
          </a:p>
          <a:p>
            <a:r>
              <a:rPr lang="fr-FR" dirty="0"/>
              <a:t>Cortex = écorce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60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370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Possible 21 à 40 jours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75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Possible 21 à 40 jours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5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26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81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6AAF2-8C7E-2E68-8D11-01A722A42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66FA38-467F-99B2-D0BB-6ADFFC5D3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08D88-5835-D3ED-B26D-8E3DF05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9F9C9-3999-D342-2B38-19AABEEC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8CCC4-5014-BD26-8144-1BA1A63E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7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5C232-BE12-2F26-85E4-BD9641F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0FFD11-7927-2928-E582-8FBB89DE5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4FC71-A072-A146-9784-2DF6A10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B549A-0432-D8B7-17ED-C43DED85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9237D-E27E-1BDC-B2EA-9EE8C5E2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047ADC-95DD-45F9-25E8-D35259A89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DACF5E-3A10-F07F-FFF9-BCB1F127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05A52-6B65-5E7D-3581-D83432E6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2D3C9-0452-CF97-AE98-D6B0452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3C713-B7B3-F634-7853-BE2E788E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0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DE32A-BFC0-41A4-BFF2-F6CEAC01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FB3CA-011F-B4FF-ABD8-80F1AA60B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89CBB-2D74-80EF-FE35-AA08A67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64E99-7A8D-3F1A-2EAD-DFAC11EF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6E69-DB63-DAB2-49B5-5A3762C4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40CAB-CB05-FE06-FCD8-C1A53E0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FB6EBB-B1CE-6130-B873-090CA395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A82BC-CEB6-5F54-462A-078B19DA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344A5-CF9F-0EEC-7866-EB880A50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4A6CE-6E2B-F614-8BA1-22D8913E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1B635-1C64-00E1-7A6C-680B02A4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2108A-17DE-1AD4-8209-285C3DEBD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C5C00-AC78-AF0E-9495-1FE65E3F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381720-C7D7-08FC-F2DC-531A868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73C2B3-2194-A132-50AB-87E9B81C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4A3C58-FCE6-C616-B9A8-AD59100B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1E070-AE4F-FD2E-5E9A-DDE0FE22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CCF04-C74B-6E8B-6A5F-AB83C29C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7896A-A951-BAC4-A08C-4F695C70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35AD59-7BCC-059C-1693-582058632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589CB9-BDBB-C7B0-D6F0-4001A2858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3E6A89-29FE-E685-DECD-E2981F64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32F91C-3739-59A8-97AC-CEF59E22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8A81EA-6AE2-3692-96EF-ABB481BE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7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48B39-8F73-D692-B7D5-789D7EC7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B46288-61A2-AD62-B513-54C27C48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629311-1AC2-4AB3-A8AC-18F6A872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646807-2840-FFD9-D42E-6765319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866F35-3E0A-E2F6-3112-B999D62A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7A1D46-8145-AB67-DA22-7E2D80D9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EF848A-C4FD-330F-DD7B-302D6FB6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5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B5F84-4022-E127-49FB-4BDAAF1F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20309-6B1E-EE2A-D533-B623153D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AFC705-895A-9D5E-89DB-F034D3894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A5B446-65A6-16B9-DC68-055B6C2B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8014B1-21E9-7B9F-5821-9337E1D6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EC93DE-5656-BA33-ED29-FCFE46E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44AB3-A2C5-7E7D-3E86-ED55705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ED828-7D04-EE45-7BE8-6922F5FB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2F174-8643-08EB-DB8F-DB2F38BE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40D45A-C887-5812-80D5-1846B53C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9E41C-C166-DC3F-2CF1-49B4450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63C29-19EC-327E-2C11-F1EB7B56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0114D5-7EF4-AE76-F6CC-9128853C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5BCBA-7B8E-7F95-E243-102861421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5AC8F-159E-AB27-9435-4EFC619E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2409A-AE28-99E5-AFB8-382B4011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A3BBD-05D1-3F8C-D67C-1D7091E4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AB2751-59E2-1BC2-A5B1-43B39D49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3429000"/>
            <a:ext cx="5125885" cy="50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58 à 62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</p:txBody>
      </p:sp>
      <p:pic>
        <p:nvPicPr>
          <p:cNvPr id="5" name="Graphique 4" descr="Création de récits contour">
            <a:extLst>
              <a:ext uri="{FF2B5EF4-FFF2-40B4-BE49-F238E27FC236}">
                <a16:creationId xmlns:a16="http://schemas.microsoft.com/office/drawing/2014/main" id="{990CB2BC-60B1-18C7-B1B4-E51CB3020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1006" y="2337529"/>
            <a:ext cx="2182942" cy="21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3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phase folliculaire – étape 3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056" y="1138475"/>
            <a:ext cx="8260080" cy="1087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follicules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secondaires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follicules tertiaires</a:t>
            </a:r>
            <a:endParaRPr lang="fr-F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texte, menu, capture d’écran, nourriture&#10;&#10;Description générée automatiquement">
            <a:extLst>
              <a:ext uri="{FF2B5EF4-FFF2-40B4-BE49-F238E27FC236}">
                <a16:creationId xmlns:a16="http://schemas.microsoft.com/office/drawing/2014/main" id="{79E65A1C-040A-FBD6-49A6-A97B6B81D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3" y="1482221"/>
            <a:ext cx="2672080" cy="5159879"/>
          </a:xfrm>
          <a:prstGeom prst="rect">
            <a:avLst/>
          </a:prstGeom>
        </p:spPr>
      </p:pic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5BB85AC1-45D6-347A-6F26-BF0E6A6D53EF}"/>
              </a:ext>
            </a:extLst>
          </p:cNvPr>
          <p:cNvSpPr txBox="1">
            <a:spLocks/>
          </p:cNvSpPr>
          <p:nvPr/>
        </p:nvSpPr>
        <p:spPr>
          <a:xfrm>
            <a:off x="1369420" y="1129525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Follicule primordial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321B3E5-4A2A-52B9-1F6D-CB310C35C8F8}"/>
              </a:ext>
            </a:extLst>
          </p:cNvPr>
          <p:cNvSpPr/>
          <p:nvPr/>
        </p:nvSpPr>
        <p:spPr>
          <a:xfrm>
            <a:off x="1188718" y="1181777"/>
            <a:ext cx="143691" cy="1436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9">
            <a:extLst>
              <a:ext uri="{FF2B5EF4-FFF2-40B4-BE49-F238E27FC236}">
                <a16:creationId xmlns:a16="http://schemas.microsoft.com/office/drawing/2014/main" id="{20E78096-4B28-100E-3233-5B169B75CDB3}"/>
              </a:ext>
            </a:extLst>
          </p:cNvPr>
          <p:cNvSpPr/>
          <p:nvPr/>
        </p:nvSpPr>
        <p:spPr>
          <a:xfrm>
            <a:off x="5881638" y="2754642"/>
            <a:ext cx="1421458" cy="55514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81076F4-B464-D649-2496-BA51CC0EEDA9}"/>
              </a:ext>
            </a:extLst>
          </p:cNvPr>
          <p:cNvSpPr/>
          <p:nvPr/>
        </p:nvSpPr>
        <p:spPr>
          <a:xfrm>
            <a:off x="940195" y="2287732"/>
            <a:ext cx="2057400" cy="16746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686A5569-D43E-9CEF-05EA-0AC21DA180D2}"/>
              </a:ext>
            </a:extLst>
          </p:cNvPr>
          <p:cNvSpPr txBox="1">
            <a:spLocks/>
          </p:cNvSpPr>
          <p:nvPr/>
        </p:nvSpPr>
        <p:spPr>
          <a:xfrm>
            <a:off x="3173055" y="4953393"/>
            <a:ext cx="8853461" cy="1688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d’une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cavité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remplie de liquide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 thèque se divise en 2 :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thèque interne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et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thèque externe</a:t>
            </a:r>
          </a:p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 thèque interne et la couche granuleuse sécrètent de l’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oestrogène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2497847-46ED-752C-0D7F-8B0963B353DB}"/>
              </a:ext>
            </a:extLst>
          </p:cNvPr>
          <p:cNvCxnSpPr>
            <a:cxnSpLocks/>
          </p:cNvCxnSpPr>
          <p:nvPr/>
        </p:nvCxnSpPr>
        <p:spPr>
          <a:xfrm flipH="1">
            <a:off x="373223" y="1136469"/>
            <a:ext cx="5669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8">
            <a:extLst>
              <a:ext uri="{FF2B5EF4-FFF2-40B4-BE49-F238E27FC236}">
                <a16:creationId xmlns:a16="http://schemas.microsoft.com/office/drawing/2014/main" id="{BD5BCC34-00D7-0584-8E07-145927EB9861}"/>
              </a:ext>
            </a:extLst>
          </p:cNvPr>
          <p:cNvSpPr txBox="1">
            <a:spLocks/>
          </p:cNvSpPr>
          <p:nvPr/>
        </p:nvSpPr>
        <p:spPr>
          <a:xfrm>
            <a:off x="37730" y="894397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- 4 à 5 mois</a:t>
            </a:r>
          </a:p>
        </p:txBody>
      </p:sp>
      <p:pic>
        <p:nvPicPr>
          <p:cNvPr id="12" name="Picture 2" descr="embryology, embryologie">
            <a:extLst>
              <a:ext uri="{FF2B5EF4-FFF2-40B4-BE49-F238E27FC236}">
                <a16:creationId xmlns:a16="http://schemas.microsoft.com/office/drawing/2014/main" id="{415D1EEC-14D9-B7AE-1F7D-C5F88CD92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4304" y="1545467"/>
            <a:ext cx="2906496" cy="299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mbryology, embryologie">
            <a:extLst>
              <a:ext uri="{FF2B5EF4-FFF2-40B4-BE49-F238E27FC236}">
                <a16:creationId xmlns:a16="http://schemas.microsoft.com/office/drawing/2014/main" id="{75972BB5-EB94-D5D8-9A44-148C35AE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7762" y="1545467"/>
            <a:ext cx="3449571" cy="297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77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phase folliculaire – étape 4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056" y="1138475"/>
            <a:ext cx="8260080" cy="555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 seul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follicule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tertiaire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follicule de De Graaf</a:t>
            </a:r>
            <a:endParaRPr lang="fr-F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texte, menu, capture d’écran, nourriture&#10;&#10;Description générée automatiquement">
            <a:extLst>
              <a:ext uri="{FF2B5EF4-FFF2-40B4-BE49-F238E27FC236}">
                <a16:creationId xmlns:a16="http://schemas.microsoft.com/office/drawing/2014/main" id="{79E65A1C-040A-FBD6-49A6-A97B6B81D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3" y="1482221"/>
            <a:ext cx="2672080" cy="5159879"/>
          </a:xfrm>
          <a:prstGeom prst="rect">
            <a:avLst/>
          </a:prstGeom>
        </p:spPr>
      </p:pic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5BB85AC1-45D6-347A-6F26-BF0E6A6D53EF}"/>
              </a:ext>
            </a:extLst>
          </p:cNvPr>
          <p:cNvSpPr txBox="1">
            <a:spLocks/>
          </p:cNvSpPr>
          <p:nvPr/>
        </p:nvSpPr>
        <p:spPr>
          <a:xfrm>
            <a:off x="1369420" y="1129525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Follicule primordial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321B3E5-4A2A-52B9-1F6D-CB310C35C8F8}"/>
              </a:ext>
            </a:extLst>
          </p:cNvPr>
          <p:cNvSpPr/>
          <p:nvPr/>
        </p:nvSpPr>
        <p:spPr>
          <a:xfrm>
            <a:off x="1188718" y="1181777"/>
            <a:ext cx="143691" cy="1436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9">
            <a:extLst>
              <a:ext uri="{FF2B5EF4-FFF2-40B4-BE49-F238E27FC236}">
                <a16:creationId xmlns:a16="http://schemas.microsoft.com/office/drawing/2014/main" id="{20E78096-4B28-100E-3233-5B169B75CDB3}"/>
              </a:ext>
            </a:extLst>
          </p:cNvPr>
          <p:cNvSpPr/>
          <p:nvPr/>
        </p:nvSpPr>
        <p:spPr>
          <a:xfrm>
            <a:off x="6896667" y="2768360"/>
            <a:ext cx="797996" cy="55514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81076F4-B464-D649-2496-BA51CC0EEDA9}"/>
              </a:ext>
            </a:extLst>
          </p:cNvPr>
          <p:cNvSpPr/>
          <p:nvPr/>
        </p:nvSpPr>
        <p:spPr>
          <a:xfrm>
            <a:off x="940195" y="3047999"/>
            <a:ext cx="2057400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686A5569-D43E-9CEF-05EA-0AC21DA180D2}"/>
              </a:ext>
            </a:extLst>
          </p:cNvPr>
          <p:cNvSpPr txBox="1">
            <a:spLocks/>
          </p:cNvSpPr>
          <p:nvPr/>
        </p:nvSpPr>
        <p:spPr>
          <a:xfrm>
            <a:off x="3173055" y="4953393"/>
            <a:ext cx="8853461" cy="19046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autres follicules dégénèrent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Cavité grandit  l’ovocyte de 1</a:t>
            </a:r>
            <a:r>
              <a:rPr lang="fr-FR" sz="2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er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ordre est isolé, entouré d’une couche de cellules =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corona </a:t>
            </a:r>
            <a:r>
              <a:rPr lang="fr-FR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radiata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L’ovocyte de 1</a:t>
            </a:r>
            <a:r>
              <a:rPr lang="fr-FR" sz="2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er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ordre termine la méiose jusqu’à la métaphase 2 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ovocyte de 2</a:t>
            </a:r>
            <a:r>
              <a:rPr lang="fr-FR" sz="24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ordre 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2497847-46ED-752C-0D7F-8B0963B353DB}"/>
              </a:ext>
            </a:extLst>
          </p:cNvPr>
          <p:cNvCxnSpPr>
            <a:cxnSpLocks/>
          </p:cNvCxnSpPr>
          <p:nvPr/>
        </p:nvCxnSpPr>
        <p:spPr>
          <a:xfrm flipH="1">
            <a:off x="373223" y="1136469"/>
            <a:ext cx="5669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8">
            <a:extLst>
              <a:ext uri="{FF2B5EF4-FFF2-40B4-BE49-F238E27FC236}">
                <a16:creationId xmlns:a16="http://schemas.microsoft.com/office/drawing/2014/main" id="{BD5BCC34-00D7-0584-8E07-145927EB9861}"/>
              </a:ext>
            </a:extLst>
          </p:cNvPr>
          <p:cNvSpPr txBox="1">
            <a:spLocks/>
          </p:cNvSpPr>
          <p:nvPr/>
        </p:nvSpPr>
        <p:spPr>
          <a:xfrm>
            <a:off x="37730" y="894397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- 4 à 5 mois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FF5DC59-BD3F-FD2B-2291-BFD811200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211" y="1755709"/>
            <a:ext cx="3394594" cy="281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embryology, embryologie">
            <a:extLst>
              <a:ext uri="{FF2B5EF4-FFF2-40B4-BE49-F238E27FC236}">
                <a16:creationId xmlns:a16="http://schemas.microsoft.com/office/drawing/2014/main" id="{A5364905-95C4-DB0A-071B-661E62E49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4549" y="1676671"/>
            <a:ext cx="3449571" cy="297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85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phase folliculaire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0" y="2227466"/>
            <a:ext cx="5420066" cy="502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10 follicules primordiaux</a:t>
            </a:r>
            <a:endParaRPr lang="fr-F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EAF5518-1CB8-8C3B-8037-C4FE8489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10" y="914400"/>
            <a:ext cx="511441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contenu 8">
            <a:extLst>
              <a:ext uri="{FF2B5EF4-FFF2-40B4-BE49-F238E27FC236}">
                <a16:creationId xmlns:a16="http://schemas.microsoft.com/office/drawing/2014/main" id="{59B97381-406B-5D52-C07A-2B57E7FC99C7}"/>
              </a:ext>
            </a:extLst>
          </p:cNvPr>
          <p:cNvSpPr txBox="1">
            <a:spLocks/>
          </p:cNvSpPr>
          <p:nvPr/>
        </p:nvSpPr>
        <p:spPr>
          <a:xfrm>
            <a:off x="5689692" y="5070286"/>
            <a:ext cx="6482372" cy="911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seul follicule de De Graaf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(non visible)</a:t>
            </a:r>
            <a:endParaRPr lang="fr-F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du contenu 8">
            <a:extLst>
              <a:ext uri="{FF2B5EF4-FFF2-40B4-BE49-F238E27FC236}">
                <a16:creationId xmlns:a16="http://schemas.microsoft.com/office/drawing/2014/main" id="{E597E361-009E-1C41-8C44-64428EF005A5}"/>
              </a:ext>
            </a:extLst>
          </p:cNvPr>
          <p:cNvSpPr txBox="1">
            <a:spLocks/>
          </p:cNvSpPr>
          <p:nvPr/>
        </p:nvSpPr>
        <p:spPr>
          <a:xfrm>
            <a:off x="5709628" y="6132191"/>
            <a:ext cx="1794934" cy="502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Ovulation</a:t>
            </a:r>
            <a:endParaRPr lang="fr-F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82AFAD88-2553-915B-25A7-1075549AF649}"/>
              </a:ext>
            </a:extLst>
          </p:cNvPr>
          <p:cNvSpPr/>
          <p:nvPr/>
        </p:nvSpPr>
        <p:spPr>
          <a:xfrm>
            <a:off x="5300133" y="1828800"/>
            <a:ext cx="287867" cy="1117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6CF8540-E582-8043-66D5-A4D9A7532320}"/>
              </a:ext>
            </a:extLst>
          </p:cNvPr>
          <p:cNvGrpSpPr/>
          <p:nvPr/>
        </p:nvGrpSpPr>
        <p:grpSpPr>
          <a:xfrm>
            <a:off x="5300133" y="3701859"/>
            <a:ext cx="3979334" cy="502680"/>
            <a:chOff x="5300133" y="3701859"/>
            <a:chExt cx="3979334" cy="502680"/>
          </a:xfrm>
        </p:grpSpPr>
        <p:sp>
          <p:nvSpPr>
            <p:cNvPr id="12" name="Espace réservé du contenu 8">
              <a:extLst>
                <a:ext uri="{FF2B5EF4-FFF2-40B4-BE49-F238E27FC236}">
                  <a16:creationId xmlns:a16="http://schemas.microsoft.com/office/drawing/2014/main" id="{4D41D114-5C75-262B-E17A-24537D9F4AB7}"/>
                </a:ext>
              </a:extLst>
            </p:cNvPr>
            <p:cNvSpPr txBox="1">
              <a:spLocks/>
            </p:cNvSpPr>
            <p:nvPr/>
          </p:nvSpPr>
          <p:spPr>
            <a:xfrm>
              <a:off x="5689600" y="3701859"/>
              <a:ext cx="3589867" cy="5026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follicules secondaires</a:t>
              </a:r>
              <a:endPara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ccolade fermante 17">
              <a:extLst>
                <a:ext uri="{FF2B5EF4-FFF2-40B4-BE49-F238E27FC236}">
                  <a16:creationId xmlns:a16="http://schemas.microsoft.com/office/drawing/2014/main" id="{D8A61AC3-9900-14DB-0A0C-FD3EBF63729F}"/>
                </a:ext>
              </a:extLst>
            </p:cNvPr>
            <p:cNvSpPr/>
            <p:nvPr/>
          </p:nvSpPr>
          <p:spPr>
            <a:xfrm>
              <a:off x="5300133" y="3737627"/>
              <a:ext cx="287867" cy="375894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5342E15-BEA1-0706-3E73-F43B799C5DC0}"/>
              </a:ext>
            </a:extLst>
          </p:cNvPr>
          <p:cNvGrpSpPr/>
          <p:nvPr/>
        </p:nvGrpSpPr>
        <p:grpSpPr>
          <a:xfrm>
            <a:off x="5300133" y="3221610"/>
            <a:ext cx="3603706" cy="502680"/>
            <a:chOff x="5300133" y="3221610"/>
            <a:chExt cx="3603706" cy="502680"/>
          </a:xfrm>
        </p:grpSpPr>
        <p:sp>
          <p:nvSpPr>
            <p:cNvPr id="11" name="Espace réservé du contenu 8">
              <a:extLst>
                <a:ext uri="{FF2B5EF4-FFF2-40B4-BE49-F238E27FC236}">
                  <a16:creationId xmlns:a16="http://schemas.microsoft.com/office/drawing/2014/main" id="{8DB9E8F1-D913-B9DD-F1C6-03C56CA2975A}"/>
                </a:ext>
              </a:extLst>
            </p:cNvPr>
            <p:cNvSpPr txBox="1">
              <a:spLocks/>
            </p:cNvSpPr>
            <p:nvPr/>
          </p:nvSpPr>
          <p:spPr>
            <a:xfrm>
              <a:off x="5689600" y="3221610"/>
              <a:ext cx="3214239" cy="5026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follicules primaires</a:t>
              </a:r>
              <a:endPara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ccolade fermante 18">
              <a:extLst>
                <a:ext uri="{FF2B5EF4-FFF2-40B4-BE49-F238E27FC236}">
                  <a16:creationId xmlns:a16="http://schemas.microsoft.com/office/drawing/2014/main" id="{28AC1792-85D5-89DA-ABFB-657A4FAB584A}"/>
                </a:ext>
              </a:extLst>
            </p:cNvPr>
            <p:cNvSpPr/>
            <p:nvPr/>
          </p:nvSpPr>
          <p:spPr>
            <a:xfrm>
              <a:off x="5300133" y="3231767"/>
              <a:ext cx="287867" cy="375894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2992C9B-4C1C-8FEE-0919-77EF3CF89056}"/>
              </a:ext>
            </a:extLst>
          </p:cNvPr>
          <p:cNvGrpSpPr/>
          <p:nvPr/>
        </p:nvGrpSpPr>
        <p:grpSpPr>
          <a:xfrm>
            <a:off x="5300133" y="4300018"/>
            <a:ext cx="3999362" cy="502680"/>
            <a:chOff x="5300133" y="4300018"/>
            <a:chExt cx="3999362" cy="502680"/>
          </a:xfrm>
        </p:grpSpPr>
        <p:sp>
          <p:nvSpPr>
            <p:cNvPr id="13" name="Espace réservé du contenu 8">
              <a:extLst>
                <a:ext uri="{FF2B5EF4-FFF2-40B4-BE49-F238E27FC236}">
                  <a16:creationId xmlns:a16="http://schemas.microsoft.com/office/drawing/2014/main" id="{EA7A4182-C8CC-6E5F-86DB-63A4A8049852}"/>
                </a:ext>
              </a:extLst>
            </p:cNvPr>
            <p:cNvSpPr txBox="1">
              <a:spLocks/>
            </p:cNvSpPr>
            <p:nvPr/>
          </p:nvSpPr>
          <p:spPr>
            <a:xfrm>
              <a:off x="5709628" y="4300018"/>
              <a:ext cx="3589867" cy="5026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follicules tertiaires</a:t>
              </a:r>
              <a:endPara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ccolade fermante 19">
              <a:extLst>
                <a:ext uri="{FF2B5EF4-FFF2-40B4-BE49-F238E27FC236}">
                  <a16:creationId xmlns:a16="http://schemas.microsoft.com/office/drawing/2014/main" id="{A06A8B7C-7833-749C-F546-4DF34402C231}"/>
                </a:ext>
              </a:extLst>
            </p:cNvPr>
            <p:cNvSpPr/>
            <p:nvPr/>
          </p:nvSpPr>
          <p:spPr>
            <a:xfrm>
              <a:off x="5300133" y="4334114"/>
              <a:ext cx="287867" cy="375894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0B5B4F87-67D3-97D4-3E4C-D14391643110}"/>
              </a:ext>
            </a:extLst>
          </p:cNvPr>
          <p:cNvGrpSpPr/>
          <p:nvPr/>
        </p:nvGrpSpPr>
        <p:grpSpPr>
          <a:xfrm>
            <a:off x="9700328" y="2267836"/>
            <a:ext cx="2525538" cy="2442172"/>
            <a:chOff x="9700328" y="2267836"/>
            <a:chExt cx="2525538" cy="244217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4D53982-9F06-5D29-1447-D6B44B00648B}"/>
                </a:ext>
              </a:extLst>
            </p:cNvPr>
            <p:cNvSpPr txBox="1"/>
            <p:nvPr/>
          </p:nvSpPr>
          <p:spPr>
            <a:xfrm>
              <a:off x="9942869" y="3167688"/>
              <a:ext cx="22829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Ovocyte de 1</a:t>
              </a:r>
              <a:r>
                <a:rPr lang="fr-FR" baseline="300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ordre</a:t>
              </a:r>
            </a:p>
            <a:p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(prophase 1)</a:t>
              </a:r>
            </a:p>
          </p:txBody>
        </p:sp>
        <p:sp>
          <p:nvSpPr>
            <p:cNvPr id="21" name="Accolade fermante 20">
              <a:extLst>
                <a:ext uri="{FF2B5EF4-FFF2-40B4-BE49-F238E27FC236}">
                  <a16:creationId xmlns:a16="http://schemas.microsoft.com/office/drawing/2014/main" id="{62EFA041-8C37-A017-59D0-D28DD7315DBA}"/>
                </a:ext>
              </a:extLst>
            </p:cNvPr>
            <p:cNvSpPr/>
            <p:nvPr/>
          </p:nvSpPr>
          <p:spPr>
            <a:xfrm>
              <a:off x="9700328" y="2267836"/>
              <a:ext cx="287867" cy="244217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C8208F6-7485-E681-D101-823BE69E1566}"/>
              </a:ext>
            </a:extLst>
          </p:cNvPr>
          <p:cNvGrpSpPr/>
          <p:nvPr/>
        </p:nvGrpSpPr>
        <p:grpSpPr>
          <a:xfrm>
            <a:off x="9700329" y="5094069"/>
            <a:ext cx="2525536" cy="1488295"/>
            <a:chOff x="9700329" y="5094069"/>
            <a:chExt cx="2525536" cy="1488295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8AB587A-2CEC-4CD9-9DD9-8FF5AE0F2EE9}"/>
                </a:ext>
              </a:extLst>
            </p:cNvPr>
            <p:cNvSpPr txBox="1"/>
            <p:nvPr/>
          </p:nvSpPr>
          <p:spPr>
            <a:xfrm>
              <a:off x="9942868" y="5526042"/>
              <a:ext cx="22829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Ovocyte de 2</a:t>
              </a:r>
              <a:r>
                <a:rPr lang="fr-FR" baseline="300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ordre</a:t>
              </a:r>
            </a:p>
            <a:p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(métaphase 2)</a:t>
              </a:r>
            </a:p>
          </p:txBody>
        </p:sp>
        <p:sp>
          <p:nvSpPr>
            <p:cNvPr id="22" name="Accolade fermante 21">
              <a:extLst>
                <a:ext uri="{FF2B5EF4-FFF2-40B4-BE49-F238E27FC236}">
                  <a16:creationId xmlns:a16="http://schemas.microsoft.com/office/drawing/2014/main" id="{F0FB9356-CE23-636C-7AF5-E80EDC712E9D}"/>
                </a:ext>
              </a:extLst>
            </p:cNvPr>
            <p:cNvSpPr/>
            <p:nvPr/>
          </p:nvSpPr>
          <p:spPr>
            <a:xfrm>
              <a:off x="9700329" y="5094069"/>
              <a:ext cx="242540" cy="1488295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597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ovulation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6787" y="1482221"/>
            <a:ext cx="8451079" cy="4952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14e jour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Follicule de De Graaf fusionne avec la paroi de l’ovaire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Ovocyte de 2</a:t>
            </a:r>
            <a:r>
              <a:rPr lang="fr-F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ordre + corona </a:t>
            </a: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radiata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éjectés dans les trompes de Fallope.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Note : si plusieurs ovocytes de 2</a:t>
            </a:r>
            <a:r>
              <a:rPr lang="fr-FR" i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lang="fr-FR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ordre éjectés en même temps  faux jumeaux possibles</a:t>
            </a:r>
            <a:endParaRPr lang="fr-FR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texte, menu, capture d’écran, nourriture&#10;&#10;Description générée automatiquement">
            <a:extLst>
              <a:ext uri="{FF2B5EF4-FFF2-40B4-BE49-F238E27FC236}">
                <a16:creationId xmlns:a16="http://schemas.microsoft.com/office/drawing/2014/main" id="{79E65A1C-040A-FBD6-49A6-A97B6B81D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3" y="1482221"/>
            <a:ext cx="2672080" cy="5159879"/>
          </a:xfrm>
          <a:prstGeom prst="rect">
            <a:avLst/>
          </a:prstGeom>
        </p:spPr>
      </p:pic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5BB85AC1-45D6-347A-6F26-BF0E6A6D53EF}"/>
              </a:ext>
            </a:extLst>
          </p:cNvPr>
          <p:cNvSpPr txBox="1">
            <a:spLocks/>
          </p:cNvSpPr>
          <p:nvPr/>
        </p:nvSpPr>
        <p:spPr>
          <a:xfrm>
            <a:off x="1369420" y="1129525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Follicule primordial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321B3E5-4A2A-52B9-1F6D-CB310C35C8F8}"/>
              </a:ext>
            </a:extLst>
          </p:cNvPr>
          <p:cNvSpPr/>
          <p:nvPr/>
        </p:nvSpPr>
        <p:spPr>
          <a:xfrm>
            <a:off x="1188718" y="1181777"/>
            <a:ext cx="143691" cy="1436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81076F4-B464-D649-2496-BA51CC0EEDA9}"/>
              </a:ext>
            </a:extLst>
          </p:cNvPr>
          <p:cNvSpPr/>
          <p:nvPr/>
        </p:nvSpPr>
        <p:spPr>
          <a:xfrm>
            <a:off x="892162" y="3945467"/>
            <a:ext cx="2057400" cy="10828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2497847-46ED-752C-0D7F-8B0963B353DB}"/>
              </a:ext>
            </a:extLst>
          </p:cNvPr>
          <p:cNvCxnSpPr>
            <a:cxnSpLocks/>
          </p:cNvCxnSpPr>
          <p:nvPr/>
        </p:nvCxnSpPr>
        <p:spPr>
          <a:xfrm flipH="1">
            <a:off x="373223" y="1136469"/>
            <a:ext cx="5669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8">
            <a:extLst>
              <a:ext uri="{FF2B5EF4-FFF2-40B4-BE49-F238E27FC236}">
                <a16:creationId xmlns:a16="http://schemas.microsoft.com/office/drawing/2014/main" id="{BD5BCC34-00D7-0584-8E07-145927EB9861}"/>
              </a:ext>
            </a:extLst>
          </p:cNvPr>
          <p:cNvSpPr txBox="1">
            <a:spLocks/>
          </p:cNvSpPr>
          <p:nvPr/>
        </p:nvSpPr>
        <p:spPr>
          <a:xfrm>
            <a:off x="37730" y="894397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- 4 à 5 mois</a:t>
            </a:r>
          </a:p>
        </p:txBody>
      </p:sp>
    </p:spTree>
    <p:extLst>
      <p:ext uri="{BB962C8B-B14F-4D97-AF65-F5344CB8AC3E}">
        <p14:creationId xmlns:p14="http://schemas.microsoft.com/office/powerpoint/2010/main" val="215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phase lutéale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056" y="1138474"/>
            <a:ext cx="8260080" cy="550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Les cellules granuleuses + thèque interne restées dans l’ovaire s’hypertrophient (augmentent de volume)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= Corps jaune</a:t>
            </a:r>
          </a:p>
          <a:p>
            <a:pPr lvl="1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sécrète de la progestérone</a:t>
            </a:r>
          </a:p>
          <a:p>
            <a:pPr marL="0" indent="0">
              <a:buNone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 avenirs possibles</a:t>
            </a: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Fécondation  corps jaune subsiste jusqu’au 3</a:t>
            </a:r>
            <a:r>
              <a:rPr lang="fr-FR" sz="28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mois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trike="sngStrik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Fécondation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 corps jaune subsiste 10 jours puis dégénère.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texte, menu, capture d’écran, nourriture&#10;&#10;Description générée automatiquement">
            <a:extLst>
              <a:ext uri="{FF2B5EF4-FFF2-40B4-BE49-F238E27FC236}">
                <a16:creationId xmlns:a16="http://schemas.microsoft.com/office/drawing/2014/main" id="{79E65A1C-040A-FBD6-49A6-A97B6B81D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3" y="1482221"/>
            <a:ext cx="2672080" cy="5159879"/>
          </a:xfrm>
          <a:prstGeom prst="rect">
            <a:avLst/>
          </a:prstGeom>
        </p:spPr>
      </p:pic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5BB85AC1-45D6-347A-6F26-BF0E6A6D53EF}"/>
              </a:ext>
            </a:extLst>
          </p:cNvPr>
          <p:cNvSpPr txBox="1">
            <a:spLocks/>
          </p:cNvSpPr>
          <p:nvPr/>
        </p:nvSpPr>
        <p:spPr>
          <a:xfrm>
            <a:off x="1369420" y="1129525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Follicule primordial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321B3E5-4A2A-52B9-1F6D-CB310C35C8F8}"/>
              </a:ext>
            </a:extLst>
          </p:cNvPr>
          <p:cNvSpPr/>
          <p:nvPr/>
        </p:nvSpPr>
        <p:spPr>
          <a:xfrm>
            <a:off x="1188718" y="1181777"/>
            <a:ext cx="143691" cy="1436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81076F4-B464-D649-2496-BA51CC0EEDA9}"/>
              </a:ext>
            </a:extLst>
          </p:cNvPr>
          <p:cNvSpPr/>
          <p:nvPr/>
        </p:nvSpPr>
        <p:spPr>
          <a:xfrm>
            <a:off x="940195" y="5012267"/>
            <a:ext cx="2057400" cy="16298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2497847-46ED-752C-0D7F-8B0963B353DB}"/>
              </a:ext>
            </a:extLst>
          </p:cNvPr>
          <p:cNvCxnSpPr>
            <a:cxnSpLocks/>
          </p:cNvCxnSpPr>
          <p:nvPr/>
        </p:nvCxnSpPr>
        <p:spPr>
          <a:xfrm flipH="1">
            <a:off x="373223" y="1136469"/>
            <a:ext cx="5669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8">
            <a:extLst>
              <a:ext uri="{FF2B5EF4-FFF2-40B4-BE49-F238E27FC236}">
                <a16:creationId xmlns:a16="http://schemas.microsoft.com/office/drawing/2014/main" id="{BD5BCC34-00D7-0584-8E07-145927EB9861}"/>
              </a:ext>
            </a:extLst>
          </p:cNvPr>
          <p:cNvSpPr txBox="1">
            <a:spLocks/>
          </p:cNvSpPr>
          <p:nvPr/>
        </p:nvSpPr>
        <p:spPr>
          <a:xfrm>
            <a:off x="37730" y="894397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- 4 à 5 mois</a:t>
            </a:r>
          </a:p>
        </p:txBody>
      </p:sp>
    </p:spTree>
    <p:extLst>
      <p:ext uri="{BB962C8B-B14F-4D97-AF65-F5344CB8AC3E}">
        <p14:creationId xmlns:p14="http://schemas.microsoft.com/office/powerpoint/2010/main" val="31647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56798-43A0-550C-3055-BE73A4A8A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BCAAD4-2559-FBDE-3607-AAD9BEC3A8F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</a:t>
            </a:r>
          </a:p>
        </p:txBody>
      </p:sp>
      <p:pic>
        <p:nvPicPr>
          <p:cNvPr id="10" name="Image 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E630602-6B67-A4B0-D548-C992386CB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490" y="1098445"/>
            <a:ext cx="8669020" cy="57595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43D4D4A-941E-20B6-8AC8-911C6C8FF409}"/>
              </a:ext>
            </a:extLst>
          </p:cNvPr>
          <p:cNvSpPr txBox="1"/>
          <p:nvPr/>
        </p:nvSpPr>
        <p:spPr>
          <a:xfrm>
            <a:off x="7741101" y="135146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Follicule primaire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33813C-2900-340E-13E5-98BBCC857D96}"/>
              </a:ext>
            </a:extLst>
          </p:cNvPr>
          <p:cNvSpPr txBox="1"/>
          <p:nvPr/>
        </p:nvSpPr>
        <p:spPr>
          <a:xfrm>
            <a:off x="6481781" y="1015511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Follicule secondaire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170669-4FE1-D74E-562F-DACF65CE49CA}"/>
              </a:ext>
            </a:extLst>
          </p:cNvPr>
          <p:cNvSpPr txBox="1"/>
          <p:nvPr/>
        </p:nvSpPr>
        <p:spPr>
          <a:xfrm>
            <a:off x="4692617" y="1015511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Follicule tertiaire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044447-6E65-AA74-72DF-41ADBD37187C}"/>
              </a:ext>
            </a:extLst>
          </p:cNvPr>
          <p:cNvSpPr txBox="1"/>
          <p:nvPr/>
        </p:nvSpPr>
        <p:spPr>
          <a:xfrm>
            <a:off x="2752929" y="142286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Follicule de De Graaf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554932-0CF1-26D1-AC9C-94EFA43F3146}"/>
              </a:ext>
            </a:extLst>
          </p:cNvPr>
          <p:cNvSpPr txBox="1"/>
          <p:nvPr/>
        </p:nvSpPr>
        <p:spPr>
          <a:xfrm>
            <a:off x="186043" y="4199956"/>
            <a:ext cx="2199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Ovulation</a:t>
            </a:r>
          </a:p>
          <a:p>
            <a:pPr marL="285750" indent="-285750">
              <a:buFontTx/>
              <a:buChar char="-"/>
            </a:pPr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Ovocyte 2</a:t>
            </a:r>
            <a:r>
              <a:rPr lang="fr-FR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ordre</a:t>
            </a:r>
          </a:p>
          <a:p>
            <a:pPr marL="285750" indent="-285750">
              <a:buFontTx/>
              <a:buChar char="-"/>
            </a:pPr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Corona </a:t>
            </a:r>
            <a:r>
              <a:rPr lang="fr-FR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radiata</a:t>
            </a:r>
            <a:endParaRPr lang="fr-FR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F74C6E8-1B23-FB73-322E-B5F8F93F1D16}"/>
              </a:ext>
            </a:extLst>
          </p:cNvPr>
          <p:cNvSpPr txBox="1"/>
          <p:nvPr/>
        </p:nvSpPr>
        <p:spPr>
          <a:xfrm>
            <a:off x="3580132" y="5974602"/>
            <a:ext cx="4089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Corps jaune</a:t>
            </a:r>
          </a:p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Thèque interne + cellules granuleuses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01AB7BA-EBFD-7677-EE62-8412C83E7C36}"/>
              </a:ext>
            </a:extLst>
          </p:cNvPr>
          <p:cNvGrpSpPr/>
          <p:nvPr/>
        </p:nvGrpSpPr>
        <p:grpSpPr>
          <a:xfrm>
            <a:off x="8449734" y="1628154"/>
            <a:ext cx="2303612" cy="691713"/>
            <a:chOff x="8449734" y="1628154"/>
            <a:chExt cx="2303612" cy="691713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C754FA53-5D00-5AE0-F98E-6CD5BA4EB043}"/>
                </a:ext>
              </a:extLst>
            </p:cNvPr>
            <p:cNvSpPr txBox="1"/>
            <p:nvPr/>
          </p:nvSpPr>
          <p:spPr>
            <a:xfrm>
              <a:off x="8516836" y="1628154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Follicule primordiale</a:t>
              </a: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BA7852B3-EBFD-E5DB-F777-56617AA839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9734" y="1961065"/>
              <a:ext cx="255734" cy="3588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0CA6AA1-BE11-DC38-61C3-9CCA5A2744A2}"/>
              </a:ext>
            </a:extLst>
          </p:cNvPr>
          <p:cNvCxnSpPr>
            <a:cxnSpLocks/>
          </p:cNvCxnSpPr>
          <p:nvPr/>
        </p:nvCxnSpPr>
        <p:spPr>
          <a:xfrm flipH="1">
            <a:off x="7954676" y="1689642"/>
            <a:ext cx="213302" cy="6302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0A39E8C-B2B0-1834-655B-AB11669E79FF}"/>
              </a:ext>
            </a:extLst>
          </p:cNvPr>
          <p:cNvCxnSpPr>
            <a:cxnSpLocks/>
          </p:cNvCxnSpPr>
          <p:nvPr/>
        </p:nvCxnSpPr>
        <p:spPr>
          <a:xfrm>
            <a:off x="7150965" y="1330840"/>
            <a:ext cx="178362" cy="11244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9EA8ECB-2176-3B23-0F3A-7F6E92185CC3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624923" y="1384843"/>
            <a:ext cx="1" cy="935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39B07662-22CA-BBB4-76EF-3A9BF34E3A00}"/>
              </a:ext>
            </a:extLst>
          </p:cNvPr>
          <p:cNvCxnSpPr>
            <a:cxnSpLocks/>
          </p:cNvCxnSpPr>
          <p:nvPr/>
        </p:nvCxnSpPr>
        <p:spPr>
          <a:xfrm>
            <a:off x="4248783" y="1744597"/>
            <a:ext cx="0" cy="710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562AAD6-923E-82F5-32E8-2CB086801BD2}"/>
              </a:ext>
            </a:extLst>
          </p:cNvPr>
          <p:cNvCxnSpPr>
            <a:cxnSpLocks/>
          </p:cNvCxnSpPr>
          <p:nvPr/>
        </p:nvCxnSpPr>
        <p:spPr>
          <a:xfrm>
            <a:off x="2385684" y="4661621"/>
            <a:ext cx="3672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B003E4A-B002-20E5-0D45-38C6B7965C4C}"/>
              </a:ext>
            </a:extLst>
          </p:cNvPr>
          <p:cNvCxnSpPr>
            <a:cxnSpLocks/>
          </p:cNvCxnSpPr>
          <p:nvPr/>
        </p:nvCxnSpPr>
        <p:spPr>
          <a:xfrm flipV="1">
            <a:off x="4692617" y="5096806"/>
            <a:ext cx="604598" cy="877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71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56798-43A0-550C-3055-BE73A4A8A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BCAAD4-2559-FBDE-3607-AAD9BEC3A8F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B866044-2654-F8BF-1359-3B67D9381EA1}"/>
              </a:ext>
            </a:extLst>
          </p:cNvPr>
          <p:cNvPicPr/>
          <p:nvPr/>
        </p:nvPicPr>
        <p:blipFill>
          <a:blip r:embed="rId3" cstate="print">
            <a:lum bright="12000"/>
          </a:blip>
          <a:srcRect b="1476"/>
          <a:stretch>
            <a:fillRect/>
          </a:stretch>
        </p:blipFill>
        <p:spPr bwMode="auto">
          <a:xfrm>
            <a:off x="1640245" y="914400"/>
            <a:ext cx="8401222" cy="5759955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AB6AF2F-6F09-5DE6-EC8B-BE918F3A0214}"/>
              </a:ext>
            </a:extLst>
          </p:cNvPr>
          <p:cNvSpPr txBox="1"/>
          <p:nvPr/>
        </p:nvSpPr>
        <p:spPr>
          <a:xfrm>
            <a:off x="9639247" y="1828800"/>
            <a:ext cx="14774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 Follicule de De Graaf</a:t>
            </a:r>
          </a:p>
        </p:txBody>
      </p:sp>
    </p:spTree>
    <p:extLst>
      <p:ext uri="{BB962C8B-B14F-4D97-AF65-F5344CB8AC3E}">
        <p14:creationId xmlns:p14="http://schemas.microsoft.com/office/powerpoint/2010/main" val="323547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 sexuels féminins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866378"/>
            <a:ext cx="11025056" cy="43719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ovarien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utérin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du col de l’utérus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des températures</a:t>
            </a:r>
            <a:endParaRPr lang="fr-FR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A5A9CFC-3F47-F519-179A-4D8127665FCA}"/>
              </a:ext>
            </a:extLst>
          </p:cNvPr>
          <p:cNvSpPr/>
          <p:nvPr/>
        </p:nvSpPr>
        <p:spPr>
          <a:xfrm>
            <a:off x="613776" y="2430049"/>
            <a:ext cx="3958224" cy="8267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1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56798-43A0-550C-3055-BE73A4A8A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BCAAD4-2559-FBDE-3607-AAD9BEC3A8F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 : anatomie (rappel)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7C9EA431-69A0-1DDC-EFEF-AD8DD14C7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615" y="1210974"/>
            <a:ext cx="3990435" cy="546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Périmètre (externe)</a:t>
            </a:r>
          </a:p>
          <a:p>
            <a:pPr marL="0" indent="0">
              <a:buNone/>
            </a:pP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Myomètre (médiane)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Endomètre (interne)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couches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Basale</a:t>
            </a: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Toujours présente.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Fonctionnelle</a:t>
            </a:r>
            <a:b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taille varie selon le cycle menstruel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vascularisé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d’implantation de l’ovocyte fécondé</a:t>
            </a:r>
          </a:p>
          <a:p>
            <a:pPr lvl="1"/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6729861-84CC-36D1-66CE-89F4DF82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56" y="1529255"/>
            <a:ext cx="6727779" cy="513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D008E35C-61D4-B559-C279-D2909A1471EC}"/>
              </a:ext>
            </a:extLst>
          </p:cNvPr>
          <p:cNvGrpSpPr/>
          <p:nvPr/>
        </p:nvGrpSpPr>
        <p:grpSpPr>
          <a:xfrm>
            <a:off x="120825" y="1020692"/>
            <a:ext cx="1139764" cy="787529"/>
            <a:chOff x="153397" y="1625971"/>
            <a:chExt cx="6083629" cy="4203533"/>
          </a:xfrm>
        </p:grpSpPr>
        <p:pic>
          <p:nvPicPr>
            <p:cNvPr id="7" name="Image 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5E288D23-BE03-598F-3B81-B1B6CC27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397" y="1625971"/>
              <a:ext cx="6083629" cy="420353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1A6A51-483F-523E-FDAE-D53482FBDFD6}"/>
                </a:ext>
              </a:extLst>
            </p:cNvPr>
            <p:cNvSpPr/>
            <p:nvPr/>
          </p:nvSpPr>
          <p:spPr>
            <a:xfrm>
              <a:off x="4997403" y="1801294"/>
              <a:ext cx="1098598" cy="335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DDBDC-15D4-BF1C-8D9A-D735D0CD35B8}"/>
              </a:ext>
            </a:extLst>
          </p:cNvPr>
          <p:cNvSpPr/>
          <p:nvPr/>
        </p:nvSpPr>
        <p:spPr>
          <a:xfrm>
            <a:off x="1420270" y="5865005"/>
            <a:ext cx="1365238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Myomètre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F941AA-47F0-3C50-8E79-7403F76C92C3}"/>
              </a:ext>
            </a:extLst>
          </p:cNvPr>
          <p:cNvSpPr/>
          <p:nvPr/>
        </p:nvSpPr>
        <p:spPr>
          <a:xfrm>
            <a:off x="1420270" y="1193533"/>
            <a:ext cx="1733562" cy="33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Cavité utérine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6DFA9FA-6FFA-8271-10C5-54DD7FAFF3CA}"/>
              </a:ext>
            </a:extLst>
          </p:cNvPr>
          <p:cNvSpPr/>
          <p:nvPr/>
        </p:nvSpPr>
        <p:spPr>
          <a:xfrm>
            <a:off x="3294345" y="3495298"/>
            <a:ext cx="998742" cy="10892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65E7475-44AC-2D58-8EA1-9B9B90F42188}"/>
              </a:ext>
            </a:extLst>
          </p:cNvPr>
          <p:cNvSpPr/>
          <p:nvPr/>
        </p:nvSpPr>
        <p:spPr>
          <a:xfrm>
            <a:off x="167640" y="2641471"/>
            <a:ext cx="1021080" cy="78752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536322B-E23F-B75F-D1FC-5B01FED77F43}"/>
              </a:ext>
            </a:extLst>
          </p:cNvPr>
          <p:cNvSpPr/>
          <p:nvPr/>
        </p:nvSpPr>
        <p:spPr>
          <a:xfrm>
            <a:off x="176774" y="4284870"/>
            <a:ext cx="868680" cy="5993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utérin (= cycle menstruel)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156064"/>
            <a:ext cx="11025056" cy="5082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Série de modifications cycliques subies par l’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endomètre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chaque mois en réponse aux variations des taux sanguins des hormones ovariennes.</a:t>
            </a:r>
          </a:p>
          <a:p>
            <a:pPr marL="0" indent="0">
              <a:buNone/>
            </a:pPr>
            <a:endPara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</a:t>
            </a:r>
          </a:p>
          <a:p>
            <a:pPr lvl="1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28 jours</a:t>
            </a:r>
          </a:p>
          <a:p>
            <a:pPr marL="0" indent="0">
              <a:buNone/>
            </a:pPr>
            <a:endParaRPr lang="fr-F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L’utérus est réceptif à l’implantation de l’ovule fécondée seulement durant une courte période chaque mois</a:t>
            </a:r>
          </a:p>
          <a:p>
            <a:pPr lvl="1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7 jours post ovulation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53641C0-BEBE-C789-F990-A2CC359F40E9}"/>
              </a:ext>
            </a:extLst>
          </p:cNvPr>
          <p:cNvGrpSpPr/>
          <p:nvPr/>
        </p:nvGrpSpPr>
        <p:grpSpPr>
          <a:xfrm>
            <a:off x="6246312" y="2064543"/>
            <a:ext cx="3390199" cy="2342485"/>
            <a:chOff x="1269095" y="4306702"/>
            <a:chExt cx="3390199" cy="2342485"/>
          </a:xfrm>
        </p:grpSpPr>
        <p:pic>
          <p:nvPicPr>
            <p:cNvPr id="3" name="Image 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6F590534-7A3C-D6F5-1C89-D484DE357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095" y="4306702"/>
              <a:ext cx="3390199" cy="2342485"/>
            </a:xfrm>
            <a:prstGeom prst="rect">
              <a:avLst/>
            </a:prstGeom>
          </p:spPr>
        </p:pic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5419A1B-D56F-AECF-7BEA-AA956ED45B8D}"/>
                </a:ext>
              </a:extLst>
            </p:cNvPr>
            <p:cNvSpPr/>
            <p:nvPr/>
          </p:nvSpPr>
          <p:spPr>
            <a:xfrm>
              <a:off x="2220502" y="4386497"/>
              <a:ext cx="1716535" cy="387454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6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Ovogenèse : vue d’ensemble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F765E9C-B2FC-ABC9-C887-2F6D483D077C}"/>
              </a:ext>
            </a:extLst>
          </p:cNvPr>
          <p:cNvSpPr txBox="1"/>
          <p:nvPr/>
        </p:nvSpPr>
        <p:spPr>
          <a:xfrm>
            <a:off x="6482374" y="1531114"/>
            <a:ext cx="5114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Jusqu’à maintenant : focus seulement sur l’ovocyte.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Réalité : l’ovocyte est dans l’ovaire, entourée de cellules.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Follicule = ovocyte + cellules folliculaires (épithéliales)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5627A09D-EADB-7658-5630-08E609C24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10" y="914400"/>
            <a:ext cx="511441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D8A08CC-C625-14BF-9EBB-29F911FD2E16}"/>
              </a:ext>
            </a:extLst>
          </p:cNvPr>
          <p:cNvSpPr txBox="1"/>
          <p:nvPr/>
        </p:nvSpPr>
        <p:spPr>
          <a:xfrm>
            <a:off x="0" y="2087880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Ovocyte de 1</a:t>
            </a:r>
            <a:r>
              <a:rPr lang="fr-FR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ordre</a:t>
            </a:r>
          </a:p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(prophase 1)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186745-5FA5-76FD-E588-90FDEBA12306}"/>
              </a:ext>
            </a:extLst>
          </p:cNvPr>
          <p:cNvSpPr txBox="1"/>
          <p:nvPr/>
        </p:nvSpPr>
        <p:spPr>
          <a:xfrm>
            <a:off x="0" y="4747378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Ovocyte de 2</a:t>
            </a:r>
            <a:r>
              <a:rPr lang="fr-FR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ordre</a:t>
            </a:r>
          </a:p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(métaphase 2)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5B18AFF-2583-D307-21F0-E97A723EE0B1}"/>
              </a:ext>
            </a:extLst>
          </p:cNvPr>
          <p:cNvSpPr/>
          <p:nvPr/>
        </p:nvSpPr>
        <p:spPr>
          <a:xfrm>
            <a:off x="3566160" y="807720"/>
            <a:ext cx="2529840" cy="560832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0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utérin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27" y="1156063"/>
            <a:ext cx="4221271" cy="508230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phases :</a:t>
            </a:r>
          </a:p>
          <a:p>
            <a:pPr marL="0" indent="0">
              <a:buNone/>
            </a:pPr>
            <a:endPara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menstruelle</a:t>
            </a: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de croissance accélérée de l’endomètre</a:t>
            </a: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sécrétoire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D0D8CC-2AF2-181C-9B17-1841E2135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590" y="1018275"/>
            <a:ext cx="7479776" cy="570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1B60D0B-AE95-B5AD-EEB1-325E9A5633E0}"/>
              </a:ext>
            </a:extLst>
          </p:cNvPr>
          <p:cNvSpPr/>
          <p:nvPr/>
        </p:nvSpPr>
        <p:spPr>
          <a:xfrm>
            <a:off x="4622104" y="2066795"/>
            <a:ext cx="1473896" cy="32567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66A1050-4094-9D61-223A-5EF6A587C905}"/>
              </a:ext>
            </a:extLst>
          </p:cNvPr>
          <p:cNvSpPr/>
          <p:nvPr/>
        </p:nvSpPr>
        <p:spPr>
          <a:xfrm>
            <a:off x="6207513" y="2066795"/>
            <a:ext cx="2773649" cy="32567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14F30BF-3878-D6F4-3684-7EE1714B58F6}"/>
              </a:ext>
            </a:extLst>
          </p:cNvPr>
          <p:cNvSpPr/>
          <p:nvPr/>
        </p:nvSpPr>
        <p:spPr>
          <a:xfrm>
            <a:off x="8981162" y="2056356"/>
            <a:ext cx="2893512" cy="3256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0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utérin : phase menstruelle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" y="914400"/>
            <a:ext cx="4221271" cy="146187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menstruelle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D0D8CC-2AF2-181C-9B17-1841E2135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4205" r="77576"/>
          <a:stretch/>
        </p:blipFill>
        <p:spPr bwMode="auto">
          <a:xfrm>
            <a:off x="477209" y="1341031"/>
            <a:ext cx="1890210" cy="551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1B60D0B-AE95-B5AD-EEB1-325E9A5633E0}"/>
              </a:ext>
            </a:extLst>
          </p:cNvPr>
          <p:cNvSpPr/>
          <p:nvPr/>
        </p:nvSpPr>
        <p:spPr>
          <a:xfrm>
            <a:off x="743210" y="1582708"/>
            <a:ext cx="1473896" cy="32567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4B81A924-19D2-D651-41CD-B706EF7F48AD}"/>
              </a:ext>
            </a:extLst>
          </p:cNvPr>
          <p:cNvSpPr txBox="1">
            <a:spLocks/>
          </p:cNvSpPr>
          <p:nvPr/>
        </p:nvSpPr>
        <p:spPr>
          <a:xfrm>
            <a:off x="5649238" y="1016000"/>
            <a:ext cx="6338170" cy="56424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?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 1 à 4 (4 jours)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Déclenchement ?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Dégénérescence du corps jaune</a:t>
            </a:r>
            <a:b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signaux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Conséquence ?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Vaisseaux spiralés se rompent</a:t>
            </a:r>
            <a:b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Hémorragie (saignements) = </a:t>
            </a: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menstruations</a:t>
            </a:r>
          </a:p>
          <a:p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Déchets de muqueuse + sang incoagulable</a:t>
            </a:r>
          </a:p>
          <a:p>
            <a:pPr lvl="1">
              <a:buFont typeface="Wingdings" pitchFamily="2" charset="2"/>
              <a:buChar char="Ø"/>
            </a:pP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 : 1</a:t>
            </a:r>
            <a:r>
              <a:rPr lang="fr-FR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jour de menstruation = 1</a:t>
            </a:r>
            <a:r>
              <a:rPr lang="fr-FR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jour du cycle utérin &amp; ovarien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utérin : phase de croissance accélérée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" y="914400"/>
            <a:ext cx="8010395" cy="146187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de croissance accélérée de l’endomètre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D0D8CC-2AF2-181C-9B17-1841E2135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0642" t="14205" r="38642"/>
          <a:stretch/>
        </p:blipFill>
        <p:spPr bwMode="auto">
          <a:xfrm>
            <a:off x="220249" y="1341031"/>
            <a:ext cx="3432131" cy="551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1B60D0B-AE95-B5AD-EEB1-325E9A5633E0}"/>
              </a:ext>
            </a:extLst>
          </p:cNvPr>
          <p:cNvSpPr/>
          <p:nvPr/>
        </p:nvSpPr>
        <p:spPr>
          <a:xfrm>
            <a:off x="401876" y="1582708"/>
            <a:ext cx="3043824" cy="32567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4B81A924-19D2-D651-41CD-B706EF7F48AD}"/>
              </a:ext>
            </a:extLst>
          </p:cNvPr>
          <p:cNvSpPr txBox="1">
            <a:spLocks/>
          </p:cNvSpPr>
          <p:nvPr/>
        </p:nvSpPr>
        <p:spPr>
          <a:xfrm>
            <a:off x="5633581" y="1645338"/>
            <a:ext cx="6338170" cy="54783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?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 4 à 14 (10 jours)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Quoi ?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Couche fonctionnelle se régénère à partir de la couche basale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Glandes et vaisseaux se développent</a:t>
            </a:r>
          </a:p>
        </p:txBody>
      </p:sp>
    </p:spTree>
    <p:extLst>
      <p:ext uri="{BB962C8B-B14F-4D97-AF65-F5344CB8AC3E}">
        <p14:creationId xmlns:p14="http://schemas.microsoft.com/office/powerpoint/2010/main" val="21429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utérin : phase sécrétoire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" y="914400"/>
            <a:ext cx="3576181" cy="146187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sécrétoire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D0D8CC-2AF2-181C-9B17-1841E2135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8907" t="14205" r="241"/>
          <a:stretch/>
        </p:blipFill>
        <p:spPr bwMode="auto">
          <a:xfrm>
            <a:off x="401876" y="1341031"/>
            <a:ext cx="3443615" cy="551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1B60D0B-AE95-B5AD-EEB1-325E9A5633E0}"/>
              </a:ext>
            </a:extLst>
          </p:cNvPr>
          <p:cNvSpPr/>
          <p:nvPr/>
        </p:nvSpPr>
        <p:spPr>
          <a:xfrm>
            <a:off x="401876" y="1582708"/>
            <a:ext cx="3280776" cy="3256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8">
                <a:extLst>
                  <a:ext uri="{FF2B5EF4-FFF2-40B4-BE49-F238E27FC236}">
                    <a16:creationId xmlns:a16="http://schemas.microsoft.com/office/drawing/2014/main" id="{4B81A924-19D2-D651-41CD-B706EF7F48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3477" y="1220370"/>
                <a:ext cx="6338170" cy="551696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FR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Quand ?</a:t>
                </a:r>
              </a:p>
              <a:p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Jour 14 à 28 (14 jours)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fr-FR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FR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Quoi ?</a:t>
                </a:r>
              </a:p>
              <a:p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Couche fonctionnelle continue à s’épaissir </a:t>
                </a:r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6mm</a:t>
                </a:r>
                <a:endParaRPr lang="fr-FR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Vaisseaux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↑</m:t>
                    </m:r>
                  </m:oMath>
                </a14:m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et deviennent spiralés</a:t>
                </a:r>
              </a:p>
              <a:p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Glandes sécrètent mucus + glycogène</a:t>
                </a:r>
              </a:p>
              <a:p>
                <a:endParaRPr lang="fr-FR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Jour 21 : endomètre prêt à recevoir</a:t>
                </a:r>
              </a:p>
            </p:txBody>
          </p:sp>
        </mc:Choice>
        <mc:Fallback xmlns="">
          <p:sp>
            <p:nvSpPr>
              <p:cNvPr id="2" name="Espace réservé du contenu 8">
                <a:extLst>
                  <a:ext uri="{FF2B5EF4-FFF2-40B4-BE49-F238E27FC236}">
                    <a16:creationId xmlns:a16="http://schemas.microsoft.com/office/drawing/2014/main" id="{4B81A924-19D2-D651-41CD-B706EF7F4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477" y="1220370"/>
                <a:ext cx="6338170" cy="5516969"/>
              </a:xfrm>
              <a:prstGeom prst="rect">
                <a:avLst/>
              </a:prstGeom>
              <a:blipFill>
                <a:blip r:embed="rId4"/>
                <a:stretch>
                  <a:fillRect l="-2000" t="-2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0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utérin : endométriose</a:t>
            </a:r>
          </a:p>
        </p:txBody>
      </p:sp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4B81A924-19D2-D651-41CD-B706EF7F48AD}"/>
              </a:ext>
            </a:extLst>
          </p:cNvPr>
          <p:cNvSpPr txBox="1">
            <a:spLocks/>
          </p:cNvSpPr>
          <p:nvPr/>
        </p:nvSpPr>
        <p:spPr>
          <a:xfrm>
            <a:off x="5727700" y="1341031"/>
            <a:ext cx="6056787" cy="55169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Localisation de cellules d’endomètre en dehors de la cavité utérine (ovaire, trompes de Fallope, intestin, vessie, …).</a:t>
            </a:r>
          </a:p>
          <a:p>
            <a:pPr lvl="1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Tissu s’épaissit avec le cycle !</a:t>
            </a:r>
          </a:p>
          <a:p>
            <a:pPr lvl="1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Douleurs, saignements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1/10 Femmes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Traitement</a:t>
            </a:r>
          </a:p>
          <a:p>
            <a:pPr lvl="1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Hormones</a:t>
            </a:r>
          </a:p>
          <a:p>
            <a:pPr lvl="1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Chirurgie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texte, rose, conception&#10;&#10;Description générée automatiquement">
            <a:extLst>
              <a:ext uri="{FF2B5EF4-FFF2-40B4-BE49-F238E27FC236}">
                <a16:creationId xmlns:a16="http://schemas.microsoft.com/office/drawing/2014/main" id="{875508D2-22E7-0F6C-E920-8B30124FB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4" y="1675130"/>
            <a:ext cx="5328920" cy="39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 sexuels féminins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866378"/>
            <a:ext cx="11025056" cy="43719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ovarien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utérin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du col de l’utérus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des températures</a:t>
            </a:r>
            <a:endParaRPr lang="fr-FR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A5A9CFC-3F47-F519-179A-4D8127665FCA}"/>
              </a:ext>
            </a:extLst>
          </p:cNvPr>
          <p:cNvSpPr/>
          <p:nvPr/>
        </p:nvSpPr>
        <p:spPr>
          <a:xfrm>
            <a:off x="613776" y="3128549"/>
            <a:ext cx="6510924" cy="8267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 de l’utérus : anatomie</a:t>
            </a:r>
          </a:p>
        </p:txBody>
      </p:sp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4B81A924-19D2-D651-41CD-B706EF7F48AD}"/>
              </a:ext>
            </a:extLst>
          </p:cNvPr>
          <p:cNvSpPr txBox="1">
            <a:spLocks/>
          </p:cNvSpPr>
          <p:nvPr/>
        </p:nvSpPr>
        <p:spPr>
          <a:xfrm>
            <a:off x="7086600" y="1341031"/>
            <a:ext cx="4697887" cy="55169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col de l’utérus est composé de cellules épithéliales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Sécrète la glaire cervicale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Mucus + glycoprotéines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texte, dessin, livre&#10;&#10;Description générée automatiquement">
            <a:extLst>
              <a:ext uri="{FF2B5EF4-FFF2-40B4-BE49-F238E27FC236}">
                <a16:creationId xmlns:a16="http://schemas.microsoft.com/office/drawing/2014/main" id="{7A10F155-F7F5-2E2A-A0D4-2B8AAEE2C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 contrast="14000"/>
                    </a14:imgEffect>
                  </a14:imgLayer>
                </a14:imgProps>
              </a:ext>
            </a:extLst>
          </a:blip>
          <a:srcRect l="22629" t="7469" r="48135" b="2774"/>
          <a:stretch/>
        </p:blipFill>
        <p:spPr>
          <a:xfrm rot="16200000">
            <a:off x="1637066" y="782225"/>
            <a:ext cx="3610331" cy="62290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5FF5F2-6185-0EE0-F87B-B980A8C7804D}"/>
              </a:ext>
            </a:extLst>
          </p:cNvPr>
          <p:cNvSpPr/>
          <p:nvPr/>
        </p:nvSpPr>
        <p:spPr>
          <a:xfrm>
            <a:off x="1163261" y="4522982"/>
            <a:ext cx="1742855" cy="287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 de l’utérus</a:t>
            </a:r>
          </a:p>
        </p:txBody>
      </p:sp>
      <p:sp>
        <p:nvSpPr>
          <p:cNvPr id="6" name="Accolade ouvrante 5">
            <a:extLst>
              <a:ext uri="{FF2B5EF4-FFF2-40B4-BE49-F238E27FC236}">
                <a16:creationId xmlns:a16="http://schemas.microsoft.com/office/drawing/2014/main" id="{A049EADA-E1D7-1457-E930-A11DE0F3FA2A}"/>
              </a:ext>
            </a:extLst>
          </p:cNvPr>
          <p:cNvSpPr/>
          <p:nvPr/>
        </p:nvSpPr>
        <p:spPr>
          <a:xfrm>
            <a:off x="2906116" y="4357444"/>
            <a:ext cx="211987" cy="618298"/>
          </a:xfrm>
          <a:prstGeom prst="lef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0F08D653-29E5-AA0D-9009-666795687D27}"/>
              </a:ext>
            </a:extLst>
          </p:cNvPr>
          <p:cNvSpPr/>
          <p:nvPr/>
        </p:nvSpPr>
        <p:spPr>
          <a:xfrm>
            <a:off x="2906116" y="2942928"/>
            <a:ext cx="211987" cy="1331747"/>
          </a:xfrm>
          <a:prstGeom prst="lef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97EB4-974A-ADE5-4FD5-5EFA7340217F}"/>
              </a:ext>
            </a:extLst>
          </p:cNvPr>
          <p:cNvSpPr/>
          <p:nvPr/>
        </p:nvSpPr>
        <p:spPr>
          <a:xfrm>
            <a:off x="1706265" y="3631265"/>
            <a:ext cx="1199851" cy="49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de l’utérus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AEC63C3-E185-7018-45DC-B8D8C66BA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2286" y="3868179"/>
            <a:ext cx="3278969" cy="221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648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du col de l’utérus</a:t>
            </a:r>
          </a:p>
        </p:txBody>
      </p:sp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4B81A924-19D2-D651-41CD-B706EF7F48AD}"/>
              </a:ext>
            </a:extLst>
          </p:cNvPr>
          <p:cNvSpPr txBox="1">
            <a:spLocks/>
          </p:cNvSpPr>
          <p:nvPr/>
        </p:nvSpPr>
        <p:spPr>
          <a:xfrm>
            <a:off x="317500" y="1079500"/>
            <a:ext cx="10743087" cy="6528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fluidité de la glaire varie de façon cyclique.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BD22A-5F2B-D7BE-A3F9-9D4DB0086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2144728"/>
            <a:ext cx="9425723" cy="363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8">
            <a:extLst>
              <a:ext uri="{FF2B5EF4-FFF2-40B4-BE49-F238E27FC236}">
                <a16:creationId xmlns:a16="http://schemas.microsoft.com/office/drawing/2014/main" id="{B217F243-BA18-D8DE-8AFE-282D82960F44}"/>
              </a:ext>
            </a:extLst>
          </p:cNvPr>
          <p:cNvSpPr txBox="1">
            <a:spLocks/>
          </p:cNvSpPr>
          <p:nvPr/>
        </p:nvSpPr>
        <p:spPr>
          <a:xfrm>
            <a:off x="9652557" y="2776131"/>
            <a:ext cx="2628343" cy="6528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Visqueux, imperméable aux spermatozoïdes</a:t>
            </a:r>
            <a:endParaRPr lang="fr-FR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9F6274B-A4C1-ED74-FC6D-FFFF3674640B}"/>
              </a:ext>
            </a:extLst>
          </p:cNvPr>
          <p:cNvGrpSpPr/>
          <p:nvPr/>
        </p:nvGrpSpPr>
        <p:grpSpPr>
          <a:xfrm>
            <a:off x="9743223" y="3429000"/>
            <a:ext cx="2318585" cy="1174749"/>
            <a:chOff x="9743223" y="3429000"/>
            <a:chExt cx="2318585" cy="1174749"/>
          </a:xfrm>
        </p:grpSpPr>
        <p:sp>
          <p:nvSpPr>
            <p:cNvPr id="6" name="Espace réservé du contenu 8">
              <a:extLst>
                <a:ext uri="{FF2B5EF4-FFF2-40B4-BE49-F238E27FC236}">
                  <a16:creationId xmlns:a16="http://schemas.microsoft.com/office/drawing/2014/main" id="{A2A12D67-8B90-B511-5725-5897C13BF0BF}"/>
                </a:ext>
              </a:extLst>
            </p:cNvPr>
            <p:cNvSpPr txBox="1">
              <a:spLocks/>
            </p:cNvSpPr>
            <p:nvPr/>
          </p:nvSpPr>
          <p:spPr>
            <a:xfrm>
              <a:off x="9743223" y="3950880"/>
              <a:ext cx="2318585" cy="65286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Fluide, perméable aux spermatozoïdes</a:t>
              </a:r>
              <a:endPara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B9E9B885-0F85-BE59-4D5A-3A6A43B782F5}"/>
                </a:ext>
              </a:extLst>
            </p:cNvPr>
            <p:cNvCxnSpPr/>
            <p:nvPr/>
          </p:nvCxnSpPr>
          <p:spPr>
            <a:xfrm>
              <a:off x="10807700" y="3429000"/>
              <a:ext cx="0" cy="412359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D55E34-117B-1A12-E035-BDDC9C1F48DF}"/>
              </a:ext>
            </a:extLst>
          </p:cNvPr>
          <p:cNvGrpSpPr/>
          <p:nvPr/>
        </p:nvGrpSpPr>
        <p:grpSpPr>
          <a:xfrm>
            <a:off x="3987800" y="1897469"/>
            <a:ext cx="3803371" cy="3914974"/>
            <a:chOff x="3987800" y="1897469"/>
            <a:chExt cx="3803371" cy="3914974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C96C586F-4F3D-AB5C-EABC-C3750B51B778}"/>
                </a:ext>
              </a:extLst>
            </p:cNvPr>
            <p:cNvSpPr/>
            <p:nvPr/>
          </p:nvSpPr>
          <p:spPr>
            <a:xfrm>
              <a:off x="3987800" y="1897469"/>
              <a:ext cx="2489200" cy="315713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Espace réservé du contenu 8">
                  <a:extLst>
                    <a:ext uri="{FF2B5EF4-FFF2-40B4-BE49-F238E27FC236}">
                      <a16:creationId xmlns:a16="http://schemas.microsoft.com/office/drawing/2014/main" id="{B5F5BF86-29A2-6A0E-162B-8E2FFF8D7F4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62828" y="5159574"/>
                  <a:ext cx="2628343" cy="652869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fr-FR" sz="1800" dirty="0">
                      <a:solidFill>
                        <a:srgbClr val="FFC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Facilité de passage </a:t>
                  </a:r>
                  <a14:m>
                    <m:oMath xmlns:m="http://schemas.openxmlformats.org/officeDocument/2006/math">
                      <m:r>
                        <a:rPr lang="fr-FR" sz="18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↑</m:t>
                      </m:r>
                    </m:oMath>
                  </a14:m>
                  <a:endParaRPr lang="fr-FR" sz="18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endParaRPr>
                </a:p>
              </p:txBody>
            </p:sp>
          </mc:Choice>
          <mc:Fallback>
            <p:sp>
              <p:nvSpPr>
                <p:cNvPr id="11" name="Espace réservé du contenu 8">
                  <a:extLst>
                    <a:ext uri="{FF2B5EF4-FFF2-40B4-BE49-F238E27FC236}">
                      <a16:creationId xmlns:a16="http://schemas.microsoft.com/office/drawing/2014/main" id="{B5F5BF86-29A2-6A0E-162B-8E2FFF8D7F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2828" y="5159574"/>
                  <a:ext cx="2628343" cy="652869"/>
                </a:xfrm>
                <a:prstGeom prst="rect">
                  <a:avLst/>
                </a:prstGeom>
                <a:blipFill>
                  <a:blip r:embed="rId4"/>
                  <a:stretch>
                    <a:fillRect l="-1923" t="-96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7960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 sexuels féminins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866378"/>
            <a:ext cx="11025056" cy="43719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ovarien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utérin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du col de l’utérus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des températures</a:t>
            </a:r>
            <a:endParaRPr lang="fr-FR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A5A9CFC-3F47-F519-179A-4D8127665FCA}"/>
              </a:ext>
            </a:extLst>
          </p:cNvPr>
          <p:cNvSpPr/>
          <p:nvPr/>
        </p:nvSpPr>
        <p:spPr>
          <a:xfrm>
            <a:off x="613776" y="3839749"/>
            <a:ext cx="6510924" cy="8267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9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des températures</a:t>
            </a:r>
          </a:p>
        </p:txBody>
      </p:sp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4B81A924-19D2-D651-41CD-B706EF7F48AD}"/>
              </a:ext>
            </a:extLst>
          </p:cNvPr>
          <p:cNvSpPr txBox="1">
            <a:spLocks/>
          </p:cNvSpPr>
          <p:nvPr/>
        </p:nvSpPr>
        <p:spPr>
          <a:xfrm>
            <a:off x="317500" y="1079500"/>
            <a:ext cx="10743087" cy="6528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température corporelle matinale varie de façon cyclique.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2720062-93D1-60B4-19D0-7D7DBE76E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703" y="1897469"/>
            <a:ext cx="87344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66319165-89C4-FE73-AB17-72FE40AD023E}"/>
              </a:ext>
            </a:extLst>
          </p:cNvPr>
          <p:cNvGrpSpPr/>
          <p:nvPr/>
        </p:nvGrpSpPr>
        <p:grpSpPr>
          <a:xfrm>
            <a:off x="5117110" y="2184400"/>
            <a:ext cx="1314172" cy="4617040"/>
            <a:chOff x="5117110" y="2184400"/>
            <a:chExt cx="1314172" cy="461704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32F1B365-6E09-EF40-7692-5C0ED652C4B4}"/>
                </a:ext>
              </a:extLst>
            </p:cNvPr>
            <p:cNvSpPr/>
            <p:nvPr/>
          </p:nvSpPr>
          <p:spPr>
            <a:xfrm>
              <a:off x="5499100" y="2184400"/>
              <a:ext cx="419100" cy="4151719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space réservé du contenu 8">
              <a:extLst>
                <a:ext uri="{FF2B5EF4-FFF2-40B4-BE49-F238E27FC236}">
                  <a16:creationId xmlns:a16="http://schemas.microsoft.com/office/drawing/2014/main" id="{6BA6A5A8-DF9D-F000-7D19-F22A45605A42}"/>
                </a:ext>
              </a:extLst>
            </p:cNvPr>
            <p:cNvSpPr txBox="1">
              <a:spLocks/>
            </p:cNvSpPr>
            <p:nvPr/>
          </p:nvSpPr>
          <p:spPr>
            <a:xfrm>
              <a:off x="5117110" y="6444659"/>
              <a:ext cx="1314172" cy="35678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Ovulation</a:t>
              </a:r>
              <a:endParaRPr lang="fr-FR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13" name="Espace réservé du contenu 8">
            <a:extLst>
              <a:ext uri="{FF2B5EF4-FFF2-40B4-BE49-F238E27FC236}">
                <a16:creationId xmlns:a16="http://schemas.microsoft.com/office/drawing/2014/main" id="{CFA5242E-7D2B-7354-FD6A-F458913F17E8}"/>
              </a:ext>
            </a:extLst>
          </p:cNvPr>
          <p:cNvSpPr txBox="1">
            <a:spLocks/>
          </p:cNvSpPr>
          <p:nvPr/>
        </p:nvSpPr>
        <p:spPr>
          <a:xfrm>
            <a:off x="8930284" y="4820831"/>
            <a:ext cx="2998625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contraception »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l’époque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30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 sexuels féminins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866378"/>
            <a:ext cx="11025056" cy="43719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ovarien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utérin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du col de l’utérus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des températures</a:t>
            </a:r>
            <a:endParaRPr lang="fr-FR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A5A9CFC-3F47-F519-179A-4D8127665FCA}"/>
              </a:ext>
            </a:extLst>
          </p:cNvPr>
          <p:cNvSpPr/>
          <p:nvPr/>
        </p:nvSpPr>
        <p:spPr>
          <a:xfrm>
            <a:off x="613776" y="1729009"/>
            <a:ext cx="4186824" cy="8267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Régulation hormonale des cycles</a:t>
            </a:r>
          </a:p>
        </p:txBody>
      </p:sp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65C54B80-A28D-6F06-7807-D1D6CE53E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72" y="1409178"/>
            <a:ext cx="11025056" cy="47020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ovarien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utérin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du col de l’utérus</a:t>
            </a:r>
          </a:p>
          <a:p>
            <a:pPr>
              <a:buFont typeface="Wingdings" pitchFamily="2" charset="2"/>
              <a:buChar char="Ø"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des températures</a:t>
            </a:r>
          </a:p>
          <a:p>
            <a:pPr>
              <a:buFont typeface="Wingdings" pitchFamily="2" charset="2"/>
              <a:buChar char="Ø"/>
            </a:pPr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 cycles sont régulés et synchronisés grâce à des hormones</a:t>
            </a:r>
            <a:endParaRPr lang="fr-FR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68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Hormones sexuelles féminines</a:t>
            </a:r>
          </a:p>
        </p:txBody>
      </p:sp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4B81A924-19D2-D651-41CD-B706EF7F48AD}"/>
              </a:ext>
            </a:extLst>
          </p:cNvPr>
          <p:cNvSpPr txBox="1">
            <a:spLocks/>
          </p:cNvSpPr>
          <p:nvPr/>
        </p:nvSpPr>
        <p:spPr>
          <a:xfrm>
            <a:off x="7048207" y="1105230"/>
            <a:ext cx="2431073" cy="55169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E966F265-3111-214D-A241-4D5F73AD4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48" b="10535"/>
          <a:stretch/>
        </p:blipFill>
        <p:spPr>
          <a:xfrm>
            <a:off x="2334491" y="914400"/>
            <a:ext cx="4247895" cy="5707799"/>
          </a:xfrm>
          <a:prstGeom prst="rect">
            <a:avLst/>
          </a:prstGeom>
        </p:spPr>
      </p:pic>
      <p:pic>
        <p:nvPicPr>
          <p:cNvPr id="13" name="Image 12" descr="Une image contenant dessin, Cerveau, art&#10;&#10;Description générée automatiquement">
            <a:extLst>
              <a:ext uri="{FF2B5EF4-FFF2-40B4-BE49-F238E27FC236}">
                <a16:creationId xmlns:a16="http://schemas.microsoft.com/office/drawing/2014/main" id="{C658624C-F6DD-0BD9-CF03-43E3CB986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92" y="1341031"/>
            <a:ext cx="2170430" cy="1932134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41E79F9B-960E-C0D1-3274-9F2D552E00E9}"/>
              </a:ext>
            </a:extLst>
          </p:cNvPr>
          <p:cNvSpPr/>
          <p:nvPr/>
        </p:nvSpPr>
        <p:spPr>
          <a:xfrm>
            <a:off x="1314707" y="1813560"/>
            <a:ext cx="422653" cy="49353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3DA77C-A557-0B64-F3EE-490D3DEA6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99" y="4614196"/>
            <a:ext cx="1924001" cy="1329404"/>
          </a:xfrm>
          <a:prstGeom prst="rect">
            <a:avLst/>
          </a:prstGeom>
        </p:spPr>
      </p:pic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66525729-74B8-3060-AE27-33C7B1993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718159"/>
              </p:ext>
            </p:extLst>
          </p:nvPr>
        </p:nvGraphicFramePr>
        <p:xfrm>
          <a:off x="7375268" y="1665092"/>
          <a:ext cx="4465320" cy="43680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2660">
                  <a:extLst>
                    <a:ext uri="{9D8B030D-6E8A-4147-A177-3AD203B41FA5}">
                      <a16:colId xmlns:a16="http://schemas.microsoft.com/office/drawing/2014/main" val="531460574"/>
                    </a:ext>
                  </a:extLst>
                </a:gridCol>
                <a:gridCol w="2232660">
                  <a:extLst>
                    <a:ext uri="{9D8B030D-6E8A-4147-A177-3AD203B41FA5}">
                      <a16:colId xmlns:a16="http://schemas.microsoft.com/office/drawing/2014/main" val="2092241111"/>
                    </a:ext>
                  </a:extLst>
                </a:gridCol>
              </a:tblGrid>
              <a:tr h="57049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488933"/>
                  </a:ext>
                </a:extLst>
              </a:tr>
              <a:tr h="736215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Hypothalamus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GnRH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893876"/>
                  </a:ext>
                </a:extLst>
              </a:tr>
              <a:tr h="719651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Hypophyse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FSH</a:t>
                      </a:r>
                    </a:p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217409"/>
                  </a:ext>
                </a:extLst>
              </a:tr>
              <a:tr h="834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Ovaire (follicules &amp; corps jaune)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Oestrogène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9591814"/>
                  </a:ext>
                </a:extLst>
              </a:tr>
              <a:tr h="866762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Ovaire </a:t>
                      </a:r>
                    </a:p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(corps jaune)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Progestérone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00725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Embryon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990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62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(= cycle menstruel)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156064"/>
            <a:ext cx="11025056" cy="5701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Série de phénomènes mensuels se déroulant dans l’ovaire et associés à la maturation d’un ovocyte de 2</a:t>
            </a:r>
            <a:r>
              <a:rPr lang="fr-F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ordre (gamète féminin)</a:t>
            </a:r>
          </a:p>
          <a:p>
            <a:pPr marL="0" indent="0">
              <a:buNone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:</a:t>
            </a:r>
          </a:p>
          <a:p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28 jours</a:t>
            </a:r>
          </a:p>
          <a:p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Lieu :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Cortex des ovaires</a:t>
            </a: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phases</a:t>
            </a:r>
          </a:p>
          <a:p>
            <a:r>
              <a:rPr lang="fr-FR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folliculaire</a:t>
            </a:r>
            <a:br>
              <a:rPr lang="fr-FR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(pré-ovulatoire)</a:t>
            </a:r>
          </a:p>
          <a:p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lutéale</a:t>
            </a:r>
            <a:b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(post-ovulatoire)</a:t>
            </a:r>
            <a:endParaRPr lang="fr-F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FA56450-2E22-D4ED-CB83-A4BDD8B65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832" y="2135695"/>
            <a:ext cx="6671967" cy="4432745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A3A60189-E708-56D6-23E4-5AB7222E126D}"/>
              </a:ext>
            </a:extLst>
          </p:cNvPr>
          <p:cNvSpPr/>
          <p:nvPr/>
        </p:nvSpPr>
        <p:spPr>
          <a:xfrm rot="20969228">
            <a:off x="5559782" y="2254081"/>
            <a:ext cx="4207916" cy="185921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9680F0-543E-A660-9480-2FB22FA3DE4E}"/>
              </a:ext>
            </a:extLst>
          </p:cNvPr>
          <p:cNvSpPr/>
          <p:nvPr/>
        </p:nvSpPr>
        <p:spPr>
          <a:xfrm rot="20969228">
            <a:off x="6580862" y="3977797"/>
            <a:ext cx="4207916" cy="1859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64421A3-3948-DDD4-01B0-F62920CDB7E4}"/>
              </a:ext>
            </a:extLst>
          </p:cNvPr>
          <p:cNvSpPr txBox="1"/>
          <p:nvPr/>
        </p:nvSpPr>
        <p:spPr>
          <a:xfrm>
            <a:off x="5318760" y="6387444"/>
            <a:ext cx="7056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Cortex = « écorce » </a:t>
            </a:r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bord des ovaires</a:t>
            </a:r>
            <a:endParaRPr lang="fr-FR" sz="2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phase folliculaire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1156063"/>
            <a:ext cx="7056120" cy="5338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folliculaire (pré-ovulatoire)</a:t>
            </a:r>
          </a:p>
          <a:p>
            <a:pPr marL="0" indent="0">
              <a:buNone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?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Jours 1 à 14 (</a:t>
            </a: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FR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 1 = 1</a:t>
            </a:r>
            <a:r>
              <a:rPr lang="fr-FR" i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jour de menstruation</a:t>
            </a:r>
          </a:p>
          <a:p>
            <a:pPr marL="0" indent="0">
              <a:buNone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Quoi ?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Croissance de ~ 10 follicules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texte, menu, capture d’écran, nourriture&#10;&#10;Description générée automatiquement">
            <a:extLst>
              <a:ext uri="{FF2B5EF4-FFF2-40B4-BE49-F238E27FC236}">
                <a16:creationId xmlns:a16="http://schemas.microsoft.com/office/drawing/2014/main" id="{79E65A1C-040A-FBD6-49A6-A97B6B81D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76"/>
          <a:stretch/>
        </p:blipFill>
        <p:spPr>
          <a:xfrm>
            <a:off x="762022" y="1156063"/>
            <a:ext cx="2910817" cy="563078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80392BA-AB45-1EC6-C0C6-108A701B7B7D}"/>
              </a:ext>
            </a:extLst>
          </p:cNvPr>
          <p:cNvSpPr txBox="1"/>
          <p:nvPr/>
        </p:nvSpPr>
        <p:spPr>
          <a:xfrm>
            <a:off x="4739640" y="6063959"/>
            <a:ext cx="7056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Follicule = ovocyte + cellules folliculaires (épithéliales)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E4FE6006-0BF3-B219-4B70-798F66061510}"/>
              </a:ext>
            </a:extLst>
          </p:cNvPr>
          <p:cNvSpPr/>
          <p:nvPr/>
        </p:nvSpPr>
        <p:spPr>
          <a:xfrm>
            <a:off x="3672839" y="1965960"/>
            <a:ext cx="320041" cy="2849880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130F46-07F5-31CC-56B1-83F29ABF7F65}"/>
              </a:ext>
            </a:extLst>
          </p:cNvPr>
          <p:cNvSpPr txBox="1"/>
          <p:nvPr/>
        </p:nvSpPr>
        <p:spPr>
          <a:xfrm>
            <a:off x="2514600" y="4706983"/>
            <a:ext cx="147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Ovulation</a:t>
            </a:r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B0A78708-8088-FC28-8406-59EDCF4CD3C6}"/>
              </a:ext>
            </a:extLst>
          </p:cNvPr>
          <p:cNvSpPr txBox="1">
            <a:spLocks/>
          </p:cNvSpPr>
          <p:nvPr/>
        </p:nvSpPr>
        <p:spPr>
          <a:xfrm>
            <a:off x="2084702" y="904399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Follicule primordial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FCB18CE-48C3-306E-E4E3-DDAAC2F17C4D}"/>
              </a:ext>
            </a:extLst>
          </p:cNvPr>
          <p:cNvSpPr/>
          <p:nvPr/>
        </p:nvSpPr>
        <p:spPr>
          <a:xfrm>
            <a:off x="1904000" y="956651"/>
            <a:ext cx="143691" cy="1436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D15B87A-2EAC-8388-6EA7-9ABD36333068}"/>
              </a:ext>
            </a:extLst>
          </p:cNvPr>
          <p:cNvCxnSpPr>
            <a:cxnSpLocks/>
          </p:cNvCxnSpPr>
          <p:nvPr/>
        </p:nvCxnSpPr>
        <p:spPr>
          <a:xfrm flipH="1">
            <a:off x="1092474" y="990238"/>
            <a:ext cx="5669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8">
            <a:extLst>
              <a:ext uri="{FF2B5EF4-FFF2-40B4-BE49-F238E27FC236}">
                <a16:creationId xmlns:a16="http://schemas.microsoft.com/office/drawing/2014/main" id="{1A8B3364-42EB-6D45-9565-F775CAEEDD70}"/>
              </a:ext>
            </a:extLst>
          </p:cNvPr>
          <p:cNvSpPr txBox="1">
            <a:spLocks/>
          </p:cNvSpPr>
          <p:nvPr/>
        </p:nvSpPr>
        <p:spPr>
          <a:xfrm>
            <a:off x="127578" y="858884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- 4 à 5 mois</a:t>
            </a:r>
          </a:p>
        </p:txBody>
      </p:sp>
    </p:spTree>
    <p:extLst>
      <p:ext uri="{BB962C8B-B14F-4D97-AF65-F5344CB8AC3E}">
        <p14:creationId xmlns:p14="http://schemas.microsoft.com/office/powerpoint/2010/main" val="354561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phase lutéale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1156064"/>
            <a:ext cx="7056120" cy="5486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lutéale (post-ovulatoire)</a:t>
            </a:r>
          </a:p>
          <a:p>
            <a:pPr marL="0" indent="0">
              <a:buNone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?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Jours 15 à 28 </a:t>
            </a: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(toujours 14 jours)</a:t>
            </a:r>
          </a:p>
          <a:p>
            <a:pPr marL="0" indent="0">
              <a:buNone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Quoi ?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jaune actif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1ED26AE7-D3A1-9381-C5E4-90A99B7921CE}"/>
              </a:ext>
            </a:extLst>
          </p:cNvPr>
          <p:cNvSpPr/>
          <p:nvPr/>
        </p:nvSpPr>
        <p:spPr>
          <a:xfrm>
            <a:off x="3779519" y="4846320"/>
            <a:ext cx="259082" cy="1795780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texte, menu, capture d’écran, nourriture&#10;&#10;Description générée automatiquement">
            <a:extLst>
              <a:ext uri="{FF2B5EF4-FFF2-40B4-BE49-F238E27FC236}">
                <a16:creationId xmlns:a16="http://schemas.microsoft.com/office/drawing/2014/main" id="{5D8949DC-A14C-461F-1CEC-9F8CB1502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76"/>
          <a:stretch/>
        </p:blipFill>
        <p:spPr>
          <a:xfrm>
            <a:off x="762022" y="1156063"/>
            <a:ext cx="2910817" cy="563078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1978C4-CA81-1618-8672-DBAC955CDFA2}"/>
              </a:ext>
            </a:extLst>
          </p:cNvPr>
          <p:cNvSpPr txBox="1"/>
          <p:nvPr/>
        </p:nvSpPr>
        <p:spPr>
          <a:xfrm>
            <a:off x="2514600" y="4706983"/>
            <a:ext cx="147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Ovulation</a:t>
            </a:r>
          </a:p>
        </p:txBody>
      </p:sp>
      <p:sp>
        <p:nvSpPr>
          <p:cNvPr id="8" name="Espace réservé du contenu 8">
            <a:extLst>
              <a:ext uri="{FF2B5EF4-FFF2-40B4-BE49-F238E27FC236}">
                <a16:creationId xmlns:a16="http://schemas.microsoft.com/office/drawing/2014/main" id="{8081B70D-C43C-4D50-62C9-5012B8B68E1F}"/>
              </a:ext>
            </a:extLst>
          </p:cNvPr>
          <p:cNvSpPr txBox="1">
            <a:spLocks/>
          </p:cNvSpPr>
          <p:nvPr/>
        </p:nvSpPr>
        <p:spPr>
          <a:xfrm>
            <a:off x="2084702" y="904399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Follicule primordial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2339230-67A0-E0FD-AD3F-CC524FA3B615}"/>
              </a:ext>
            </a:extLst>
          </p:cNvPr>
          <p:cNvSpPr/>
          <p:nvPr/>
        </p:nvSpPr>
        <p:spPr>
          <a:xfrm>
            <a:off x="1904000" y="956651"/>
            <a:ext cx="143691" cy="1436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0B98721-EA9C-9E44-D6A2-1B111E3418AA}"/>
              </a:ext>
            </a:extLst>
          </p:cNvPr>
          <p:cNvCxnSpPr>
            <a:cxnSpLocks/>
          </p:cNvCxnSpPr>
          <p:nvPr/>
        </p:nvCxnSpPr>
        <p:spPr>
          <a:xfrm flipH="1">
            <a:off x="1092474" y="990238"/>
            <a:ext cx="5669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C9C3856A-456B-4689-1542-E23A88FAD658}"/>
              </a:ext>
            </a:extLst>
          </p:cNvPr>
          <p:cNvSpPr txBox="1">
            <a:spLocks/>
          </p:cNvSpPr>
          <p:nvPr/>
        </p:nvSpPr>
        <p:spPr>
          <a:xfrm>
            <a:off x="127578" y="858884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- 4 à 5 mois</a:t>
            </a:r>
          </a:p>
        </p:txBody>
      </p:sp>
    </p:spTree>
    <p:extLst>
      <p:ext uri="{BB962C8B-B14F-4D97-AF65-F5344CB8AC3E}">
        <p14:creationId xmlns:p14="http://schemas.microsoft.com/office/powerpoint/2010/main" val="27899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durée variable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480" y="1270364"/>
            <a:ext cx="7559040" cy="596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durée d’un cycle peut varier (21 à 40 jours)</a:t>
            </a:r>
          </a:p>
        </p:txBody>
      </p:sp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EB1E3009-F9CE-A0A7-302F-41DC8B2BF5C0}"/>
              </a:ext>
            </a:extLst>
          </p:cNvPr>
          <p:cNvSpPr txBox="1">
            <a:spLocks/>
          </p:cNvSpPr>
          <p:nvPr/>
        </p:nvSpPr>
        <p:spPr>
          <a:xfrm>
            <a:off x="716280" y="2116184"/>
            <a:ext cx="3764280" cy="3903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court (21 jours)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folliculaire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Ovulation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lutéale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8">
            <a:extLst>
              <a:ext uri="{FF2B5EF4-FFF2-40B4-BE49-F238E27FC236}">
                <a16:creationId xmlns:a16="http://schemas.microsoft.com/office/drawing/2014/main" id="{4060A4E8-A224-F1E8-2D50-4AAD6ABEFC39}"/>
              </a:ext>
            </a:extLst>
          </p:cNvPr>
          <p:cNvSpPr txBox="1">
            <a:spLocks/>
          </p:cNvSpPr>
          <p:nvPr/>
        </p:nvSpPr>
        <p:spPr>
          <a:xfrm>
            <a:off x="7254240" y="2116184"/>
            <a:ext cx="3764280" cy="3903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long (40 jours)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folliculaire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Ovulation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lutéale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8B6ECEE-96E3-0DB8-4DE3-55802FF52ADD}"/>
              </a:ext>
            </a:extLst>
          </p:cNvPr>
          <p:cNvGrpSpPr/>
          <p:nvPr/>
        </p:nvGrpSpPr>
        <p:grpSpPr>
          <a:xfrm>
            <a:off x="3147061" y="4196444"/>
            <a:ext cx="8328659" cy="596536"/>
            <a:chOff x="3147061" y="4196444"/>
            <a:chExt cx="8328659" cy="596536"/>
          </a:xfrm>
        </p:grpSpPr>
        <p:sp>
          <p:nvSpPr>
            <p:cNvPr id="8" name="Espace réservé du contenu 8">
              <a:extLst>
                <a:ext uri="{FF2B5EF4-FFF2-40B4-BE49-F238E27FC236}">
                  <a16:creationId xmlns:a16="http://schemas.microsoft.com/office/drawing/2014/main" id="{68E3624E-9EC9-63AD-E6A4-C0BC42C5E9BB}"/>
                </a:ext>
              </a:extLst>
            </p:cNvPr>
            <p:cNvSpPr txBox="1">
              <a:spLocks/>
            </p:cNvSpPr>
            <p:nvPr/>
          </p:nvSpPr>
          <p:spPr>
            <a:xfrm>
              <a:off x="3147061" y="4196444"/>
              <a:ext cx="1699260" cy="596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jours</a:t>
              </a:r>
            </a:p>
          </p:txBody>
        </p:sp>
        <p:sp>
          <p:nvSpPr>
            <p:cNvPr id="9" name="Espace réservé du contenu 8">
              <a:extLst>
                <a:ext uri="{FF2B5EF4-FFF2-40B4-BE49-F238E27FC236}">
                  <a16:creationId xmlns:a16="http://schemas.microsoft.com/office/drawing/2014/main" id="{924AF2A2-B53A-E9D5-BB47-BD58EAA2C6B6}"/>
                </a:ext>
              </a:extLst>
            </p:cNvPr>
            <p:cNvSpPr txBox="1">
              <a:spLocks/>
            </p:cNvSpPr>
            <p:nvPr/>
          </p:nvSpPr>
          <p:spPr>
            <a:xfrm>
              <a:off x="9776460" y="4196444"/>
              <a:ext cx="1699260" cy="5965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jours</a:t>
              </a:r>
            </a:p>
          </p:txBody>
        </p:sp>
      </p:grp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C295CE56-BFF4-21EC-11B9-A71790AC751F}"/>
              </a:ext>
            </a:extLst>
          </p:cNvPr>
          <p:cNvSpPr txBox="1">
            <a:spLocks/>
          </p:cNvSpPr>
          <p:nvPr/>
        </p:nvSpPr>
        <p:spPr>
          <a:xfrm>
            <a:off x="529591" y="5214256"/>
            <a:ext cx="8633460" cy="14303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phase lutéale est toujours 14 jours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folliculaire = temps total – phase lutéale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Ovulation à la fin de la phase folliculaire</a:t>
            </a:r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36FB23FA-6649-4444-42DE-3DAD0060522A}"/>
              </a:ext>
            </a:extLst>
          </p:cNvPr>
          <p:cNvSpPr txBox="1">
            <a:spLocks/>
          </p:cNvSpPr>
          <p:nvPr/>
        </p:nvSpPr>
        <p:spPr>
          <a:xfrm>
            <a:off x="3806190" y="3173188"/>
            <a:ext cx="1699260" cy="59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jours</a:t>
            </a:r>
          </a:p>
        </p:txBody>
      </p:sp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CC20F8A3-EEF6-7373-6492-AAC90DCDB89E}"/>
              </a:ext>
            </a:extLst>
          </p:cNvPr>
          <p:cNvSpPr txBox="1">
            <a:spLocks/>
          </p:cNvSpPr>
          <p:nvPr/>
        </p:nvSpPr>
        <p:spPr>
          <a:xfrm>
            <a:off x="10275570" y="3163392"/>
            <a:ext cx="1699260" cy="59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jours</a:t>
            </a:r>
          </a:p>
        </p:txBody>
      </p:sp>
      <p:sp>
        <p:nvSpPr>
          <p:cNvPr id="13" name="Espace réservé du contenu 8">
            <a:extLst>
              <a:ext uri="{FF2B5EF4-FFF2-40B4-BE49-F238E27FC236}">
                <a16:creationId xmlns:a16="http://schemas.microsoft.com/office/drawing/2014/main" id="{9DDF048F-C73A-05B6-EA3E-E95BDCCD0579}"/>
              </a:ext>
            </a:extLst>
          </p:cNvPr>
          <p:cNvSpPr txBox="1">
            <a:spLocks/>
          </p:cNvSpPr>
          <p:nvPr/>
        </p:nvSpPr>
        <p:spPr>
          <a:xfrm>
            <a:off x="3147061" y="3689172"/>
            <a:ext cx="1699260" cy="59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jour</a:t>
            </a:r>
          </a:p>
        </p:txBody>
      </p:sp>
      <p:sp>
        <p:nvSpPr>
          <p:cNvPr id="14" name="Espace réservé du contenu 8">
            <a:extLst>
              <a:ext uri="{FF2B5EF4-FFF2-40B4-BE49-F238E27FC236}">
                <a16:creationId xmlns:a16="http://schemas.microsoft.com/office/drawing/2014/main" id="{847CE4C1-EF9A-FD83-3349-97A3260A0082}"/>
              </a:ext>
            </a:extLst>
          </p:cNvPr>
          <p:cNvSpPr txBox="1">
            <a:spLocks/>
          </p:cNvSpPr>
          <p:nvPr/>
        </p:nvSpPr>
        <p:spPr>
          <a:xfrm>
            <a:off x="9079229" y="3665220"/>
            <a:ext cx="1699260" cy="59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jour</a:t>
            </a:r>
          </a:p>
        </p:txBody>
      </p:sp>
    </p:spTree>
    <p:extLst>
      <p:ext uri="{BB962C8B-B14F-4D97-AF65-F5344CB8AC3E}">
        <p14:creationId xmlns:p14="http://schemas.microsoft.com/office/powerpoint/2010/main" val="42117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phase folliculaire – étape 1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056" y="1138476"/>
            <a:ext cx="8260080" cy="555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10 follicules primordiaux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follicules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primaires</a:t>
            </a:r>
            <a:endParaRPr lang="fr-F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texte, menu, capture d’écran, nourriture&#10;&#10;Description générée automatiquement">
            <a:extLst>
              <a:ext uri="{FF2B5EF4-FFF2-40B4-BE49-F238E27FC236}">
                <a16:creationId xmlns:a16="http://schemas.microsoft.com/office/drawing/2014/main" id="{79E65A1C-040A-FBD6-49A6-A97B6B81D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3" y="1482221"/>
            <a:ext cx="2672080" cy="5159879"/>
          </a:xfrm>
          <a:prstGeom prst="rect">
            <a:avLst/>
          </a:prstGeom>
        </p:spPr>
      </p:pic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5BB85AC1-45D6-347A-6F26-BF0E6A6D53EF}"/>
              </a:ext>
            </a:extLst>
          </p:cNvPr>
          <p:cNvSpPr txBox="1">
            <a:spLocks/>
          </p:cNvSpPr>
          <p:nvPr/>
        </p:nvSpPr>
        <p:spPr>
          <a:xfrm>
            <a:off x="1369420" y="1129525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Follicule primordial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321B3E5-4A2A-52B9-1F6D-CB310C35C8F8}"/>
              </a:ext>
            </a:extLst>
          </p:cNvPr>
          <p:cNvSpPr/>
          <p:nvPr/>
        </p:nvSpPr>
        <p:spPr>
          <a:xfrm>
            <a:off x="1188718" y="1181777"/>
            <a:ext cx="143691" cy="1436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5CA0D62-2CA4-A0DA-034B-16CE417D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7470" y="1668412"/>
            <a:ext cx="1568530" cy="22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D0B0FA7-7926-2634-1EB9-FA732FF2A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7859" y="1781984"/>
            <a:ext cx="1632760" cy="22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èche droite 9">
            <a:extLst>
              <a:ext uri="{FF2B5EF4-FFF2-40B4-BE49-F238E27FC236}">
                <a16:creationId xmlns:a16="http://schemas.microsoft.com/office/drawing/2014/main" id="{20E78096-4B28-100E-3233-5B169B75CDB3}"/>
              </a:ext>
            </a:extLst>
          </p:cNvPr>
          <p:cNvSpPr/>
          <p:nvPr/>
        </p:nvSpPr>
        <p:spPr>
          <a:xfrm>
            <a:off x="6592367" y="2530826"/>
            <a:ext cx="1421458" cy="55514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81076F4-B464-D649-2496-BA51CC0EEDA9}"/>
              </a:ext>
            </a:extLst>
          </p:cNvPr>
          <p:cNvSpPr/>
          <p:nvPr/>
        </p:nvSpPr>
        <p:spPr>
          <a:xfrm>
            <a:off x="968188" y="1071152"/>
            <a:ext cx="2057400" cy="7576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686A5569-D43E-9CEF-05EA-0AC21DA180D2}"/>
              </a:ext>
            </a:extLst>
          </p:cNvPr>
          <p:cNvSpPr txBox="1">
            <a:spLocks/>
          </p:cNvSpPr>
          <p:nvPr/>
        </p:nvSpPr>
        <p:spPr>
          <a:xfrm>
            <a:off x="3306761" y="4760377"/>
            <a:ext cx="8260080" cy="1087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cellules folliculaires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entourant l’ovocyte de 1</a:t>
            </a:r>
            <a:r>
              <a:rPr lang="fr-FR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ordre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croissent et changent de forme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2497847-46ED-752C-0D7F-8B0963B353DB}"/>
              </a:ext>
            </a:extLst>
          </p:cNvPr>
          <p:cNvCxnSpPr>
            <a:cxnSpLocks/>
          </p:cNvCxnSpPr>
          <p:nvPr/>
        </p:nvCxnSpPr>
        <p:spPr>
          <a:xfrm flipH="1">
            <a:off x="373223" y="1136469"/>
            <a:ext cx="5669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8">
            <a:extLst>
              <a:ext uri="{FF2B5EF4-FFF2-40B4-BE49-F238E27FC236}">
                <a16:creationId xmlns:a16="http://schemas.microsoft.com/office/drawing/2014/main" id="{BD5BCC34-00D7-0584-8E07-145927EB9861}"/>
              </a:ext>
            </a:extLst>
          </p:cNvPr>
          <p:cNvSpPr txBox="1">
            <a:spLocks/>
          </p:cNvSpPr>
          <p:nvPr/>
        </p:nvSpPr>
        <p:spPr>
          <a:xfrm>
            <a:off x="37730" y="894397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- 4 à 5 mois</a:t>
            </a:r>
          </a:p>
        </p:txBody>
      </p:sp>
    </p:spTree>
    <p:extLst>
      <p:ext uri="{BB962C8B-B14F-4D97-AF65-F5344CB8AC3E}">
        <p14:creationId xmlns:p14="http://schemas.microsoft.com/office/powerpoint/2010/main" val="13406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ovarien : phase folliculaire – étape 2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056" y="1138475"/>
            <a:ext cx="8260080" cy="555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follicules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primaires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follicules secondaires</a:t>
            </a:r>
            <a:endParaRPr lang="fr-F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texte, menu, capture d’écran, nourriture&#10;&#10;Description générée automatiquement">
            <a:extLst>
              <a:ext uri="{FF2B5EF4-FFF2-40B4-BE49-F238E27FC236}">
                <a16:creationId xmlns:a16="http://schemas.microsoft.com/office/drawing/2014/main" id="{79E65A1C-040A-FBD6-49A6-A97B6B81D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3" y="1482221"/>
            <a:ext cx="2672080" cy="5159879"/>
          </a:xfrm>
          <a:prstGeom prst="rect">
            <a:avLst/>
          </a:prstGeom>
        </p:spPr>
      </p:pic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5BB85AC1-45D6-347A-6F26-BF0E6A6D53EF}"/>
              </a:ext>
            </a:extLst>
          </p:cNvPr>
          <p:cNvSpPr txBox="1">
            <a:spLocks/>
          </p:cNvSpPr>
          <p:nvPr/>
        </p:nvSpPr>
        <p:spPr>
          <a:xfrm>
            <a:off x="1369420" y="1129525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Follicule primordial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321B3E5-4A2A-52B9-1F6D-CB310C35C8F8}"/>
              </a:ext>
            </a:extLst>
          </p:cNvPr>
          <p:cNvSpPr/>
          <p:nvPr/>
        </p:nvSpPr>
        <p:spPr>
          <a:xfrm>
            <a:off x="1188718" y="1181777"/>
            <a:ext cx="143691" cy="143691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D0B0FA7-7926-2634-1EB9-FA732FF2A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2473" y="1693622"/>
            <a:ext cx="2057400" cy="284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èche droite 9">
            <a:extLst>
              <a:ext uri="{FF2B5EF4-FFF2-40B4-BE49-F238E27FC236}">
                <a16:creationId xmlns:a16="http://schemas.microsoft.com/office/drawing/2014/main" id="{20E78096-4B28-100E-3233-5B169B75CDB3}"/>
              </a:ext>
            </a:extLst>
          </p:cNvPr>
          <p:cNvSpPr/>
          <p:nvPr/>
        </p:nvSpPr>
        <p:spPr>
          <a:xfrm>
            <a:off x="5881638" y="2957915"/>
            <a:ext cx="1421458" cy="55514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81076F4-B464-D649-2496-BA51CC0EEDA9}"/>
              </a:ext>
            </a:extLst>
          </p:cNvPr>
          <p:cNvSpPr/>
          <p:nvPr/>
        </p:nvSpPr>
        <p:spPr>
          <a:xfrm>
            <a:off x="951650" y="1491563"/>
            <a:ext cx="2057400" cy="147177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686A5569-D43E-9CEF-05EA-0AC21DA180D2}"/>
              </a:ext>
            </a:extLst>
          </p:cNvPr>
          <p:cNvSpPr txBox="1">
            <a:spLocks/>
          </p:cNvSpPr>
          <p:nvPr/>
        </p:nvSpPr>
        <p:spPr>
          <a:xfrm>
            <a:off x="3173055" y="4953393"/>
            <a:ext cx="8853461" cy="1688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cellules folliculaires prolifèrent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formation d’un épithélium =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couche granuleuse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(3)</a:t>
            </a:r>
          </a:p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 tissu conjonctif se forme à l’extérieur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= la thèque</a:t>
            </a:r>
          </a:p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Une membrane est sécrétée autour de l’ovocyte de 1</a:t>
            </a:r>
            <a:r>
              <a:rPr lang="fr-FR" sz="2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er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ordre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= zone pellucide.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2497847-46ED-752C-0D7F-8B0963B353DB}"/>
              </a:ext>
            </a:extLst>
          </p:cNvPr>
          <p:cNvCxnSpPr>
            <a:cxnSpLocks/>
          </p:cNvCxnSpPr>
          <p:nvPr/>
        </p:nvCxnSpPr>
        <p:spPr>
          <a:xfrm flipH="1">
            <a:off x="373223" y="1136469"/>
            <a:ext cx="5669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8">
            <a:extLst>
              <a:ext uri="{FF2B5EF4-FFF2-40B4-BE49-F238E27FC236}">
                <a16:creationId xmlns:a16="http://schemas.microsoft.com/office/drawing/2014/main" id="{BD5BCC34-00D7-0584-8E07-145927EB9861}"/>
              </a:ext>
            </a:extLst>
          </p:cNvPr>
          <p:cNvSpPr txBox="1">
            <a:spLocks/>
          </p:cNvSpPr>
          <p:nvPr/>
        </p:nvSpPr>
        <p:spPr>
          <a:xfrm>
            <a:off x="37730" y="894397"/>
            <a:ext cx="1468143" cy="35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- 4 à 5 mois</a:t>
            </a:r>
          </a:p>
        </p:txBody>
      </p:sp>
      <p:pic>
        <p:nvPicPr>
          <p:cNvPr id="12" name="Picture 2" descr="embryology, embryologie">
            <a:extLst>
              <a:ext uri="{FF2B5EF4-FFF2-40B4-BE49-F238E27FC236}">
                <a16:creationId xmlns:a16="http://schemas.microsoft.com/office/drawing/2014/main" id="{415D1EEC-14D9-B7AE-1F7D-C5F88CD92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102" y="1620943"/>
            <a:ext cx="2941571" cy="303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97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1384</Words>
  <Application>Microsoft Macintosh PowerPoint</Application>
  <PresentationFormat>Grand écran</PresentationFormat>
  <Paragraphs>314</Paragraphs>
  <Slides>31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Augustin Baumgartner</dc:creator>
  <cp:lastModifiedBy>Florian Augustin Baumgartner</cp:lastModifiedBy>
  <cp:revision>461</cp:revision>
  <dcterms:created xsi:type="dcterms:W3CDTF">2024-01-29T13:50:21Z</dcterms:created>
  <dcterms:modified xsi:type="dcterms:W3CDTF">2024-02-27T18:52:57Z</dcterms:modified>
</cp:coreProperties>
</file>