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00" r:id="rId2"/>
    <p:sldId id="301" r:id="rId3"/>
    <p:sldId id="302" r:id="rId4"/>
    <p:sldId id="303" r:id="rId5"/>
    <p:sldId id="304" r:id="rId6"/>
    <p:sldId id="306" r:id="rId7"/>
    <p:sldId id="305" r:id="rId8"/>
    <p:sldId id="310" r:id="rId9"/>
    <p:sldId id="307" r:id="rId10"/>
    <p:sldId id="308" r:id="rId11"/>
    <p:sldId id="309" r:id="rId12"/>
    <p:sldId id="31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400"/>
  </p:normalViewPr>
  <p:slideViewPr>
    <p:cSldViewPr snapToGrid="0">
      <p:cViewPr>
        <p:scale>
          <a:sx n="75" d="100"/>
          <a:sy n="75" d="100"/>
        </p:scale>
        <p:origin x="76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0F106-F637-B04F-A317-47CEB8C93062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D4FA2-576B-2C43-94FF-1ADC0B934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95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271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Ovulation : passe de l’ovaire aux trompes de Fallope.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430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Ovulation : passe de l’ovaire aux trompes de Fallope.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795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Follicule primaire dès que follicule primordial commence à grandir (15 par mois) et 1 seul deviendra follicule ovarique mûr.</a:t>
            </a:r>
          </a:p>
          <a:p>
            <a:r>
              <a:rPr lang="fr-FR" dirty="0"/>
              <a:t>Rôle cellules folliculaires : </a:t>
            </a:r>
            <a:r>
              <a:rPr lang="fr-FR" dirty="0" err="1"/>
              <a:t>nourrire</a:t>
            </a:r>
            <a:r>
              <a:rPr lang="fr-FR" dirty="0"/>
              <a:t> (trophique), endocrine (corps jaune)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8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Cellule germinale = cellule souche qui sert à produire les gamètes ≠ cellule somatique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63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20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0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Prophase I = condensation de ADN, appariement, cross-over</a:t>
            </a:r>
          </a:p>
          <a:p>
            <a:r>
              <a:rPr lang="fr-FR" dirty="0"/>
              <a:t>Métaphase I = aligné au centre</a:t>
            </a:r>
          </a:p>
          <a:p>
            <a:r>
              <a:rPr lang="fr-FR" dirty="0"/>
              <a:t>Anaphase I = séparation</a:t>
            </a:r>
          </a:p>
          <a:p>
            <a:r>
              <a:rPr lang="fr-FR" dirty="0"/>
              <a:t>Télophase I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696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Prophase I = condensation de ADN, appariement, cross-over</a:t>
            </a:r>
          </a:p>
          <a:p>
            <a:r>
              <a:rPr lang="fr-FR" dirty="0"/>
              <a:t>Métaphase I = aligné au centre</a:t>
            </a:r>
          </a:p>
          <a:p>
            <a:r>
              <a:rPr lang="fr-FR" dirty="0"/>
              <a:t>Anaphase I = séparation</a:t>
            </a:r>
          </a:p>
          <a:p>
            <a:r>
              <a:rPr lang="fr-FR" dirty="0"/>
              <a:t>Télophase I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65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355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Ovulation : passe de l’ovaire aux trompes de Fallope.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2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923C7-C920-DE0D-2F04-EE2C8D41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147C25C-0663-8291-3FB7-520E4B9DF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2C74FC-DA35-FB7F-8183-0125B08E5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Ovulation : passe de l’ovaire aux trompes de Fallope.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BB33-5B7B-961C-502D-73EC399CF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D4FA2-576B-2C43-94FF-1ADC0B934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08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6AAF2-8C7E-2E68-8D11-01A722A42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66FA38-467F-99B2-D0BB-6ADFFC5D3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E08D88-5835-D3ED-B26D-8E3DF051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9F9C9-3999-D342-2B38-19AABEEC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08CCC4-5014-BD26-8144-1BA1A63E1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7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C232-BE12-2F26-85E4-BD9641F3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70FFD11-7927-2928-E582-8FBB89DE5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24FC71-A072-A146-9784-2DF6A10D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8B549A-0432-D8B7-17ED-C43DED85F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19237D-E27E-1BDC-B2EA-9EE8C5E2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35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0047ADC-95DD-45F9-25E8-D35259A895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DACF5E-3A10-F07F-FFF9-BCB1F127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05A52-6B65-5E7D-3581-D83432E6E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82D3C9-0452-CF97-AE98-D6B04528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73C713-B7B3-F634-7853-BE2E788E8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70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8DE32A-BFC0-41A4-BFF2-F6CEAC014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FB3CA-011F-B4FF-ABD8-80F1AA60B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189CBB-2D74-80EF-FE35-AA08A67A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64E99-7A8D-3F1A-2EAD-DFAC11EF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26E69-DB63-DAB2-49B5-5A376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2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40CAB-CB05-FE06-FCD8-C1A53E01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FB6EBB-B1CE-6130-B873-090CA39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CA82BC-CEB6-5F54-462A-078B19DA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E344A5-CF9F-0EEC-7866-EB880A50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4A6CE-6E2B-F614-8BA1-22D8913E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45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1B635-1C64-00E1-7A6C-680B02A49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2108A-17DE-1AD4-8209-285C3DEBD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34C5C00-AC78-AF0E-9495-1FE65E3F5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381720-C7D7-08FC-F2DC-531A8682D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73C2B3-2194-A132-50AB-87E9B81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4A3C58-FCE6-C616-B9A8-AD59100B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060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1E070-AE4F-FD2E-5E9A-DDE0FE22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3CCF04-C74B-6E8B-6A5F-AB83C29C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7896A-A951-BAC4-A08C-4F695C707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35AD59-7BCC-059C-1693-582058632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7589CB9-BDBB-C7B0-D6F0-4001A28585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3E6A89-29FE-E685-DECD-E2981F64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32F91C-3739-59A8-97AC-CEF59E22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8A81EA-6AE2-3692-96EF-ABB481BE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7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48B39-8F73-D692-B7D5-789D7EC7A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B46288-61A2-AD62-B513-54C27C48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629311-1AC2-4AB3-A8AC-18F6A872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0646807-2840-FFD9-D42E-67653197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0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866F35-3E0A-E2F6-3112-B999D62A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7A1D46-8145-AB67-DA22-7E2D80D9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EF848A-C4FD-330F-DD7B-302D6FB6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52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0B5F84-4022-E127-49FB-4BDAAF1F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E20309-6B1E-EE2A-D533-B623153D5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AFC705-895A-9D5E-89DB-F034D3894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A5B446-65A6-16B9-DC68-055B6C2B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8014B1-21E9-7B9F-5821-9337E1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6EC93DE-5656-BA33-ED29-FCFE46ED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44AB3-A2C5-7E7D-3E86-ED557052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8ED828-7D04-EE45-7BE8-6922F5FB4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22F174-8643-08EB-DB8F-DB2F38BE7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40D45A-C887-5812-80D5-1846B53C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9E41C-C166-DC3F-2CF1-49B445015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3C29-19EC-327E-2C11-F1EB7B56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1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80114D5-7EF4-AE76-F6CC-9128853CA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05BCBA-7B8E-7F95-E243-102861421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25AC8F-159E-AB27-9435-4EFC619E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34F7-7CFC-4747-BB2A-F1F8AFEA4479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32409A-AE28-99E5-AFB8-382B4011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FA3BBD-05D1-3F8C-D67C-1D7091E48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6284D-D013-3746-8B48-1D3B86079F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AB2751-59E2-1BC2-A5B1-43B39D49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825" y="3429000"/>
            <a:ext cx="5125885" cy="500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pp. 56 - 57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</p:txBody>
      </p:sp>
      <p:pic>
        <p:nvPicPr>
          <p:cNvPr id="5" name="Graphique 4" descr="Création de récits contour">
            <a:extLst>
              <a:ext uri="{FF2B5EF4-FFF2-40B4-BE49-F238E27FC236}">
                <a16:creationId xmlns:a16="http://schemas.microsoft.com/office/drawing/2014/main" id="{990CB2BC-60B1-18C7-B1B4-E51CB3020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006" y="2337529"/>
            <a:ext cx="2182942" cy="21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3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 : maturation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50" y="1024834"/>
            <a:ext cx="12006850" cy="5646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Maturation (fin)</a:t>
            </a:r>
          </a:p>
          <a:p>
            <a:pPr marL="0" indent="0">
              <a:buNone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(Note : le 1</a:t>
            </a:r>
            <a:r>
              <a:rPr lang="fr-FR" sz="2400" i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globule polaire continue également la méiose !)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Finalement : les globules polaires dégénèrent.</a:t>
            </a:r>
          </a:p>
          <a:p>
            <a:pPr marL="0" indent="0">
              <a:buNone/>
            </a:pP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Il reste un ovule fécondé</a:t>
            </a:r>
          </a:p>
          <a:p>
            <a:pPr>
              <a:buFont typeface="Wingdings" pitchFamily="2" charset="2"/>
              <a:buChar char="à"/>
            </a:pPr>
            <a:endParaRPr lang="fr-F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~ 400 ovulations sur une vie</a:t>
            </a:r>
            <a:endParaRPr lang="fr-FR" sz="2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76E803F-0C73-5E80-1553-7EE085C214B9}"/>
              </a:ext>
            </a:extLst>
          </p:cNvPr>
          <p:cNvGrpSpPr/>
          <p:nvPr/>
        </p:nvGrpSpPr>
        <p:grpSpPr>
          <a:xfrm>
            <a:off x="6987794" y="2560155"/>
            <a:ext cx="4557714" cy="3804323"/>
            <a:chOff x="7581915" y="1094049"/>
            <a:chExt cx="4557714" cy="3804323"/>
          </a:xfrm>
        </p:grpSpPr>
        <p:pic>
          <p:nvPicPr>
            <p:cNvPr id="6" name="Image 5" descr="Une image contenant texte, capture d’écran, diagramme, cercle&#10;&#10;Description générée automatiquement">
              <a:extLst>
                <a:ext uri="{FF2B5EF4-FFF2-40B4-BE49-F238E27FC236}">
                  <a16:creationId xmlns:a16="http://schemas.microsoft.com/office/drawing/2014/main" id="{9C1D9300-B91C-B1D9-BEEC-218437FCD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226" t="8279" r="1877" b="20820"/>
            <a:stretch/>
          </p:blipFill>
          <p:spPr>
            <a:xfrm>
              <a:off x="7581915" y="1717178"/>
              <a:ext cx="4557714" cy="3181194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61D60AA-B804-496B-2283-05875E652BED}"/>
                </a:ext>
              </a:extLst>
            </p:cNvPr>
            <p:cNvSpPr txBox="1"/>
            <p:nvPr/>
          </p:nvSpPr>
          <p:spPr>
            <a:xfrm>
              <a:off x="8791247" y="1094049"/>
              <a:ext cx="10695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Puberté</a:t>
              </a:r>
            </a:p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Cyclique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2849EAF-8EE3-53F4-60B3-4458C867675F}"/>
                </a:ext>
              </a:extLst>
            </p:cNvPr>
            <p:cNvSpPr txBox="1"/>
            <p:nvPr/>
          </p:nvSpPr>
          <p:spPr>
            <a:xfrm>
              <a:off x="10761071" y="1381712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Ovule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AA47F58-4292-E49B-D548-1B7FAED23F6D}"/>
              </a:ext>
            </a:extLst>
          </p:cNvPr>
          <p:cNvGrpSpPr/>
          <p:nvPr/>
        </p:nvGrpSpPr>
        <p:grpSpPr>
          <a:xfrm>
            <a:off x="9449023" y="4093252"/>
            <a:ext cx="2044149" cy="2668610"/>
            <a:chOff x="11287247" y="1969613"/>
            <a:chExt cx="2044149" cy="266861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1322649-4724-DFF7-792F-39B67237A7FA}"/>
                </a:ext>
              </a:extLst>
            </p:cNvPr>
            <p:cNvSpPr txBox="1"/>
            <p:nvPr/>
          </p:nvSpPr>
          <p:spPr>
            <a:xfrm>
              <a:off x="11287247" y="4268891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Dégénérescences</a:t>
              </a:r>
            </a:p>
          </p:txBody>
        </p:sp>
        <p:sp>
          <p:nvSpPr>
            <p:cNvPr id="12" name="Multiplication 11">
              <a:extLst>
                <a:ext uri="{FF2B5EF4-FFF2-40B4-BE49-F238E27FC236}">
                  <a16:creationId xmlns:a16="http://schemas.microsoft.com/office/drawing/2014/main" id="{D7A284E8-9674-1A53-CD66-B0B550E70DDA}"/>
                </a:ext>
              </a:extLst>
            </p:cNvPr>
            <p:cNvSpPr/>
            <p:nvPr/>
          </p:nvSpPr>
          <p:spPr>
            <a:xfrm>
              <a:off x="11987550" y="1969613"/>
              <a:ext cx="675714" cy="682559"/>
            </a:xfrm>
            <a:prstGeom prst="mathMultiply">
              <a:avLst>
                <a:gd name="adj1" fmla="val 78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Multiplication 12">
              <a:extLst>
                <a:ext uri="{FF2B5EF4-FFF2-40B4-BE49-F238E27FC236}">
                  <a16:creationId xmlns:a16="http://schemas.microsoft.com/office/drawing/2014/main" id="{FB1F3DF1-E0DF-447C-1A37-5B31B6102C97}"/>
                </a:ext>
              </a:extLst>
            </p:cNvPr>
            <p:cNvSpPr/>
            <p:nvPr/>
          </p:nvSpPr>
          <p:spPr>
            <a:xfrm>
              <a:off x="11987550" y="2680224"/>
              <a:ext cx="675714" cy="682559"/>
            </a:xfrm>
            <a:prstGeom prst="mathMultiply">
              <a:avLst>
                <a:gd name="adj1" fmla="val 78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Multiplication 13">
              <a:extLst>
                <a:ext uri="{FF2B5EF4-FFF2-40B4-BE49-F238E27FC236}">
                  <a16:creationId xmlns:a16="http://schemas.microsoft.com/office/drawing/2014/main" id="{1530323B-38DD-A04C-4E6E-FB751F2C3500}"/>
                </a:ext>
              </a:extLst>
            </p:cNvPr>
            <p:cNvSpPr/>
            <p:nvPr/>
          </p:nvSpPr>
          <p:spPr>
            <a:xfrm>
              <a:off x="11971465" y="3037396"/>
              <a:ext cx="675714" cy="682559"/>
            </a:xfrm>
            <a:prstGeom prst="mathMultiply">
              <a:avLst>
                <a:gd name="adj1" fmla="val 78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15233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562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 : vue d’ensemble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1D60AA-B804-496B-2283-05875E652BED}"/>
              </a:ext>
            </a:extLst>
          </p:cNvPr>
          <p:cNvSpPr txBox="1"/>
          <p:nvPr/>
        </p:nvSpPr>
        <p:spPr>
          <a:xfrm>
            <a:off x="5305915" y="5634329"/>
            <a:ext cx="181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Puberté</a:t>
            </a:r>
          </a:p>
          <a:p>
            <a:pPr algn="ctr"/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Cyclique (28j.)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849EAF-8EE3-53F4-60B3-4458C867675F}"/>
              </a:ext>
            </a:extLst>
          </p:cNvPr>
          <p:cNvSpPr txBox="1"/>
          <p:nvPr/>
        </p:nvSpPr>
        <p:spPr>
          <a:xfrm>
            <a:off x="7272222" y="205157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Ovule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1AEAC9F-D31B-6300-8333-227E4FCB4763}"/>
              </a:ext>
            </a:extLst>
          </p:cNvPr>
          <p:cNvSpPr txBox="1"/>
          <p:nvPr/>
        </p:nvSpPr>
        <p:spPr>
          <a:xfrm>
            <a:off x="455703" y="5603695"/>
            <a:ext cx="184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mois fœtal</a:t>
            </a:r>
          </a:p>
          <a:p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6 mois fœtal </a:t>
            </a:r>
            <a:endParaRPr lang="fr-F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307E893-BAB9-9EB3-DF97-35C1591FF269}"/>
              </a:ext>
            </a:extLst>
          </p:cNvPr>
          <p:cNvSpPr txBox="1"/>
          <p:nvPr/>
        </p:nvSpPr>
        <p:spPr>
          <a:xfrm>
            <a:off x="3001817" y="5580752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mois fœtal</a:t>
            </a:r>
          </a:p>
          <a:p>
            <a:r>
              <a:rPr lang="fr-FR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puberté</a:t>
            </a:r>
            <a:endParaRPr lang="fr-F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FAFE78F-7103-5517-0146-F61079190472}"/>
              </a:ext>
            </a:extLst>
          </p:cNvPr>
          <p:cNvSpPr txBox="1"/>
          <p:nvPr/>
        </p:nvSpPr>
        <p:spPr>
          <a:xfrm>
            <a:off x="0" y="6519774"/>
            <a:ext cx="1167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Qté : 7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ovogonies 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2 </a:t>
            </a:r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mio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ovogonies (naissance)  400’000 ovocyte I (puberté)  1 ovocyte II chaque 28j.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F484621-4D6B-A663-0737-282BA4D1293D}"/>
              </a:ext>
            </a:extLst>
          </p:cNvPr>
          <p:cNvGrpSpPr/>
          <p:nvPr/>
        </p:nvGrpSpPr>
        <p:grpSpPr>
          <a:xfrm>
            <a:off x="91647" y="603790"/>
            <a:ext cx="8860522" cy="5034845"/>
            <a:chOff x="91647" y="942452"/>
            <a:chExt cx="8860522" cy="5034845"/>
          </a:xfrm>
        </p:grpSpPr>
        <p:pic>
          <p:nvPicPr>
            <p:cNvPr id="6" name="Image 5" descr="Une image contenant texte, capture d’écran, diagramme, cercle&#10;&#10;Description générée automatiquement">
              <a:extLst>
                <a:ext uri="{FF2B5EF4-FFF2-40B4-BE49-F238E27FC236}">
                  <a16:creationId xmlns:a16="http://schemas.microsoft.com/office/drawing/2014/main" id="{9C1D9300-B91C-B1D9-BEEC-218437FCD3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34" t="8279" r="1877" b="20820"/>
            <a:stretch/>
          </p:blipFill>
          <p:spPr>
            <a:xfrm>
              <a:off x="91647" y="1524397"/>
              <a:ext cx="8860522" cy="4452900"/>
            </a:xfrm>
            <a:prstGeom prst="rect">
              <a:avLst/>
            </a:prstGeom>
          </p:spPr>
        </p:pic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AA47F58-4292-E49B-D548-1B7FAED23F6D}"/>
                </a:ext>
              </a:extLst>
            </p:cNvPr>
            <p:cNvGrpSpPr/>
            <p:nvPr/>
          </p:nvGrpSpPr>
          <p:grpSpPr>
            <a:xfrm>
              <a:off x="1718000" y="1986808"/>
              <a:ext cx="675714" cy="2029760"/>
              <a:chOff x="11987550" y="1969613"/>
              <a:chExt cx="675714" cy="2029760"/>
            </a:xfrm>
          </p:grpSpPr>
          <p:sp>
            <p:nvSpPr>
              <p:cNvPr id="12" name="Multiplication 11">
                <a:extLst>
                  <a:ext uri="{FF2B5EF4-FFF2-40B4-BE49-F238E27FC236}">
                    <a16:creationId xmlns:a16="http://schemas.microsoft.com/office/drawing/2014/main" id="{D7A284E8-9674-1A53-CD66-B0B550E70DDA}"/>
                  </a:ext>
                </a:extLst>
              </p:cNvPr>
              <p:cNvSpPr/>
              <p:nvPr/>
            </p:nvSpPr>
            <p:spPr>
              <a:xfrm>
                <a:off x="11987550" y="1969613"/>
                <a:ext cx="675714" cy="682559"/>
              </a:xfrm>
              <a:prstGeom prst="mathMultiply">
                <a:avLst>
                  <a:gd name="adj1" fmla="val 784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Multiplication 12">
                <a:extLst>
                  <a:ext uri="{FF2B5EF4-FFF2-40B4-BE49-F238E27FC236}">
                    <a16:creationId xmlns:a16="http://schemas.microsoft.com/office/drawing/2014/main" id="{FB1F3DF1-E0DF-447C-1A37-5B31B6102C97}"/>
                  </a:ext>
                </a:extLst>
              </p:cNvPr>
              <p:cNvSpPr/>
              <p:nvPr/>
            </p:nvSpPr>
            <p:spPr>
              <a:xfrm>
                <a:off x="11987550" y="2680224"/>
                <a:ext cx="675714" cy="682559"/>
              </a:xfrm>
              <a:prstGeom prst="mathMultiply">
                <a:avLst>
                  <a:gd name="adj1" fmla="val 784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Multiplication 13">
                <a:extLst>
                  <a:ext uri="{FF2B5EF4-FFF2-40B4-BE49-F238E27FC236}">
                    <a16:creationId xmlns:a16="http://schemas.microsoft.com/office/drawing/2014/main" id="{1530323B-38DD-A04C-4E6E-FB751F2C3500}"/>
                  </a:ext>
                </a:extLst>
              </p:cNvPr>
              <p:cNvSpPr/>
              <p:nvPr/>
            </p:nvSpPr>
            <p:spPr>
              <a:xfrm>
                <a:off x="11987550" y="3316814"/>
                <a:ext cx="675714" cy="682559"/>
              </a:xfrm>
              <a:prstGeom prst="mathMultiply">
                <a:avLst>
                  <a:gd name="adj1" fmla="val 784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03CE1CD1-1A36-6A7D-0872-BF6CDEA43B84}"/>
                </a:ext>
              </a:extLst>
            </p:cNvPr>
            <p:cNvGrpSpPr/>
            <p:nvPr/>
          </p:nvGrpSpPr>
          <p:grpSpPr>
            <a:xfrm>
              <a:off x="6731061" y="2895123"/>
              <a:ext cx="2044149" cy="2405304"/>
              <a:chOff x="10018568" y="880937"/>
              <a:chExt cx="2044149" cy="2405304"/>
            </a:xfrm>
          </p:grpSpPr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3748566C-8F7A-2A6C-51D7-8E3C9F344372}"/>
                  </a:ext>
                </a:extLst>
              </p:cNvPr>
              <p:cNvSpPr txBox="1"/>
              <p:nvPr/>
            </p:nvSpPr>
            <p:spPr>
              <a:xfrm>
                <a:off x="10018568" y="2916909"/>
                <a:ext cx="20441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Dégénérescences</a:t>
                </a:r>
              </a:p>
            </p:txBody>
          </p:sp>
          <p:sp>
            <p:nvSpPr>
              <p:cNvPr id="17" name="Multiplication 16">
                <a:extLst>
                  <a:ext uri="{FF2B5EF4-FFF2-40B4-BE49-F238E27FC236}">
                    <a16:creationId xmlns:a16="http://schemas.microsoft.com/office/drawing/2014/main" id="{7D0C28AE-3C50-431E-5373-E1C29CBE007A}"/>
                  </a:ext>
                </a:extLst>
              </p:cNvPr>
              <p:cNvSpPr/>
              <p:nvPr/>
            </p:nvSpPr>
            <p:spPr>
              <a:xfrm>
                <a:off x="10383849" y="880937"/>
                <a:ext cx="675714" cy="682559"/>
              </a:xfrm>
              <a:prstGeom prst="mathMultiply">
                <a:avLst>
                  <a:gd name="adj1" fmla="val 784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Multiplication 17">
                <a:extLst>
                  <a:ext uri="{FF2B5EF4-FFF2-40B4-BE49-F238E27FC236}">
                    <a16:creationId xmlns:a16="http://schemas.microsoft.com/office/drawing/2014/main" id="{046B61AB-FD61-6B26-DECB-223716958B7D}"/>
                  </a:ext>
                </a:extLst>
              </p:cNvPr>
              <p:cNvSpPr/>
              <p:nvPr/>
            </p:nvSpPr>
            <p:spPr>
              <a:xfrm>
                <a:off x="10364929" y="1905919"/>
                <a:ext cx="675714" cy="682559"/>
              </a:xfrm>
              <a:prstGeom prst="mathMultiply">
                <a:avLst>
                  <a:gd name="adj1" fmla="val 784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Multiplication 18">
                <a:extLst>
                  <a:ext uri="{FF2B5EF4-FFF2-40B4-BE49-F238E27FC236}">
                    <a16:creationId xmlns:a16="http://schemas.microsoft.com/office/drawing/2014/main" id="{58C2BDC2-4A04-EB02-3C83-FF75426DBAF4}"/>
                  </a:ext>
                </a:extLst>
              </p:cNvPr>
              <p:cNvSpPr/>
              <p:nvPr/>
            </p:nvSpPr>
            <p:spPr>
              <a:xfrm>
                <a:off x="10408036" y="2412720"/>
                <a:ext cx="675714" cy="682559"/>
              </a:xfrm>
              <a:prstGeom prst="mathMultiply">
                <a:avLst>
                  <a:gd name="adj1" fmla="val 784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18A6DC2-3016-3A7B-30F7-1E6A1FD53F6B}"/>
                </a:ext>
              </a:extLst>
            </p:cNvPr>
            <p:cNvSpPr txBox="1"/>
            <p:nvPr/>
          </p:nvSpPr>
          <p:spPr>
            <a:xfrm>
              <a:off x="813211" y="1105703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Mitoses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9C651A5-FB06-88E7-E20B-3D2C228E48AB}"/>
                </a:ext>
              </a:extLst>
            </p:cNvPr>
            <p:cNvSpPr txBox="1"/>
            <p:nvPr/>
          </p:nvSpPr>
          <p:spPr>
            <a:xfrm>
              <a:off x="3001817" y="942452"/>
              <a:ext cx="17107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Méiose</a:t>
              </a:r>
            </a:p>
            <a:p>
              <a:pPr algn="ctr"/>
              <a:r>
                <a:rPr lang="fr-FR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 prophase 1</a:t>
              </a:r>
              <a:endPara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7B8630DF-A842-5327-BFAD-BDB2F1990EE5}"/>
                </a:ext>
              </a:extLst>
            </p:cNvPr>
            <p:cNvSpPr txBox="1"/>
            <p:nvPr/>
          </p:nvSpPr>
          <p:spPr>
            <a:xfrm>
              <a:off x="4964073" y="988752"/>
              <a:ext cx="1864613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Méiose</a:t>
              </a:r>
            </a:p>
            <a:p>
              <a:r>
                <a:rPr lang="fr-FR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 Métaphase 2</a:t>
              </a:r>
              <a:endPara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6DFC0EE5-33A5-C40E-B0EA-10E98A35F8CB}"/>
                </a:ext>
              </a:extLst>
            </p:cNvPr>
            <p:cNvSpPr txBox="1"/>
            <p:nvPr/>
          </p:nvSpPr>
          <p:spPr>
            <a:xfrm>
              <a:off x="7066552" y="1018002"/>
              <a:ext cx="966932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Méiose</a:t>
              </a:r>
            </a:p>
            <a:p>
              <a:pPr algn="ctr"/>
              <a:r>
                <a:rPr lang="fr-FR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itchFamily="2" charset="2"/>
                </a:rPr>
                <a:t> fin</a:t>
              </a:r>
              <a:endPara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DF765E9C-B2FC-ABC9-C887-2F6D483D077C}"/>
              </a:ext>
            </a:extLst>
          </p:cNvPr>
          <p:cNvSpPr txBox="1"/>
          <p:nvPr/>
        </p:nvSpPr>
        <p:spPr>
          <a:xfrm>
            <a:off x="9013076" y="848547"/>
            <a:ext cx="28339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5-15 ovocytes I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Grandit jusqu’à 24h avant ovulation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ovocyte I continue la méiose jusqu’à métaphase 2 et devient ovocyte II</a:t>
            </a:r>
          </a:p>
          <a:p>
            <a:pPr lvl="1"/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arenR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Ovulation (ovocyte II sort de l’ovaire) puis 2 possibilités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fécondé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détruit après 24h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Fécondé  termine la méiose et devient ovule</a:t>
            </a:r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16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 : vue d’ensemble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F765E9C-B2FC-ABC9-C887-2F6D483D077C}"/>
              </a:ext>
            </a:extLst>
          </p:cNvPr>
          <p:cNvSpPr txBox="1"/>
          <p:nvPr/>
        </p:nvSpPr>
        <p:spPr>
          <a:xfrm>
            <a:off x="7366000" y="2492737"/>
            <a:ext cx="38490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Follicule = ovocyte + cellules folliculaires (épithéliales)</a:t>
            </a: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5627A09D-EADB-7658-5630-08E609C24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250" y="982132"/>
            <a:ext cx="511441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57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156064"/>
            <a:ext cx="11025056" cy="5082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ensemble des événements qui font évoluer une cellule germinale souche (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ovogonie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un gamète féminin (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ovocyte de 2</a:t>
            </a:r>
            <a:r>
              <a:rPr lang="fr-FR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Localisation ?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Ovaires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Trompes de Fallope</a:t>
            </a:r>
          </a:p>
          <a:p>
            <a:endPara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D84749F-715B-55BC-15DA-30A7E7F81B33}"/>
              </a:ext>
            </a:extLst>
          </p:cNvPr>
          <p:cNvGrpSpPr/>
          <p:nvPr/>
        </p:nvGrpSpPr>
        <p:grpSpPr>
          <a:xfrm>
            <a:off x="5370932" y="2518460"/>
            <a:ext cx="5599134" cy="4100929"/>
            <a:chOff x="5370932" y="2518460"/>
            <a:chExt cx="5599134" cy="4100929"/>
          </a:xfrm>
        </p:grpSpPr>
        <p:pic>
          <p:nvPicPr>
            <p:cNvPr id="8" name="Image 7" descr="Une image contenant dessin, Dessin d’enfant, clipart, illustration&#10;&#10;Description générée automatiquement">
              <a:extLst>
                <a:ext uri="{FF2B5EF4-FFF2-40B4-BE49-F238E27FC236}">
                  <a16:creationId xmlns:a16="http://schemas.microsoft.com/office/drawing/2014/main" id="{E1D60041-6ED7-6B1E-3C89-2160CC0AD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0932" y="2518460"/>
              <a:ext cx="5599134" cy="4100929"/>
            </a:xfrm>
            <a:prstGeom prst="rect">
              <a:avLst/>
            </a:prstGeom>
          </p:spPr>
        </p:pic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1910B754-DA67-E9AD-7585-4BCA98CCFE2A}"/>
                </a:ext>
              </a:extLst>
            </p:cNvPr>
            <p:cNvGrpSpPr/>
            <p:nvPr/>
          </p:nvGrpSpPr>
          <p:grpSpPr>
            <a:xfrm>
              <a:off x="7740311" y="2518460"/>
              <a:ext cx="2689569" cy="674732"/>
              <a:chOff x="3469518" y="1244392"/>
              <a:chExt cx="2117035" cy="836199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5F116C-13F6-B675-33CF-949AB9DED68E}"/>
                  </a:ext>
                </a:extLst>
              </p:cNvPr>
              <p:cNvSpPr/>
              <p:nvPr/>
            </p:nvSpPr>
            <p:spPr>
              <a:xfrm>
                <a:off x="3469518" y="1244392"/>
                <a:ext cx="2117035" cy="297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Trompe de Fallope</a:t>
                </a:r>
              </a:p>
            </p:txBody>
          </p:sp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A665CF61-F7E4-BF38-1C0B-2462EFA92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3035" y="1541565"/>
                <a:ext cx="0" cy="5390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D44EDE8F-59D0-29C2-C86D-6416937C551A}"/>
                </a:ext>
              </a:extLst>
            </p:cNvPr>
            <p:cNvGrpSpPr/>
            <p:nvPr/>
          </p:nvGrpSpPr>
          <p:grpSpPr>
            <a:xfrm>
              <a:off x="9258084" y="3259765"/>
              <a:ext cx="1599247" cy="666053"/>
              <a:chOff x="4989443" y="2440401"/>
              <a:chExt cx="1273352" cy="297173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0074F7C-5CF0-3867-C041-F6FC86448D82}"/>
                  </a:ext>
                </a:extLst>
              </p:cNvPr>
              <p:cNvSpPr/>
              <p:nvPr/>
            </p:nvSpPr>
            <p:spPr>
              <a:xfrm>
                <a:off x="5283924" y="2440401"/>
                <a:ext cx="978871" cy="297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Ovaire</a:t>
                </a:r>
              </a:p>
            </p:txBody>
          </p:sp>
          <p:cxnSp>
            <p:nvCxnSpPr>
              <p:cNvPr id="14" name="Connecteur droit avec flèche 13">
                <a:extLst>
                  <a:ext uri="{FF2B5EF4-FFF2-40B4-BE49-F238E27FC236}">
                    <a16:creationId xmlns:a16="http://schemas.microsoft.com/office/drawing/2014/main" id="{B7888B46-A3F7-375F-3670-D9911C048437}"/>
                  </a:ext>
                </a:extLst>
              </p:cNvPr>
              <p:cNvCxnSpPr>
                <a:cxnSpLocks/>
                <a:stCxn id="13" idx="1"/>
              </p:cNvCxnSpPr>
              <p:nvPr/>
            </p:nvCxnSpPr>
            <p:spPr>
              <a:xfrm flipH="1">
                <a:off x="4989443" y="2588988"/>
                <a:ext cx="294481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27BF65A-183F-7627-7EF3-BA8A1BC2730B}"/>
              </a:ext>
            </a:extLst>
          </p:cNvPr>
          <p:cNvGrpSpPr/>
          <p:nvPr/>
        </p:nvGrpSpPr>
        <p:grpSpPr>
          <a:xfrm>
            <a:off x="1269095" y="4306702"/>
            <a:ext cx="3433071" cy="2342485"/>
            <a:chOff x="1269095" y="4306702"/>
            <a:chExt cx="3433071" cy="2342485"/>
          </a:xfrm>
        </p:grpSpPr>
        <p:pic>
          <p:nvPicPr>
            <p:cNvPr id="15" name="Image 14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2F023EB1-D853-B169-06AF-BB26C194E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9095" y="4306702"/>
              <a:ext cx="3390199" cy="2342485"/>
            </a:xfrm>
            <a:prstGeom prst="rect">
              <a:avLst/>
            </a:prstGeom>
          </p:spPr>
        </p:pic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5B9CD20-6B56-161E-273F-161B60157C7D}"/>
                </a:ext>
              </a:extLst>
            </p:cNvPr>
            <p:cNvSpPr/>
            <p:nvPr/>
          </p:nvSpPr>
          <p:spPr>
            <a:xfrm>
              <a:off x="3937038" y="5186363"/>
              <a:ext cx="765128" cy="291581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EC041EA-F446-3502-BD75-37E5ED26FBE2}"/>
                </a:ext>
              </a:extLst>
            </p:cNvPr>
            <p:cNvSpPr/>
            <p:nvPr/>
          </p:nvSpPr>
          <p:spPr>
            <a:xfrm>
              <a:off x="3937038" y="4628160"/>
              <a:ext cx="765128" cy="291581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57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 : phases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776" y="1384667"/>
            <a:ext cx="11025056" cy="5082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L’ovogenèse comprend 3 phases :</a:t>
            </a:r>
          </a:p>
          <a:p>
            <a:pPr marL="0" indent="0">
              <a:buNone/>
            </a:pPr>
            <a:endParaRPr lang="fr-FR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Accroissement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fr-F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Maturation</a:t>
            </a:r>
            <a:endParaRPr lang="fr-FR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 : multiplication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026" y="1041767"/>
            <a:ext cx="11025056" cy="58162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Multiplication</a:t>
            </a: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Ovogonies se multiplient (mitoses rapides)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Lieu</a:t>
            </a:r>
          </a:p>
          <a:p>
            <a:pPr lvl="2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Ovaires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Quand</a:t>
            </a:r>
          </a:p>
          <a:p>
            <a:pPr lvl="2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la naissance (période fœtale)</a:t>
            </a:r>
          </a:p>
          <a:p>
            <a:pPr lvl="2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mois </a:t>
            </a:r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6 mois (fœtal)</a:t>
            </a:r>
          </a:p>
          <a:p>
            <a:pPr lvl="1">
              <a:buFont typeface="Wingdings" pitchFamily="2" charset="2"/>
              <a:buChar char="Ø"/>
            </a:pPr>
            <a:r>
              <a:rPr lang="fr-F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Génétique</a:t>
            </a:r>
          </a:p>
          <a:p>
            <a:pPr lvl="2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Mitose</a:t>
            </a:r>
          </a:p>
          <a:p>
            <a:pPr lvl="2"/>
            <a:r>
              <a:rPr lang="fr-F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2n (2 x 23 chromosomes)</a:t>
            </a:r>
          </a:p>
          <a:p>
            <a:pPr lvl="2"/>
            <a:endParaRPr lang="fr-FR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Fin : </a:t>
            </a:r>
            <a:r>
              <a:rPr lang="fr-F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7 millions d’ovogonies, dont beaucoup dégénèrent ensuite.</a:t>
            </a:r>
          </a:p>
        </p:txBody>
      </p:sp>
      <p:pic>
        <p:nvPicPr>
          <p:cNvPr id="6" name="Image 5" descr="Une image contenant texte, capture d’écran, diagramme, cercle&#10;&#10;Description générée automatiquement">
            <a:extLst>
              <a:ext uri="{FF2B5EF4-FFF2-40B4-BE49-F238E27FC236}">
                <a16:creationId xmlns:a16="http://schemas.microsoft.com/office/drawing/2014/main" id="{C790B103-FB64-9AD9-9508-A94455045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007" b="20995"/>
          <a:stretch/>
        </p:blipFill>
        <p:spPr>
          <a:xfrm>
            <a:off x="8743951" y="1490741"/>
            <a:ext cx="2280519" cy="421482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447879F-4A28-5424-64E2-0B07F31E9162}"/>
              </a:ext>
            </a:extLst>
          </p:cNvPr>
          <p:cNvSpPr txBox="1"/>
          <p:nvPr/>
        </p:nvSpPr>
        <p:spPr>
          <a:xfrm>
            <a:off x="9501188" y="177165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Mitoses</a:t>
            </a:r>
          </a:p>
        </p:txBody>
      </p:sp>
    </p:spTree>
    <p:extLst>
      <p:ext uri="{BB962C8B-B14F-4D97-AF65-F5344CB8AC3E}">
        <p14:creationId xmlns:p14="http://schemas.microsoft.com/office/powerpoint/2010/main" val="4530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 : accroissement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50" y="956039"/>
            <a:ext cx="11416299" cy="5701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Accroissement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ovogonies augmentent de volume par accumulation de réserves.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méiose commence et s’arrête en prophase I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Lieu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Ovaires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Quand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 &amp; après la naissance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mois (fœtal)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puberté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Génétique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Méiose  prophase I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2n (2 x 23 chromosomes)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Fin : Ovocyte de 1</a:t>
            </a:r>
            <a:r>
              <a:rPr kumimoji="0" lang="fr-FR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ordre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Dégénérescence  n</a:t>
            </a:r>
            <a:r>
              <a:rPr kumimoji="0" lang="fr-F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aissance</a:t>
            </a: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: 2 millions, puberté : 400’000</a:t>
            </a:r>
          </a:p>
          <a:p>
            <a:pPr marL="0" indent="0">
              <a:buNone/>
            </a:pPr>
            <a:endParaRPr lang="fr-FR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A3297D8-221B-0009-B8FD-E04BE2DDCBE5}"/>
                  </a:ext>
                </a:extLst>
              </p:cNvPr>
              <p:cNvSpPr txBox="1"/>
              <p:nvPr/>
            </p:nvSpPr>
            <p:spPr>
              <a:xfrm>
                <a:off x="9551553" y="5995832"/>
                <a:ext cx="237276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Volume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↑</m:t>
                    </m:r>
                  </m:oMath>
                </a14:m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Méiose 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prophase I</a:t>
                </a:r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A3297D8-221B-0009-B8FD-E04BE2DD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553" y="5995832"/>
                <a:ext cx="2372765" cy="646331"/>
              </a:xfrm>
              <a:prstGeom prst="rect">
                <a:avLst/>
              </a:prstGeom>
              <a:blipFill>
                <a:blip r:embed="rId3"/>
                <a:stretch>
                  <a:fillRect l="-2674" t="-5769" r="-1604" b="-1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e 20">
            <a:extLst>
              <a:ext uri="{FF2B5EF4-FFF2-40B4-BE49-F238E27FC236}">
                <a16:creationId xmlns:a16="http://schemas.microsoft.com/office/drawing/2014/main" id="{DB55AC21-E9FD-EF5E-4FBB-CEE5CC3C309B}"/>
              </a:ext>
            </a:extLst>
          </p:cNvPr>
          <p:cNvGrpSpPr/>
          <p:nvPr/>
        </p:nvGrpSpPr>
        <p:grpSpPr>
          <a:xfrm>
            <a:off x="7549777" y="2667722"/>
            <a:ext cx="4176487" cy="3328110"/>
            <a:chOff x="7549777" y="2667722"/>
            <a:chExt cx="4176487" cy="3328110"/>
          </a:xfrm>
        </p:grpSpPr>
        <p:pic>
          <p:nvPicPr>
            <p:cNvPr id="5" name="Image 4" descr="Une image contenant texte, capture d’écran, diagramme, cercle&#10;&#10;Description générée automatiquement">
              <a:extLst>
                <a:ext uri="{FF2B5EF4-FFF2-40B4-BE49-F238E27FC236}">
                  <a16:creationId xmlns:a16="http://schemas.microsoft.com/office/drawing/2014/main" id="{A27BE31C-37C0-5E94-55AF-411E39BD6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3375" r="44368" b="20819"/>
            <a:stretch/>
          </p:blipFill>
          <p:spPr>
            <a:xfrm>
              <a:off x="7549777" y="3043237"/>
              <a:ext cx="3680198" cy="2952595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0A7DDE5-7825-85DC-F107-58B8C5D91212}"/>
                </a:ext>
              </a:extLst>
            </p:cNvPr>
            <p:cNvSpPr txBox="1"/>
            <p:nvPr/>
          </p:nvSpPr>
          <p:spPr>
            <a:xfrm>
              <a:off x="9090807" y="2667722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7 mois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8BD041B-7A2B-4AC1-BCBA-F16CFB212B33}"/>
                </a:ext>
              </a:extLst>
            </p:cNvPr>
            <p:cNvSpPr txBox="1"/>
            <p:nvPr/>
          </p:nvSpPr>
          <p:spPr>
            <a:xfrm>
              <a:off x="10733685" y="2667722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Puberté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2C8AFC4-B2F7-670E-F11D-6460D7E68484}"/>
              </a:ext>
            </a:extLst>
          </p:cNvPr>
          <p:cNvGrpSpPr/>
          <p:nvPr/>
        </p:nvGrpSpPr>
        <p:grpSpPr>
          <a:xfrm>
            <a:off x="6657388" y="2652172"/>
            <a:ext cx="2795194" cy="2035840"/>
            <a:chOff x="6657388" y="2652172"/>
            <a:chExt cx="2795194" cy="2035840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FBC7CBC3-99D7-3A6B-12D4-59D544341E45}"/>
                </a:ext>
              </a:extLst>
            </p:cNvPr>
            <p:cNvSpPr txBox="1"/>
            <p:nvPr/>
          </p:nvSpPr>
          <p:spPr>
            <a:xfrm>
              <a:off x="6657388" y="2652172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Dégénérescences</a:t>
              </a:r>
            </a:p>
          </p:txBody>
        </p:sp>
        <p:sp>
          <p:nvSpPr>
            <p:cNvPr id="18" name="Multiplication 17">
              <a:extLst>
                <a:ext uri="{FF2B5EF4-FFF2-40B4-BE49-F238E27FC236}">
                  <a16:creationId xmlns:a16="http://schemas.microsoft.com/office/drawing/2014/main" id="{FE5EEB97-0D06-78D0-7560-52110E6D8B01}"/>
                </a:ext>
              </a:extLst>
            </p:cNvPr>
            <p:cNvSpPr/>
            <p:nvPr/>
          </p:nvSpPr>
          <p:spPr>
            <a:xfrm>
              <a:off x="8767938" y="3038329"/>
              <a:ext cx="675714" cy="682559"/>
            </a:xfrm>
            <a:prstGeom prst="mathMultiply">
              <a:avLst>
                <a:gd name="adj1" fmla="val 78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Multiplication 18">
              <a:extLst>
                <a:ext uri="{FF2B5EF4-FFF2-40B4-BE49-F238E27FC236}">
                  <a16:creationId xmlns:a16="http://schemas.microsoft.com/office/drawing/2014/main" id="{8327A3D7-8C32-E341-9DA3-8B7AC695AED3}"/>
                </a:ext>
              </a:extLst>
            </p:cNvPr>
            <p:cNvSpPr/>
            <p:nvPr/>
          </p:nvSpPr>
          <p:spPr>
            <a:xfrm>
              <a:off x="8776868" y="3524345"/>
              <a:ext cx="675714" cy="682559"/>
            </a:xfrm>
            <a:prstGeom prst="mathMultiply">
              <a:avLst>
                <a:gd name="adj1" fmla="val 78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Multiplication 19">
              <a:extLst>
                <a:ext uri="{FF2B5EF4-FFF2-40B4-BE49-F238E27FC236}">
                  <a16:creationId xmlns:a16="http://schemas.microsoft.com/office/drawing/2014/main" id="{972E49D3-86C7-2A04-590B-60B6B8AD0C40}"/>
                </a:ext>
              </a:extLst>
            </p:cNvPr>
            <p:cNvSpPr/>
            <p:nvPr/>
          </p:nvSpPr>
          <p:spPr>
            <a:xfrm>
              <a:off x="8776868" y="4005453"/>
              <a:ext cx="675714" cy="682559"/>
            </a:xfrm>
            <a:prstGeom prst="mathMultiply">
              <a:avLst>
                <a:gd name="adj1" fmla="val 784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092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 : accroissement</a:t>
            </a:r>
          </a:p>
        </p:txBody>
      </p:sp>
      <p:pic>
        <p:nvPicPr>
          <p:cNvPr id="3" name="Image 2" descr="Une image contenant texte, diagramme&#10;&#10;Description générée automatiquement">
            <a:extLst>
              <a:ext uri="{FF2B5EF4-FFF2-40B4-BE49-F238E27FC236}">
                <a16:creationId xmlns:a16="http://schemas.microsoft.com/office/drawing/2014/main" id="{127BE10F-19E6-8F4B-E1FA-68BA3B497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041768"/>
            <a:ext cx="8826500" cy="5588375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C5A22828-BC00-0132-C725-F0ED9C2911AB}"/>
              </a:ext>
            </a:extLst>
          </p:cNvPr>
          <p:cNvGrpSpPr/>
          <p:nvPr/>
        </p:nvGrpSpPr>
        <p:grpSpPr>
          <a:xfrm>
            <a:off x="1428162" y="1236478"/>
            <a:ext cx="3458163" cy="5064310"/>
            <a:chOff x="1428162" y="1236478"/>
            <a:chExt cx="3458163" cy="5064310"/>
          </a:xfrm>
        </p:grpSpPr>
        <p:sp>
          <p:nvSpPr>
            <p:cNvPr id="10" name="Espace réservé du contenu 8">
              <a:extLst>
                <a:ext uri="{FF2B5EF4-FFF2-40B4-BE49-F238E27FC236}">
                  <a16:creationId xmlns:a16="http://schemas.microsoft.com/office/drawing/2014/main" id="{DAEC31A9-7BA8-501B-8E6F-EFB570573C63}"/>
                </a:ext>
              </a:extLst>
            </p:cNvPr>
            <p:cNvSpPr txBox="1">
              <a:spLocks/>
            </p:cNvSpPr>
            <p:nvPr/>
          </p:nvSpPr>
          <p:spPr>
            <a:xfrm>
              <a:off x="1428162" y="1236478"/>
              <a:ext cx="3458163" cy="6441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Ovocyte de 1</a:t>
              </a:r>
              <a:r>
                <a:rPr lang="fr-FR" sz="2400" b="1" baseline="30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lang="fr-FR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ordre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3274EDD8-E846-4587-F81F-AC497FE57EC4}"/>
                </a:ext>
              </a:extLst>
            </p:cNvPr>
            <p:cNvSpPr/>
            <p:nvPr/>
          </p:nvSpPr>
          <p:spPr>
            <a:xfrm>
              <a:off x="1562100" y="1685925"/>
              <a:ext cx="2952750" cy="4614863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034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 : maturation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50" y="1041767"/>
            <a:ext cx="12006850" cy="5701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Maturation (début)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de 5-15 ovocytes de 1</a:t>
            </a:r>
            <a:r>
              <a:rPr lang="fr-FR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 : grandissent jusqu’à 24h avant l’ovulation.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seul ovocyte de 1</a:t>
            </a:r>
            <a:r>
              <a:rPr lang="fr-FR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ordre continue la méiose jusqu’à métaphase II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Lieu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Ovaires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Quand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manière cyclique (~ 28j.)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Puberté </a:t>
            </a:r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ménopause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Génétique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 cellule 2n  2 cellules à 1n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Méiose  métaphase II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Fin :</a:t>
            </a:r>
          </a:p>
          <a:p>
            <a:pPr lvl="1"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Ovocyte de 2</a:t>
            </a:r>
            <a:r>
              <a:rPr kumimoji="0" lang="fr-FR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ordre (grosse cellule, cytoplasme)</a:t>
            </a:r>
          </a:p>
          <a:p>
            <a:pPr lvl="1">
              <a:defRPr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</a:t>
            </a:r>
            <a:r>
              <a:rPr lang="fr-F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er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globule polaire (petite cellule, cytoplasme)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DEEF58E-B6A4-34AD-5268-769F3C1CAD03}"/>
              </a:ext>
            </a:extLst>
          </p:cNvPr>
          <p:cNvGrpSpPr/>
          <p:nvPr/>
        </p:nvGrpSpPr>
        <p:grpSpPr>
          <a:xfrm>
            <a:off x="7889394" y="2713380"/>
            <a:ext cx="4117456" cy="3798875"/>
            <a:chOff x="7449136" y="1900585"/>
            <a:chExt cx="4117456" cy="3798875"/>
          </a:xfrm>
        </p:grpSpPr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8BD041B-7A2B-4AC1-BCBA-F16CFB212B33}"/>
                </a:ext>
              </a:extLst>
            </p:cNvPr>
            <p:cNvSpPr txBox="1"/>
            <p:nvPr/>
          </p:nvSpPr>
          <p:spPr>
            <a:xfrm>
              <a:off x="8658468" y="1900585"/>
              <a:ext cx="10695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Puberté</a:t>
              </a:r>
            </a:p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Cyclique</a:t>
              </a: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C28203B7-FB31-ED93-AADC-CACBB948056D}"/>
                </a:ext>
              </a:extLst>
            </p:cNvPr>
            <p:cNvGrpSpPr/>
            <p:nvPr/>
          </p:nvGrpSpPr>
          <p:grpSpPr>
            <a:xfrm>
              <a:off x="7449136" y="2518266"/>
              <a:ext cx="4117456" cy="3181194"/>
              <a:chOff x="7449136" y="2518266"/>
              <a:chExt cx="4117456" cy="3181194"/>
            </a:xfrm>
          </p:grpSpPr>
          <p:pic>
            <p:nvPicPr>
              <p:cNvPr id="5" name="Image 4" descr="Une image contenant texte, capture d’écran, diagramme, cercle&#10;&#10;Description générée automatiquement">
                <a:extLst>
                  <a:ext uri="{FF2B5EF4-FFF2-40B4-BE49-F238E27FC236}">
                    <a16:creationId xmlns:a16="http://schemas.microsoft.com/office/drawing/2014/main" id="{A27BE31C-37C0-5E94-55AF-411E39BD67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9226" t="8279" r="8532" b="20820"/>
              <a:stretch/>
            </p:blipFill>
            <p:spPr>
              <a:xfrm>
                <a:off x="7449136" y="2518266"/>
                <a:ext cx="4117456" cy="3181194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94A13B-D620-7AA6-7756-36BDCCDF50DE}"/>
                  </a:ext>
                </a:extLst>
              </p:cNvPr>
              <p:cNvSpPr/>
              <p:nvPr/>
            </p:nvSpPr>
            <p:spPr>
              <a:xfrm>
                <a:off x="9501229" y="4023415"/>
                <a:ext cx="1855564" cy="33522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8D209D6-539C-0C99-0EEE-8FC96326CBB4}"/>
                  </a:ext>
                </a:extLst>
              </p:cNvPr>
              <p:cNvSpPr/>
              <p:nvPr/>
            </p:nvSpPr>
            <p:spPr>
              <a:xfrm>
                <a:off x="10336436" y="2546916"/>
                <a:ext cx="1230156" cy="248213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4A1B7A2-3D86-E04D-B22B-1D1720F58453}"/>
              </a:ext>
            </a:extLst>
          </p:cNvPr>
          <p:cNvSpPr txBox="1"/>
          <p:nvPr/>
        </p:nvSpPr>
        <p:spPr>
          <a:xfrm>
            <a:off x="10479510" y="4525108"/>
            <a:ext cx="181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Cytocinèse asymétrique !</a:t>
            </a:r>
          </a:p>
        </p:txBody>
      </p:sp>
    </p:spTree>
    <p:extLst>
      <p:ext uri="{BB962C8B-B14F-4D97-AF65-F5344CB8AC3E}">
        <p14:creationId xmlns:p14="http://schemas.microsoft.com/office/powerpoint/2010/main" val="42588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 : maturation</a:t>
            </a:r>
          </a:p>
        </p:txBody>
      </p:sp>
      <p:pic>
        <p:nvPicPr>
          <p:cNvPr id="8" name="Image 7" descr="Une image contenant texte, diagramme&#10;&#10;Description générée automatiquement">
            <a:extLst>
              <a:ext uri="{FF2B5EF4-FFF2-40B4-BE49-F238E27FC236}">
                <a16:creationId xmlns:a16="http://schemas.microsoft.com/office/drawing/2014/main" id="{4A556B64-CA49-89D9-78ED-EF8F619C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723" y="1024834"/>
            <a:ext cx="5525124" cy="5660354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147D7F4C-4C0F-155B-7CAF-B32447BCA6A5}"/>
              </a:ext>
            </a:extLst>
          </p:cNvPr>
          <p:cNvGrpSpPr/>
          <p:nvPr/>
        </p:nvGrpSpPr>
        <p:grpSpPr>
          <a:xfrm>
            <a:off x="2189103" y="994305"/>
            <a:ext cx="4347164" cy="5168138"/>
            <a:chOff x="3289769" y="609905"/>
            <a:chExt cx="4347164" cy="5168138"/>
          </a:xfrm>
        </p:grpSpPr>
        <p:sp>
          <p:nvSpPr>
            <p:cNvPr id="10" name="Espace réservé du contenu 8">
              <a:extLst>
                <a:ext uri="{FF2B5EF4-FFF2-40B4-BE49-F238E27FC236}">
                  <a16:creationId xmlns:a16="http://schemas.microsoft.com/office/drawing/2014/main" id="{19321B2F-A0D4-27CA-66AD-0686606850F1}"/>
                </a:ext>
              </a:extLst>
            </p:cNvPr>
            <p:cNvSpPr txBox="1">
              <a:spLocks/>
            </p:cNvSpPr>
            <p:nvPr/>
          </p:nvSpPr>
          <p:spPr>
            <a:xfrm>
              <a:off x="3289769" y="609905"/>
              <a:ext cx="3458163" cy="64415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Ovocyte de 2</a:t>
              </a:r>
              <a:r>
                <a:rPr lang="fr-FR" sz="2400" b="1" baseline="30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fr-FR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ordre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endParaRP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A1DD61E6-894C-2595-404F-DCD4492FCCE8}"/>
                </a:ext>
              </a:extLst>
            </p:cNvPr>
            <p:cNvSpPr/>
            <p:nvPr/>
          </p:nvSpPr>
          <p:spPr>
            <a:xfrm>
              <a:off x="5858932" y="987201"/>
              <a:ext cx="1778001" cy="4790842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1147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D10-6C9D-AFD0-5703-D6381398E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5F55EB-6FBD-7121-A987-44150FCDA755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Ovogenèse : maturation</a:t>
            </a: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4DE7D91A-613F-139C-4D2A-C0A4227E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50" y="1024834"/>
            <a:ext cx="12006850" cy="61718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Maturation (suite)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l’ovulation (sortie de l’ovaire), 2 possibilités :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i) Ovocyte II non fécondé 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dégénère en 24h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ii) Ovocyte II fécondé  fin de la méiose II</a:t>
            </a:r>
            <a:endParaRPr lang="fr-F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Lieu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Trompe de Fallope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Quand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 l’ovulation (cyclique, ~ 28j.)</a:t>
            </a: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Génétique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i) 2 cellules à 1n, bloqué en métaphase II</a:t>
            </a:r>
          </a:p>
          <a:p>
            <a:pPr lvl="2"/>
            <a:r>
              <a:rPr lang="fr-FR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ii) Fin de la méiose : 2 cellules à 1n  4 cellules à 1n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 Fin :</a:t>
            </a:r>
          </a:p>
          <a:p>
            <a:pPr lvl="1"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itchFamily="2" charset="2"/>
              </a:rPr>
              <a:t>Ovule</a:t>
            </a:r>
          </a:p>
          <a:p>
            <a:pPr lvl="1">
              <a:defRPr/>
            </a:pP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fr-FR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 </a:t>
            </a:r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globule polaire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56EE0BC-EFDF-0F15-2BB5-FABC0203C90A}"/>
              </a:ext>
            </a:extLst>
          </p:cNvPr>
          <p:cNvGrpSpPr/>
          <p:nvPr/>
        </p:nvGrpSpPr>
        <p:grpSpPr>
          <a:xfrm>
            <a:off x="7581915" y="1094049"/>
            <a:ext cx="4557714" cy="3804323"/>
            <a:chOff x="7581915" y="1094049"/>
            <a:chExt cx="4557714" cy="3804323"/>
          </a:xfrm>
        </p:grpSpPr>
        <p:pic>
          <p:nvPicPr>
            <p:cNvPr id="5" name="Image 4" descr="Une image contenant texte, capture d’écran, diagramme, cercle&#10;&#10;Description générée automatiquement">
              <a:extLst>
                <a:ext uri="{FF2B5EF4-FFF2-40B4-BE49-F238E27FC236}">
                  <a16:creationId xmlns:a16="http://schemas.microsoft.com/office/drawing/2014/main" id="{A27BE31C-37C0-5E94-55AF-411E39BD6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226" t="8279" r="1877" b="20820"/>
            <a:stretch/>
          </p:blipFill>
          <p:spPr>
            <a:xfrm>
              <a:off x="7581915" y="1717178"/>
              <a:ext cx="4557714" cy="3181194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8BD041B-7A2B-4AC1-BCBA-F16CFB212B33}"/>
                </a:ext>
              </a:extLst>
            </p:cNvPr>
            <p:cNvSpPr txBox="1"/>
            <p:nvPr/>
          </p:nvSpPr>
          <p:spPr>
            <a:xfrm>
              <a:off x="8791247" y="1094049"/>
              <a:ext cx="10695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Puberté</a:t>
              </a:r>
            </a:p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Cyclique</a:t>
              </a: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09A72875-2F45-9637-D0D5-A69C4CE0AAFF}"/>
                </a:ext>
              </a:extLst>
            </p:cNvPr>
            <p:cNvSpPr txBox="1"/>
            <p:nvPr/>
          </p:nvSpPr>
          <p:spPr>
            <a:xfrm>
              <a:off x="10761071" y="1381712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Ovule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93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697</Words>
  <Application>Microsoft Macintosh PowerPoint</Application>
  <PresentationFormat>Grand écran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Augustin Baumgartner</dc:creator>
  <cp:lastModifiedBy>Florian Augustin Baumgartner</cp:lastModifiedBy>
  <cp:revision>362</cp:revision>
  <dcterms:created xsi:type="dcterms:W3CDTF">2024-01-29T13:50:21Z</dcterms:created>
  <dcterms:modified xsi:type="dcterms:W3CDTF">2024-02-20T20:01:32Z</dcterms:modified>
</cp:coreProperties>
</file>