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430" r:id="rId2"/>
    <p:sldId id="431" r:id="rId3"/>
    <p:sldId id="432" r:id="rId4"/>
    <p:sldId id="256" r:id="rId5"/>
    <p:sldId id="257" r:id="rId6"/>
    <p:sldId id="258" r:id="rId7"/>
    <p:sldId id="259" r:id="rId8"/>
    <p:sldId id="260" r:id="rId9"/>
    <p:sldId id="261" r:id="rId10"/>
    <p:sldId id="366" r:id="rId11"/>
    <p:sldId id="412" r:id="rId12"/>
    <p:sldId id="413" r:id="rId13"/>
    <p:sldId id="414" r:id="rId14"/>
    <p:sldId id="415" r:id="rId15"/>
    <p:sldId id="367" r:id="rId16"/>
    <p:sldId id="262" r:id="rId17"/>
    <p:sldId id="368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369" r:id="rId31"/>
    <p:sldId id="276" r:id="rId32"/>
    <p:sldId id="279" r:id="rId33"/>
    <p:sldId id="277" r:id="rId34"/>
    <p:sldId id="416" r:id="rId35"/>
    <p:sldId id="280" r:id="rId36"/>
    <p:sldId id="281" r:id="rId37"/>
    <p:sldId id="282" r:id="rId38"/>
    <p:sldId id="283" r:id="rId39"/>
    <p:sldId id="285" r:id="rId40"/>
    <p:sldId id="286" r:id="rId41"/>
    <p:sldId id="288" r:id="rId42"/>
    <p:sldId id="287" r:id="rId43"/>
    <p:sldId id="289" r:id="rId44"/>
    <p:sldId id="290" r:id="rId45"/>
    <p:sldId id="291" r:id="rId46"/>
    <p:sldId id="295" r:id="rId47"/>
    <p:sldId id="370" r:id="rId48"/>
    <p:sldId id="371" r:id="rId49"/>
    <p:sldId id="372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4" r:id="rId58"/>
    <p:sldId id="305" r:id="rId59"/>
    <p:sldId id="373" r:id="rId60"/>
    <p:sldId id="306" r:id="rId61"/>
    <p:sldId id="307" r:id="rId62"/>
    <p:sldId id="308" r:id="rId63"/>
    <p:sldId id="309" r:id="rId64"/>
    <p:sldId id="428" r:id="rId65"/>
    <p:sldId id="429" r:id="rId66"/>
    <p:sldId id="310" r:id="rId67"/>
    <p:sldId id="311" r:id="rId68"/>
    <p:sldId id="312" r:id="rId69"/>
    <p:sldId id="313" r:id="rId70"/>
    <p:sldId id="314" r:id="rId71"/>
    <p:sldId id="315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78" r:id="rId86"/>
    <p:sldId id="379" r:id="rId87"/>
    <p:sldId id="380" r:id="rId88"/>
    <p:sldId id="381" r:id="rId89"/>
    <p:sldId id="382" r:id="rId90"/>
    <p:sldId id="383" r:id="rId91"/>
    <p:sldId id="384" r:id="rId92"/>
    <p:sldId id="385" r:id="rId93"/>
    <p:sldId id="392" r:id="rId94"/>
    <p:sldId id="393" r:id="rId95"/>
    <p:sldId id="394" r:id="rId96"/>
    <p:sldId id="395" r:id="rId97"/>
    <p:sldId id="386" r:id="rId98"/>
    <p:sldId id="387" r:id="rId99"/>
    <p:sldId id="388" r:id="rId100"/>
    <p:sldId id="389" r:id="rId101"/>
    <p:sldId id="377" r:id="rId102"/>
    <p:sldId id="335" r:id="rId103"/>
    <p:sldId id="417" r:id="rId104"/>
    <p:sldId id="336" r:id="rId105"/>
    <p:sldId id="337" r:id="rId106"/>
    <p:sldId id="398" r:id="rId107"/>
    <p:sldId id="340" r:id="rId108"/>
    <p:sldId id="399" r:id="rId109"/>
    <p:sldId id="400" r:id="rId110"/>
    <p:sldId id="401" r:id="rId111"/>
    <p:sldId id="402" r:id="rId112"/>
    <p:sldId id="403" r:id="rId113"/>
    <p:sldId id="404" r:id="rId114"/>
    <p:sldId id="406" r:id="rId115"/>
    <p:sldId id="405" r:id="rId116"/>
    <p:sldId id="408" r:id="rId117"/>
    <p:sldId id="419" r:id="rId118"/>
    <p:sldId id="341" r:id="rId119"/>
    <p:sldId id="342" r:id="rId120"/>
    <p:sldId id="343" r:id="rId121"/>
    <p:sldId id="396" r:id="rId122"/>
    <p:sldId id="344" r:id="rId123"/>
    <p:sldId id="345" r:id="rId12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DC31C-AC10-432D-AE06-FD9800E60FC6}" v="3" dt="2022-08-04T09:02:30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microsoft.com/office/2016/11/relationships/changesInfo" Target="changesInfos/changesInfo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698A2D9A-6626-4464-B047-60F4B0C6237C}"/>
    <pc:docChg chg="custSel modSld sldOrd">
      <pc:chgData name="DUBUIS Julien" userId="d507d28b-ef1c-4d40-92b7-eb3c03f99f97" providerId="ADAL" clId="{698A2D9A-6626-4464-B047-60F4B0C6237C}" dt="2022-02-01T09:13:42.925" v="97" actId="20578"/>
      <pc:docMkLst>
        <pc:docMk/>
      </pc:docMkLst>
      <pc:sldChg chg="modSp mod modAnim">
        <pc:chgData name="DUBUIS Julien" userId="d507d28b-ef1c-4d40-92b7-eb3c03f99f97" providerId="ADAL" clId="{698A2D9A-6626-4464-B047-60F4B0C6237C}" dt="2022-01-11T07:51:17.537" v="32" actId="20577"/>
        <pc:sldMkLst>
          <pc:docMk/>
          <pc:sldMk cId="0" sldId="271"/>
        </pc:sldMkLst>
        <pc:spChg chg="mod">
          <ac:chgData name="DUBUIS Julien" userId="d507d28b-ef1c-4d40-92b7-eb3c03f99f97" providerId="ADAL" clId="{698A2D9A-6626-4464-B047-60F4B0C6237C}" dt="2022-01-11T07:51:17.537" v="32" actId="20577"/>
          <ac:spMkLst>
            <pc:docMk/>
            <pc:sldMk cId="0" sldId="271"/>
            <ac:spMk id="3" creationId="{00000000-0000-0000-0000-000000000000}"/>
          </ac:spMkLst>
        </pc:spChg>
      </pc:sldChg>
      <pc:sldChg chg="modSp mod modAnim">
        <pc:chgData name="DUBUIS Julien" userId="d507d28b-ef1c-4d40-92b7-eb3c03f99f97" providerId="ADAL" clId="{698A2D9A-6626-4464-B047-60F4B0C6237C}" dt="2022-01-14T13:51:13.369" v="86" actId="113"/>
        <pc:sldMkLst>
          <pc:docMk/>
          <pc:sldMk cId="0" sldId="273"/>
        </pc:sldMkLst>
        <pc:spChg chg="mod">
          <ac:chgData name="DUBUIS Julien" userId="d507d28b-ef1c-4d40-92b7-eb3c03f99f97" providerId="ADAL" clId="{698A2D9A-6626-4464-B047-60F4B0C6237C}" dt="2022-01-14T13:51:13.369" v="86" actId="113"/>
          <ac:spMkLst>
            <pc:docMk/>
            <pc:sldMk cId="0" sldId="273"/>
            <ac:spMk id="3" creationId="{00000000-0000-0000-0000-000000000000}"/>
          </ac:spMkLst>
        </pc:spChg>
      </pc:sldChg>
      <pc:sldChg chg="modSp">
        <pc:chgData name="DUBUIS Julien" userId="d507d28b-ef1c-4d40-92b7-eb3c03f99f97" providerId="ADAL" clId="{698A2D9A-6626-4464-B047-60F4B0C6237C}" dt="2022-01-28T14:11:52.822" v="96" actId="20577"/>
        <pc:sldMkLst>
          <pc:docMk/>
          <pc:sldMk cId="0" sldId="302"/>
        </pc:sldMkLst>
        <pc:spChg chg="mod">
          <ac:chgData name="DUBUIS Julien" userId="d507d28b-ef1c-4d40-92b7-eb3c03f99f97" providerId="ADAL" clId="{698A2D9A-6626-4464-B047-60F4B0C6237C}" dt="2022-01-28T14:11:52.822" v="96" actId="20577"/>
          <ac:spMkLst>
            <pc:docMk/>
            <pc:sldMk cId="0" sldId="302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698A2D9A-6626-4464-B047-60F4B0C6237C}" dt="2022-01-18T09:38:22.003" v="88" actId="20577"/>
        <pc:sldMkLst>
          <pc:docMk/>
          <pc:sldMk cId="0" sldId="305"/>
        </pc:sldMkLst>
        <pc:spChg chg="mod">
          <ac:chgData name="DUBUIS Julien" userId="d507d28b-ef1c-4d40-92b7-eb3c03f99f97" providerId="ADAL" clId="{698A2D9A-6626-4464-B047-60F4B0C6237C}" dt="2022-01-18T09:38:22.003" v="88" actId="20577"/>
          <ac:spMkLst>
            <pc:docMk/>
            <pc:sldMk cId="0" sldId="305"/>
            <ac:spMk id="6" creationId="{00000000-0000-0000-0000-000000000000}"/>
          </ac:spMkLst>
        </pc:spChg>
      </pc:sldChg>
      <pc:sldChg chg="ord">
        <pc:chgData name="DUBUIS Julien" userId="d507d28b-ef1c-4d40-92b7-eb3c03f99f97" providerId="ADAL" clId="{698A2D9A-6626-4464-B047-60F4B0C6237C}" dt="2022-02-01T09:13:42.925" v="97" actId="20578"/>
        <pc:sldMkLst>
          <pc:docMk/>
          <pc:sldMk cId="0" sldId="323"/>
        </pc:sldMkLst>
      </pc:sldChg>
    </pc:docChg>
  </pc:docChgLst>
  <pc:docChgLst>
    <pc:chgData name="DUBUIS Julien" userId="d507d28b-ef1c-4d40-92b7-eb3c03f99f97" providerId="ADAL" clId="{923DC31C-AC10-432D-AE06-FD9800E60FC6}"/>
    <pc:docChg chg="undo custSel addSld delSld modSld">
      <pc:chgData name="DUBUIS Julien" userId="d507d28b-ef1c-4d40-92b7-eb3c03f99f97" providerId="ADAL" clId="{923DC31C-AC10-432D-AE06-FD9800E60FC6}" dt="2022-08-04T11:07:58.196" v="12" actId="47"/>
      <pc:docMkLst>
        <pc:docMk/>
      </pc:docMkLst>
      <pc:sldChg chg="addSp delSp modSp add del mod addAnim delAnim modAnim">
        <pc:chgData name="DUBUIS Julien" userId="d507d28b-ef1c-4d40-92b7-eb3c03f99f97" providerId="ADAL" clId="{923DC31C-AC10-432D-AE06-FD9800E60FC6}" dt="2022-08-04T11:07:58.196" v="12" actId="47"/>
        <pc:sldMkLst>
          <pc:docMk/>
          <pc:sldMk cId="3528546121" sldId="433"/>
        </pc:sldMkLst>
        <pc:spChg chg="del">
          <ac:chgData name="DUBUIS Julien" userId="d507d28b-ef1c-4d40-92b7-eb3c03f99f97" providerId="ADAL" clId="{923DC31C-AC10-432D-AE06-FD9800E60FC6}" dt="2022-08-04T09:02:02.068" v="4" actId="478"/>
          <ac:spMkLst>
            <pc:docMk/>
            <pc:sldMk cId="3528546121" sldId="433"/>
            <ac:spMk id="3" creationId="{00000000-0000-0000-0000-000000000000}"/>
          </ac:spMkLst>
        </pc:spChg>
        <pc:spChg chg="del">
          <ac:chgData name="DUBUIS Julien" userId="d507d28b-ef1c-4d40-92b7-eb3c03f99f97" providerId="ADAL" clId="{923DC31C-AC10-432D-AE06-FD9800E60FC6}" dt="2022-08-04T09:02:10.879" v="9" actId="478"/>
          <ac:spMkLst>
            <pc:docMk/>
            <pc:sldMk cId="3528546121" sldId="433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923DC31C-AC10-432D-AE06-FD9800E60FC6}" dt="2022-08-04T09:02:03.490" v="5" actId="478"/>
          <ac:spMkLst>
            <pc:docMk/>
            <pc:sldMk cId="3528546121" sldId="433"/>
            <ac:spMk id="8" creationId="{8E010F06-BD94-5D70-E4E5-85E0A9FFCA3D}"/>
          </ac:spMkLst>
        </pc:spChg>
        <pc:spChg chg="del">
          <ac:chgData name="DUBUIS Julien" userId="d507d28b-ef1c-4d40-92b7-eb3c03f99f97" providerId="ADAL" clId="{923DC31C-AC10-432D-AE06-FD9800E60FC6}" dt="2022-08-04T09:02:05.324" v="6" actId="478"/>
          <ac:spMkLst>
            <pc:docMk/>
            <pc:sldMk cId="3528546121" sldId="433"/>
            <ac:spMk id="10" creationId="{00000000-0000-0000-0000-000000000000}"/>
          </ac:spMkLst>
        </pc:spChg>
        <pc:spChg chg="del">
          <ac:chgData name="DUBUIS Julien" userId="d507d28b-ef1c-4d40-92b7-eb3c03f99f97" providerId="ADAL" clId="{923DC31C-AC10-432D-AE06-FD9800E60FC6}" dt="2022-08-04T09:02:08.193" v="8" actId="478"/>
          <ac:spMkLst>
            <pc:docMk/>
            <pc:sldMk cId="3528546121" sldId="433"/>
            <ac:spMk id="11" creationId="{00000000-0000-0000-0000-000000000000}"/>
          </ac:spMkLst>
        </pc:spChg>
        <pc:picChg chg="add mod">
          <ac:chgData name="DUBUIS Julien" userId="d507d28b-ef1c-4d40-92b7-eb3c03f99f97" providerId="ADAL" clId="{923DC31C-AC10-432D-AE06-FD9800E60FC6}" dt="2022-08-04T09:02:37.150" v="11" actId="1076"/>
          <ac:picMkLst>
            <pc:docMk/>
            <pc:sldMk cId="3528546121" sldId="433"/>
            <ac:picMk id="12" creationId="{21417F7B-7DEE-F9F7-7258-247A07D4450F}"/>
          </ac:picMkLst>
        </pc:picChg>
        <pc:picChg chg="add del">
          <ac:chgData name="DUBUIS Julien" userId="d507d28b-ef1c-4d40-92b7-eb3c03f99f97" providerId="ADAL" clId="{923DC31C-AC10-432D-AE06-FD9800E60FC6}" dt="2022-08-04T09:02:00.073" v="3" actId="478"/>
          <ac:picMkLst>
            <pc:docMk/>
            <pc:sldMk cId="3528546121" sldId="433"/>
            <ac:picMk id="2050" creationId="{00000000-0000-0000-0000-000000000000}"/>
          </ac:picMkLst>
        </pc:picChg>
        <pc:cxnChg chg="del">
          <ac:chgData name="DUBUIS Julien" userId="d507d28b-ef1c-4d40-92b7-eb3c03f99f97" providerId="ADAL" clId="{923DC31C-AC10-432D-AE06-FD9800E60FC6}" dt="2022-08-04T09:02:06.180" v="7" actId="478"/>
          <ac:cxnSpMkLst>
            <pc:docMk/>
            <pc:sldMk cId="3528546121" sldId="433"/>
            <ac:cxnSpMk id="9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E517409-B6AA-4096-9930-7CB1ECAEA171}" type="datetimeFigureOut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D24B351-7710-4753-AB4A-931E8340BEA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69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243C-2ADF-4FFB-9732-4D259D499D73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BB1-CA11-451A-BF4C-F3F317038525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A316-6254-4F57-9AB0-15D7DC189E52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827D-213B-4431-A621-6697437018FD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766B-3062-4C52-8AFB-A11B6F44FF22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8271-08E4-45AB-A4BE-DFE9EC71F64A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2801-367C-4B11-8E23-8AF0CE9F58A1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0548-4A04-4F37-9D81-D1A6262F4C0A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0F5-7D2C-4564-BF0B-1FE1E06DE053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70A7-351A-459D-95F9-AA7E5FDDD2F0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E44-0F42-47C7-A7E9-7F63C738DEF0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A1FF-21A0-4D56-87FF-8AE0ED4F5E03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BCCC-B4EE-4109-A40B-7CA6D5EED19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70025"/>
          </a:xfrm>
        </p:spPr>
        <p:txBody>
          <a:bodyPr>
            <a:noAutofit/>
          </a:bodyPr>
          <a:lstStyle/>
          <a:p>
            <a:r>
              <a:rPr lang="fr-CH" sz="5400" b="1" dirty="0">
                <a:latin typeface="Ravie" pitchFamily="82" charset="0"/>
                <a:cs typeface="Times New Roman" pitchFamily="18" charset="0"/>
              </a:rPr>
              <a:t>Le système digestif</a:t>
            </a:r>
          </a:p>
        </p:txBody>
      </p:sp>
      <p:pic>
        <p:nvPicPr>
          <p:cNvPr id="1026" name="Picture 2" descr="dig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4479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visu-equilibrer_ses_repa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0197" y="2543919"/>
            <a:ext cx="2200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8" name="rg_hi" descr="ANd9GcSyearlLnrmxtlU6iJ949yB14a-xzDv0XrwCG5_cZ8AEtbsyCkD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3338" y="3803650"/>
            <a:ext cx="4086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18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La digestion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principe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03433"/>
            <a:ext cx="8229600" cy="4525963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Décomposition de tous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nutriments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 leurs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unités de base (catabolisme):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 →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monosaccharides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rectum (7)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1857364"/>
            <a:ext cx="8143932" cy="1614486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Rôle?: 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Défécation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143248"/>
            <a:ext cx="47084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6643702" y="5286388"/>
            <a:ext cx="500066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500174"/>
            <a:ext cx="8784976" cy="4233082"/>
          </a:xfrm>
        </p:spPr>
        <p:txBody>
          <a:bodyPr>
            <a:noAutofit/>
          </a:bodyPr>
          <a:lstStyle/>
          <a:p>
            <a:r>
              <a:rPr lang="fr-CH" sz="5400" b="1" dirty="0">
                <a:latin typeface="Ravie" pitchFamily="82" charset="0"/>
                <a:cs typeface="Times New Roman" pitchFamily="18" charset="0"/>
              </a:rPr>
              <a:t>L’appareil digestif:</a:t>
            </a:r>
            <a:br>
              <a:rPr lang="fr-CH" sz="5400" b="1" dirty="0">
                <a:latin typeface="Ravie" pitchFamily="82" charset="0"/>
                <a:cs typeface="Times New Roman" pitchFamily="18" charset="0"/>
              </a:rPr>
            </a:br>
            <a:br>
              <a:rPr lang="fr-CH" sz="5400" b="1" dirty="0">
                <a:latin typeface="Ravie" pitchFamily="82" charset="0"/>
                <a:cs typeface="Times New Roman" pitchFamily="18" charset="0"/>
              </a:rPr>
            </a:br>
            <a:r>
              <a:rPr lang="fr-CH" sz="5400" b="1" i="1" dirty="0">
                <a:latin typeface="Ravie" pitchFamily="82" charset="0"/>
                <a:cs typeface="Times New Roman" pitchFamily="18" charset="0"/>
              </a:rPr>
              <a:t>Les glandes annexes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101</a:t>
            </a:fld>
            <a:endParaRPr lang="fr-CH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glandes 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229600" cy="411481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types de glandes:</a:t>
            </a:r>
          </a:p>
          <a:p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Les glandes salivaires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Le foie et la vésicule biliaire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Le pancréas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25383" y="229568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glandes 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229600" cy="4424508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types de glandes:</a:t>
            </a:r>
          </a:p>
          <a:p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Les glandes salivaires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 Le foie et la vésicule biliaire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Le pancréas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25383" y="229568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050" name="Picture 2" descr="http://www.sarcoidose-infos.com/joomla/images/stories/corps/appareildiges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24022"/>
            <a:ext cx="550545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87988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plus grande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glande du corps 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(1.5kg)</a:t>
            </a:r>
          </a:p>
          <a:p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Digestif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Métabolique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25383" y="229568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Digestif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Sécréter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bile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(amer et verdâtre)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émulsion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CH" sz="1000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Sa composition: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Sels biliaires</a:t>
            </a:r>
          </a:p>
          <a:p>
            <a:pPr lvl="3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↑ H</a:t>
            </a:r>
            <a:r>
              <a:rPr lang="fr-CH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lvl="3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Ions</a:t>
            </a:r>
          </a:p>
          <a:p>
            <a:pPr lvl="3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Lipides: cholestérol</a:t>
            </a:r>
          </a:p>
          <a:p>
            <a:pPr lvl="3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Pigments : bilirubine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Métabolique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Stockage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glucose → ?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Métabolique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Stockage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Métabolique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Stockage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Catabolisme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 → ?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109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La digestion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principe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03433"/>
            <a:ext cx="8229600" cy="4525963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Décomposition de tous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nutriments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 leurs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unités de base (catabolisme):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 →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monosaccharides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 → ? ? ?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Métabolique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Stockage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Catabolisme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Neutralise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toxines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(nicotine, alcool,…)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Métabolique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Stockage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Catabolisme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Neutralise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toxines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Réservoir pour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sang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Métabolique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Stockage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Catabolisme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Neutralise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toxines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Réservoir pour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sang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Détruit les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GRs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Métabolique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Stockage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glucose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Catabolisme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Neutralise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toxines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Réservoir pour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sang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Détruit les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GRs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Synthétise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fibrinogène →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foie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vésicule biliaire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286644" y="214290"/>
            <a:ext cx="1624009" cy="1216186"/>
          </a:xfrm>
          <a:prstGeom prst="rect">
            <a:avLst/>
          </a:prstGeom>
          <a:noFill/>
        </p:spPr>
      </p:pic>
      <p:pic>
        <p:nvPicPr>
          <p:cNvPr id="2050" name="Picture 2" descr="http://www.sarcoidose-infos.com/joomla/images/stories/corps/appareildiges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24022"/>
            <a:ext cx="550545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vésicule biliaire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207170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Emmagasiner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la bile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pathologies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Vésicule biliaire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Calculs biliaires</a:t>
            </a:r>
          </a:p>
          <a:p>
            <a:pPr>
              <a:buNone/>
            </a:pPr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Foie</a:t>
            </a:r>
          </a:p>
          <a:p>
            <a:pPr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Jaunisse</a:t>
            </a:r>
          </a:p>
          <a:p>
            <a:pPr lvl="1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Hépatite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Cirrhose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glandes 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229600" cy="411481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types de glandes:</a:t>
            </a:r>
          </a:p>
          <a:p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Les glandes salivaires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Le foie et la vésicule biliaire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 Le pancréas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117</a:t>
            </a:fld>
            <a:endParaRPr lang="fr-CH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pancréas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050" name="Picture 2" descr="http://www.sarcoidose-infos.com/joomla/images/stories/corps/appareildiges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24022"/>
            <a:ext cx="550545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Composé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2 parties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Exocrine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Endocrine</a:t>
            </a:r>
          </a:p>
          <a:p>
            <a:pPr lvl="1"/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5236" name="Picture 4" descr="http://www.diabete2-patients.com/img/pancrea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0" y="2500306"/>
            <a:ext cx="5100672" cy="3643338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pancréas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La digestion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principe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03433"/>
            <a:ext cx="8229600" cy="4525963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Décomposition de tous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nutriments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 leurs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unités de base (catabolisme):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 →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monosaccharides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 →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acides aminés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668344" y="671436"/>
            <a:ext cx="133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12</a:t>
            </a:fld>
            <a:endParaRPr lang="fr-CH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85952"/>
            <a:ext cx="8229600" cy="461488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pancréas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exocrine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Sucs pancréatiques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    Sa composition ? ?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  <p:pic>
        <p:nvPicPr>
          <p:cNvPr id="7" name="Picture 4" descr="http://www.diabete2-patients.com/img/pancrea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3600474" cy="2571768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6357950" y="3857628"/>
            <a:ext cx="785818" cy="8572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pancréas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85952"/>
            <a:ext cx="8229600" cy="461488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pancréas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exocrine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Sucs pancréatiques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alcaline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Amylase pancréatique</a:t>
            </a:r>
          </a:p>
          <a:p>
            <a:pPr lvl="2"/>
            <a:endParaRPr lang="fr-CH" sz="1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Lipase pancréatique</a:t>
            </a:r>
          </a:p>
          <a:p>
            <a:pPr lvl="2"/>
            <a:endParaRPr lang="fr-CH" sz="1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Trypsine</a:t>
            </a:r>
          </a:p>
          <a:p>
            <a:pPr lvl="2"/>
            <a:endParaRPr lang="fr-CH" sz="1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Chymotrypsine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  <p:pic>
        <p:nvPicPr>
          <p:cNvPr id="7" name="Picture 4" descr="http://www.diabete2-patients.com/img/pancrea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3600474" cy="2571768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6357950" y="3857628"/>
            <a:ext cx="785818" cy="8572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pancréas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85952"/>
            <a:ext cx="8229600" cy="397194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pancréas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endocrine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Hormones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L’insuline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 glucagon</a:t>
            </a: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  Régulation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glycémie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  <p:pic>
        <p:nvPicPr>
          <p:cNvPr id="7" name="Picture 4" descr="http://www.diabete2-patients.com/img/pancrea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928934"/>
            <a:ext cx="3429024" cy="2449304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6858016" y="3643314"/>
            <a:ext cx="1143008" cy="64294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>
            <a:off x="785786" y="4857760"/>
            <a:ext cx="714380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3635896" y="4797152"/>
            <a:ext cx="1512168" cy="6480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755576" y="5858108"/>
            <a:ext cx="734481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= [glucose] dans le sang = 0.85g / litre 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pancréas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régulation de la glycémie: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</a:t>
            </a:r>
          </a:p>
        </p:txBody>
      </p:sp>
      <p:pic>
        <p:nvPicPr>
          <p:cNvPr id="1026" name="Picture 2" descr="La glycém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324068"/>
            <a:ext cx="4572032" cy="441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pancréas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La digestion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principe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03433"/>
            <a:ext cx="8229600" cy="4525963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Décomposition de tous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nutriments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 leurs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unités de base (catabolisme):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 →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monosaccharides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 →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acides aminés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Graisses (TG) → ? ? ?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96336" y="671436"/>
            <a:ext cx="140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13</a:t>
            </a:fld>
            <a:endParaRPr lang="fr-C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La digestion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principe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03433"/>
            <a:ext cx="8229600" cy="4525963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Décomposition de tous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nutriments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 leurs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unités de base (catabolisme):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 →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monosaccharides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 →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acides aminés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Graisses (TG) →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acides gras et glycérol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14</a:t>
            </a:fld>
            <a:endParaRPr lang="fr-C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La digestion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principe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03433"/>
            <a:ext cx="8229600" cy="4525963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Décomposition de tous les nutriments en leurs unités de base (catabolisme):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Glucides → monosaccharides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Protéines → acides aminés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Graisses (TG) → acides gras et glycérol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Par quel moyen ?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96336" y="671436"/>
            <a:ext cx="140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15</a:t>
            </a:fld>
            <a:endParaRPr lang="fr-C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La digestion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principe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Décomposition de tous les nutriments en leurs unités de base (catabolisme):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Glucides → monosaccharides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Protéines → acides aminés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Graisses (TG) → acides gras et glycérol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Par quel moyen ?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(protéines)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16</a:t>
            </a:fld>
            <a:endParaRPr lang="fr-CH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24936" cy="4824536"/>
          </a:xfrm>
        </p:spPr>
        <p:txBody>
          <a:bodyPr>
            <a:normAutofit/>
          </a:bodyPr>
          <a:lstStyle/>
          <a:p>
            <a:r>
              <a:rPr lang="fr-CH" sz="5400" b="1" dirty="0">
                <a:latin typeface="Ravie" pitchFamily="82" charset="0"/>
                <a:cs typeface="Times New Roman" pitchFamily="18" charset="0"/>
              </a:rPr>
              <a:t>L’appareil digestif:</a:t>
            </a:r>
            <a:br>
              <a:rPr lang="fr-CH" sz="5400" b="1" dirty="0">
                <a:latin typeface="Ravie" pitchFamily="82" charset="0"/>
                <a:cs typeface="Times New Roman" pitchFamily="18" charset="0"/>
              </a:rPr>
            </a:br>
            <a:br>
              <a:rPr lang="fr-CH" sz="5400" b="1" dirty="0">
                <a:latin typeface="Ravie" pitchFamily="82" charset="0"/>
                <a:cs typeface="Times New Roman" pitchFamily="18" charset="0"/>
              </a:rPr>
            </a:br>
            <a:r>
              <a:rPr lang="fr-CH" sz="5400" b="1" i="1" dirty="0">
                <a:latin typeface="Ravie" pitchFamily="82" charset="0"/>
                <a:cs typeface="Times New Roman" pitchFamily="18" charset="0"/>
              </a:rPr>
              <a:t>Le tube digestif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étapes de la digestion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début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81" y="2357430"/>
            <a:ext cx="800680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à coins arrondis 6"/>
          <p:cNvSpPr/>
          <p:nvPr/>
        </p:nvSpPr>
        <p:spPr>
          <a:xfrm>
            <a:off x="1285852" y="3714752"/>
            <a:ext cx="1500198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cavité buccale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411481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Plusieurs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Mastication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(digestion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mécanique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Sécrétion de salive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(digestion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chimique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19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928802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Se nourrir ?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Croître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Préserver la matière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Pour obtenir de l’</a:t>
            </a:r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énergie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3429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rot="5400000" flipH="1" flipV="1">
            <a:off x="7397600" y="3321446"/>
            <a:ext cx="1500992" cy="1588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500826" y="198884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Maintien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de la T°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1406" y="5487431"/>
            <a:ext cx="442915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Se nourrir = s’alimenter</a:t>
            </a:r>
          </a:p>
        </p:txBody>
      </p:sp>
    </p:spTree>
    <p:extLst>
      <p:ext uri="{BB962C8B-B14F-4D97-AF65-F5344CB8AC3E}">
        <p14:creationId xmlns:p14="http://schemas.microsoft.com/office/powerpoint/2010/main" val="41195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cavité buccale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Plusieurs fonctions:</a:t>
            </a:r>
          </a:p>
          <a:p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Mastication (digestion mécanique)</a:t>
            </a: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Par qui?</a:t>
            </a: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Sécrétion de salive (digestion chimique)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Par qui?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Absorption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De quoi?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20</a:t>
            </a:fld>
            <a:endParaRPr lang="fr-C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cavité buccale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Plusieurs fonctions: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Mastication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digestion mécanique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Par qui? </a:t>
            </a:r>
          </a:p>
          <a:p>
            <a:pPr lvl="2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Dents</a:t>
            </a:r>
          </a:p>
          <a:p>
            <a:pPr lvl="3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C’est quoi? </a:t>
            </a:r>
          </a:p>
          <a:p>
            <a:pPr lvl="2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Couper, écraser et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broyer les aliments</a:t>
            </a:r>
          </a:p>
          <a:p>
            <a:pPr lvl="3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 lvl="2"/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↑ la surface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de contact (enzymes)</a:t>
            </a:r>
          </a:p>
          <a:p>
            <a:pPr lvl="3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Faciliter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la déglutition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cavité buccale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Plusieurs fonctions:</a:t>
            </a:r>
          </a:p>
          <a:p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Mastication (digestion mécanique)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Par qui?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Sécrétion de salive (digestion chimique)</a:t>
            </a: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Par qui?</a:t>
            </a: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Absorption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De quoi?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22</a:t>
            </a:fld>
            <a:endParaRPr lang="fr-CH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cavité buccale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Plusieurs fonctions:</a:t>
            </a:r>
          </a:p>
          <a:p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Sécrétion de salive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digestion chimique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Par qui?</a:t>
            </a:r>
          </a:p>
          <a:p>
            <a:pPr lvl="2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glandes salivaires</a:t>
            </a:r>
          </a:p>
          <a:p>
            <a:pPr lvl="3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liquide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ᴄ des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enzymes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(&gt;1litre / jour)</a:t>
            </a:r>
          </a:p>
          <a:p>
            <a:pPr lvl="5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Amylases salivaires</a:t>
            </a: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 lvl="2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Humidifier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les aliments →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faciliter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la déglutition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84368" y="671436"/>
            <a:ext cx="111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cavité buccale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Plusieurs fonctions:</a:t>
            </a:r>
          </a:p>
          <a:p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Mastication (digestion mécanique)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Par qui?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Sécrétion de salive (digestion chimique)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Par qui?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Absorption</a:t>
            </a: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De quoi?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84368" y="671436"/>
            <a:ext cx="111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24</a:t>
            </a:fld>
            <a:endParaRPr lang="fr-CH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cavité buccale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3142"/>
            <a:ext cx="8229600" cy="4043378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Plusieurs fonctions:</a:t>
            </a:r>
          </a:p>
          <a:p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</a:p>
          <a:p>
            <a:pPr lvl="1">
              <a:buNone/>
            </a:pPr>
            <a:endParaRPr lang="fr-CH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C’est quoi?</a:t>
            </a:r>
          </a:p>
          <a:p>
            <a:pPr lvl="2"/>
            <a:endParaRPr lang="fr-CH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Molécules</a:t>
            </a:r>
            <a:r>
              <a:rPr lang="fr-CH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qui passent dans le </a:t>
            </a:r>
            <a:r>
              <a:rPr lang="fr-CH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</a:p>
          <a:p>
            <a:pPr lvl="3">
              <a:buNone/>
            </a:pPr>
            <a:endParaRPr lang="fr-CH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quoi?</a:t>
            </a:r>
          </a:p>
          <a:p>
            <a:pPr lvl="2"/>
            <a:endParaRPr lang="fr-CH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Médicaments </a:t>
            </a:r>
            <a:r>
              <a:rPr lang="fr-CH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homéopathiques</a:t>
            </a:r>
            <a:r>
              <a:rPr lang="fr-CH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(faible quantité)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cavité buccale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837365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Digestion mécanique</a:t>
            </a:r>
          </a:p>
          <a:p>
            <a:pPr lvl="1"/>
            <a:endParaRPr lang="fr-CH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Digestion chimique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               Pâte visqueuse =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bol alimentaire</a:t>
            </a:r>
          </a:p>
          <a:p>
            <a:pPr lvl="1">
              <a:buNone/>
            </a:pPr>
            <a:endParaRPr lang="fr-CH" sz="1100" b="1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000" b="1" i="1" dirty="0">
                <a:latin typeface="Times New Roman" pitchFamily="18" charset="0"/>
                <a:cs typeface="Times New Roman" pitchFamily="18" charset="0"/>
              </a:rPr>
              <a:t>Aliments broyés, humidifiés</a:t>
            </a:r>
          </a:p>
          <a:p>
            <a:pPr lvl="1">
              <a:buNone/>
            </a:pPr>
            <a:endParaRPr lang="fr-CH" sz="1100" b="1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000" b="1" i="1" dirty="0">
                <a:latin typeface="Times New Roman" pitchFamily="18" charset="0"/>
                <a:cs typeface="Times New Roman" pitchFamily="18" charset="0"/>
              </a:rPr>
              <a:t>						- Amylases salivaires</a:t>
            </a:r>
          </a:p>
          <a:p>
            <a:pPr lvl="1">
              <a:buNone/>
            </a:pPr>
            <a:r>
              <a:rPr lang="fr-CH" sz="1100" b="1" i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>
              <a:buNone/>
            </a:pPr>
            <a:r>
              <a:rPr lang="fr-CH" sz="2000" b="1" i="1" dirty="0">
                <a:latin typeface="Times New Roman" pitchFamily="18" charset="0"/>
                <a:cs typeface="Times New Roman" pitchFamily="18" charset="0"/>
              </a:rPr>
              <a:t>						- Polysaccharides plus courts et 					  maltoses et glucoses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043608" y="3933056"/>
            <a:ext cx="1143008" cy="4263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26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" y="274638"/>
            <a:ext cx="718663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cavité buccale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472006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Fonctions:</a:t>
            </a:r>
          </a:p>
          <a:p>
            <a:pPr lvl="1"/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Percevoir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les goûts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Diriger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les aliments durant la mastication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Façonner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 bol alimentaire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Aider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à la déglutition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27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pharynx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« 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Gorge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 »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Carrefour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Système d’aiguillage:</a:t>
            </a:r>
          </a:p>
          <a:p>
            <a:pPr lvl="3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glotte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épiglotte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luette</a:t>
            </a:r>
          </a:p>
          <a:p>
            <a:pPr lvl="5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sphincter œsophagien supérieur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Pas de digestion → 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transit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du bol alimentaire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pharynx (2)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Avant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la déglutition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84368" y="671436"/>
            <a:ext cx="111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328885"/>
            <a:ext cx="54197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à coins arrondis 13"/>
          <p:cNvSpPr/>
          <p:nvPr/>
        </p:nvSpPr>
        <p:spPr>
          <a:xfrm>
            <a:off x="1428728" y="5572140"/>
            <a:ext cx="1643074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4179091" y="3321843"/>
            <a:ext cx="1357322" cy="7143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1357290" y="4857760"/>
            <a:ext cx="1143008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5357818" y="4929198"/>
            <a:ext cx="1428760" cy="107157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5357818" y="250030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La luette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26" y="274638"/>
            <a:ext cx="7072362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Composition des aliments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aliments contiennent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nutriments :</a:t>
            </a:r>
          </a:p>
          <a:p>
            <a:pPr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L’eau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sels minéraux 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glucides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lipides</a:t>
            </a:r>
          </a:p>
          <a:p>
            <a:pPr lvl="1"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protéines</a:t>
            </a:r>
          </a:p>
          <a:p>
            <a:pPr lvl="1"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acides nucléiques </a:t>
            </a:r>
          </a:p>
          <a:p>
            <a:pPr lvl="1"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vitamines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7B0E-6C78-44C4-81BF-687D2A84B2D5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</a:t>
            </a:r>
          </a:p>
        </p:txBody>
      </p:sp>
    </p:spTree>
    <p:extLst>
      <p:ext uri="{BB962C8B-B14F-4D97-AF65-F5344CB8AC3E}">
        <p14:creationId xmlns:p14="http://schemas.microsoft.com/office/powerpoint/2010/main" val="14339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pharynx (2)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Durant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la déglutition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395559"/>
            <a:ext cx="4524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à coins arrondis 14"/>
          <p:cNvSpPr/>
          <p:nvPr/>
        </p:nvSpPr>
        <p:spPr>
          <a:xfrm>
            <a:off x="5072066" y="4786322"/>
            <a:ext cx="1071570" cy="571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2285984" y="5429264"/>
            <a:ext cx="1143008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4250529" y="3036091"/>
            <a:ext cx="1357322" cy="7143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57818" y="250030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La luette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4088" y="2420888"/>
            <a:ext cx="122413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pharynx (2)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Après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la déglutition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84368" y="671436"/>
            <a:ext cx="111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343172"/>
            <a:ext cx="32670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L’œsophage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500306"/>
            <a:ext cx="1857388" cy="2614618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Où?</a:t>
            </a:r>
          </a:p>
          <a:p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Quoi?</a:t>
            </a:r>
          </a:p>
          <a:p>
            <a:pPr>
              <a:buNone/>
            </a:pP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Rôle?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L’œsophage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6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Où? 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Situé derrière 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trachée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, traverse 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diaphragme</a:t>
            </a:r>
          </a:p>
          <a:p>
            <a:pPr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Quoi?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Tube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musculaire</a:t>
            </a:r>
          </a:p>
          <a:p>
            <a:pPr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Rôle:</a:t>
            </a:r>
            <a:endParaRPr lang="fr-CH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10" name="Picture 2" descr="768EDB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50" y="3038180"/>
            <a:ext cx="3638114" cy="3305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Accolade ouvrante 10"/>
          <p:cNvSpPr/>
          <p:nvPr/>
        </p:nvSpPr>
        <p:spPr>
          <a:xfrm>
            <a:off x="5324664" y="3478292"/>
            <a:ext cx="189632" cy="45476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Accolade ouvrante 11"/>
          <p:cNvSpPr/>
          <p:nvPr/>
        </p:nvSpPr>
        <p:spPr>
          <a:xfrm>
            <a:off x="5324664" y="4046078"/>
            <a:ext cx="189632" cy="1948990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774948" y="3358733"/>
            <a:ext cx="144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Muscles squelettiques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64687" y="4654877"/>
            <a:ext cx="101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Muscles lisses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644008" y="3140968"/>
            <a:ext cx="1008112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16016" y="6137944"/>
            <a:ext cx="965838" cy="31539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L’œsophage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Où? </a:t>
            </a:r>
          </a:p>
          <a:p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Situé derrière 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trachée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, traverse 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diaphragme</a:t>
            </a:r>
          </a:p>
          <a:p>
            <a:pPr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Quoi?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Tube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musculaire</a:t>
            </a:r>
          </a:p>
          <a:p>
            <a:pPr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Rôle: </a:t>
            </a:r>
          </a:p>
          <a:p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Transporter 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 bol alimentaire → estomac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Péristaltisme</a:t>
            </a:r>
            <a:endParaRPr lang="fr-CH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4098" name="Picture 2" descr="768EDB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272" y="2924944"/>
            <a:ext cx="3696208" cy="33580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4726846" y="4365104"/>
            <a:ext cx="1357322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286644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500306"/>
            <a:ext cx="1857388" cy="2614618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Où?</a:t>
            </a:r>
          </a:p>
          <a:p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Quoi?</a:t>
            </a:r>
          </a:p>
          <a:p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Rôles?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1628800"/>
            <a:ext cx="8501122" cy="1440160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Où? </a:t>
            </a:r>
          </a:p>
          <a:p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Dans 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cavité abdominale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, sous 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diaphragme</a:t>
            </a:r>
          </a:p>
          <a:p>
            <a:endParaRPr lang="fr-CH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68104"/>
            <a:ext cx="6452220" cy="335849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" name="Ellipse 11"/>
          <p:cNvSpPr/>
          <p:nvPr/>
        </p:nvSpPr>
        <p:spPr>
          <a:xfrm>
            <a:off x="2852928" y="3145528"/>
            <a:ext cx="1071000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1269322" y="5090884"/>
            <a:ext cx="1214446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1484784"/>
            <a:ext cx="8501122" cy="2016224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Quoi? </a:t>
            </a:r>
          </a:p>
          <a:p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Réservoir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digesteur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parties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Rôles ? ? </a:t>
            </a:r>
          </a:p>
          <a:p>
            <a:pPr>
              <a:buNone/>
            </a:pPr>
            <a:endParaRPr lang="fr-CH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0180" y="3501008"/>
            <a:ext cx="6020172" cy="313361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3" name="Ellipse 12"/>
          <p:cNvSpPr/>
          <p:nvPr/>
        </p:nvSpPr>
        <p:spPr>
          <a:xfrm>
            <a:off x="6372200" y="3573016"/>
            <a:ext cx="714380" cy="35719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3203848" y="4077072"/>
            <a:ext cx="714380" cy="35719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3131840" y="4509120"/>
            <a:ext cx="1357322" cy="35719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5004048" y="6093296"/>
            <a:ext cx="714380" cy="35719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1885952"/>
            <a:ext cx="8501122" cy="1257296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Paroi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musculaire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(muscles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lisses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En accordéon → élasticité.</a:t>
            </a:r>
          </a:p>
          <a:p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214686"/>
            <a:ext cx="6450467" cy="335758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857784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digestion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gastrique:</a:t>
            </a:r>
          </a:p>
          <a:p>
            <a:pPr>
              <a:buNone/>
            </a:pPr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Epithélium glandulaire gastrique</a:t>
            </a:r>
          </a:p>
          <a:p>
            <a:pPr lvl="8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Suc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gastrique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Suc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gastrique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bol alimentaire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Chyme acide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			                 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(bouillie)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cxnSp>
        <p:nvCxnSpPr>
          <p:cNvPr id="8" name="Connecteur en angle 7"/>
          <p:cNvCxnSpPr/>
          <p:nvPr/>
        </p:nvCxnSpPr>
        <p:spPr>
          <a:xfrm>
            <a:off x="5724128" y="2500306"/>
            <a:ext cx="1143008" cy="92869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homepage.mac.com/danielbalas/HISTOLOGIE/EPITHDIG/estomac/estoma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372" y="2924944"/>
            <a:ext cx="251754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912465"/>
          </a:xfrm>
        </p:spPr>
        <p:txBody>
          <a:bodyPr>
            <a:normAutofit/>
          </a:bodyPr>
          <a:lstStyle/>
          <a:p>
            <a:r>
              <a:rPr lang="fr-CH" sz="7200" b="1" dirty="0">
                <a:latin typeface="Ravie" pitchFamily="82" charset="0"/>
                <a:cs typeface="Times New Roman" pitchFamily="18" charset="0"/>
              </a:rPr>
              <a:t>L’appareil digestif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14646"/>
            <a:ext cx="8229600" cy="111442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Suc gastrique ?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2714620"/>
            <a:ext cx="7400948" cy="1857388"/>
          </a:xfrm>
        </p:spPr>
        <p:txBody>
          <a:bodyPr>
            <a:normAutofit/>
          </a:bodyPr>
          <a:lstStyle/>
          <a:p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Suc gastrique ?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 Liquide + enzymes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Suc gastrique: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Liquide: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Acide chlorhydrique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gastrique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acide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(1,5 et 3,5).</a:t>
            </a: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Dénaturer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les protéines.</a:t>
            </a: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Tuer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la plupart des bactéries et des virus ingérés.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48130" name="Picture 2" descr="http://t2.gstatic.com/images?q=tbn:ANd9GcScSIbn0sCu11bEIRKw4l4SgWUyGXt0elwi75EpBKVFreKfCJh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250398"/>
            <a:ext cx="1609719" cy="120573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357694"/>
            <a:ext cx="3781418" cy="105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8"/>
          <p:cNvSpPr/>
          <p:nvPr/>
        </p:nvSpPr>
        <p:spPr>
          <a:xfrm>
            <a:off x="3643306" y="4643446"/>
            <a:ext cx="1000132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686188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Suc gastrique: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Enzymes: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Pepsines </a:t>
            </a:r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857628"/>
            <a:ext cx="3852856" cy="107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droite 7"/>
          <p:cNvSpPr/>
          <p:nvPr/>
        </p:nvSpPr>
        <p:spPr>
          <a:xfrm rot="2693015">
            <a:off x="3364477" y="3243585"/>
            <a:ext cx="500066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429264"/>
            <a:ext cx="1590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5286388"/>
            <a:ext cx="1285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5429264"/>
            <a:ext cx="981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lèche droite 11"/>
          <p:cNvSpPr/>
          <p:nvPr/>
        </p:nvSpPr>
        <p:spPr>
          <a:xfrm rot="2693015">
            <a:off x="4922267" y="4971737"/>
            <a:ext cx="500066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72132" y="450057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7" name="Picture 2" descr="http://homepage.mac.com/danielbalas/HISTOLOGIE/EPITHDIG/estomac/estoma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71678"/>
            <a:ext cx="4245556" cy="3734631"/>
          </a:xfrm>
          <a:prstGeom prst="rect">
            <a:avLst/>
          </a:prstGeom>
          <a:noFill/>
        </p:spPr>
      </p:pic>
      <p:cxnSp>
        <p:nvCxnSpPr>
          <p:cNvPr id="9" name="Connecteur droit avec flèche 8"/>
          <p:cNvCxnSpPr/>
          <p:nvPr/>
        </p:nvCxnSpPr>
        <p:spPr>
          <a:xfrm>
            <a:off x="2285984" y="5429264"/>
            <a:ext cx="207170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7752" y="1714488"/>
            <a:ext cx="382904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Pepsine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(active)</a:t>
            </a: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b="1" i="1" dirty="0" err="1">
                <a:latin typeface="Times New Roman" pitchFamily="18" charset="0"/>
                <a:cs typeface="Times New Roman" pitchFamily="18" charset="0"/>
              </a:rPr>
              <a:t>Pepsinogène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(inactif)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7" name="Picture 2" descr="http://homepage.mac.com/danielbalas/HISTOLOGIE/EPITHDIG/estomac/estoma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3816928" cy="3357586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 rot="16200000">
            <a:off x="5572132" y="3214686"/>
            <a:ext cx="2643206" cy="107157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 rot="5400000">
            <a:off x="6292582" y="3662514"/>
            <a:ext cx="121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acidité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Durée du séjour dépend de la complexité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Vidange gastrique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Sortie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chyme acide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(intestin grêle)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14752"/>
            <a:ext cx="5593211" cy="291136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928794" y="5072074"/>
            <a:ext cx="928694" cy="3571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vomissement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Expulsion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, avec force, du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contenu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tube digestif supérieur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 estomac et parfois le duodénum).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Inversion du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péristaltisme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stimuli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Irritation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(intoxication alimentaire d’origine bactérienne)</a:t>
            </a:r>
          </a:p>
          <a:p>
            <a:pPr lvl="1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Distension excessive</a:t>
            </a:r>
          </a:p>
          <a:p>
            <a:pPr lvl="1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Vue de choses désagréables</a:t>
            </a:r>
          </a:p>
          <a:p>
            <a:pPr lvl="1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Anesthésie générale</a:t>
            </a:r>
          </a:p>
          <a:p>
            <a:pPr lvl="1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Perturbation des organes de l’équilibre</a:t>
            </a:r>
          </a:p>
          <a:p>
            <a:pPr lvl="1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Médicaments (morphine)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vomissement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stimuli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884" y="2285992"/>
            <a:ext cx="48571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/>
          <p:nvPr/>
        </p:nvCxnSpPr>
        <p:spPr>
          <a:xfrm>
            <a:off x="1643042" y="2143116"/>
            <a:ext cx="3214710" cy="25717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vers le bas 10"/>
          <p:cNvSpPr/>
          <p:nvPr/>
        </p:nvSpPr>
        <p:spPr>
          <a:xfrm>
            <a:off x="4286248" y="5500702"/>
            <a:ext cx="571504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3500430" y="621508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Vomissements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vomissement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00266"/>
            <a:ext cx="8643998" cy="3757626"/>
          </a:xfrm>
        </p:spPr>
        <p:txBody>
          <a:bodyPr>
            <a:normAutofit lnSpcReduction="10000"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conséquences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Perte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 suc gastrique → ↑ pH sanguin.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Déshydratation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Lésions de l’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œsophage</a:t>
            </a:r>
          </a:p>
          <a:p>
            <a:pPr lvl="1"/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Lésions des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dents</a:t>
            </a:r>
          </a:p>
          <a:p>
            <a:pPr lvl="1">
              <a:buNone/>
            </a:pP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49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digestif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organes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81" y="2357430"/>
            <a:ext cx="800680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1285852" y="3714752"/>
            <a:ext cx="1500198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571472" y="5286388"/>
            <a:ext cx="1071570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6500826" y="5286388"/>
            <a:ext cx="928694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L’intestin grêle (5)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 / 47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348880"/>
            <a:ext cx="1857388" cy="3852434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Où?</a:t>
            </a:r>
          </a:p>
          <a:p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Quoi?</a:t>
            </a:r>
          </a:p>
          <a:p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Rôle?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316052"/>
            <a:ext cx="5867971" cy="356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2571736" y="4081632"/>
            <a:ext cx="642942" cy="571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L’intestin grêle (5)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47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143932" cy="1934526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Où?  </a:t>
            </a:r>
          </a:p>
          <a:p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Dans la cavité abdominale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Suit l’estomac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7961" y="3714752"/>
            <a:ext cx="47084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3567878" y="5143512"/>
            <a:ext cx="500066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L’intestin grêle (5)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45305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47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143932" cy="2078542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Quoi?</a:t>
            </a:r>
          </a:p>
          <a:p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Cylindre de 6m de long</a:t>
            </a:r>
          </a:p>
          <a:p>
            <a:pPr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3 parties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4752"/>
            <a:ext cx="47084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3214678" y="4929198"/>
            <a:ext cx="1071570" cy="7858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L’intestin grêle (5)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47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143932" cy="2222558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Rôles? </a:t>
            </a:r>
          </a:p>
          <a:p>
            <a:pPr>
              <a:buNone/>
            </a:pPr>
            <a:r>
              <a:rPr lang="fr-CH" sz="1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Digérer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(duodénum)</a:t>
            </a:r>
          </a:p>
          <a:p>
            <a:pPr>
              <a:buNone/>
            </a:pPr>
            <a:endParaRPr lang="fr-CH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Absorber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les éléments nutritifs </a:t>
            </a:r>
            <a:endParaRPr lang="fr-CH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407742"/>
            <a:ext cx="3566587" cy="21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4427984" y="5373216"/>
            <a:ext cx="792088" cy="4858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duodénum (5a)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47</a:t>
            </a:r>
          </a:p>
        </p:txBody>
      </p:sp>
      <p:pic>
        <p:nvPicPr>
          <p:cNvPr id="1026" name="Picture 2" descr="58C35A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3116"/>
            <a:ext cx="63878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6858016" y="5143512"/>
            <a:ext cx="785818" cy="4286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214546" y="2714620"/>
            <a:ext cx="785818" cy="4286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643042" y="3786190"/>
            <a:ext cx="857256" cy="5715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928926" y="4214818"/>
            <a:ext cx="500066" cy="3571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2643174" y="4572008"/>
            <a:ext cx="785818" cy="57150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5072066" y="5000636"/>
            <a:ext cx="1428760" cy="4286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14480" y="5214950"/>
            <a:ext cx="1643074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0332"/>
            <a:ext cx="8229600" cy="356497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Où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débute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-t-elle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Où se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poursuit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-elle?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Cavité buccale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(bouche)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Amylases salivaires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691680" y="404878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Amidons, glycogènes (polysaccharides)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554898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Amidons + glycogènes + polysaccharides plus courts + maltoses + glucoses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3357554" y="3143248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>
            <a:off x="3357554" y="4643446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suite: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Amylases pancréatiques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9552" y="404878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Amidons + glycogènes + polysaccharides plus courts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79712" y="5620424"/>
            <a:ext cx="322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Maltoses + glucoses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3357554" y="3143248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>
            <a:off x="3357554" y="4643446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000240"/>
            <a:ext cx="8229600" cy="428628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suite: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Disaccharidases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Localisation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9560" y="671436"/>
            <a:ext cx="1102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52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" name="Picture 2" descr="Structure de l'intes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181" y="2765427"/>
            <a:ext cx="5276537" cy="36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9654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suite: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Disaccharidases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Localisation ?</a:t>
            </a:r>
          </a:p>
          <a:p>
            <a:pPr lvl="2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 types:</a:t>
            </a: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Maltases</a:t>
            </a:r>
          </a:p>
          <a:p>
            <a:pPr lvl="3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Saccharases</a:t>
            </a:r>
          </a:p>
          <a:p>
            <a:pPr lvl="3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Lactases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59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8" name="Picture 2" descr="Structure de l'intes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152360" cy="28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digestif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organes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41" y="2285992"/>
            <a:ext cx="7162797" cy="434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6715140" y="2214554"/>
            <a:ext cx="571504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071538" y="4572008"/>
            <a:ext cx="57150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7715272" y="5072074"/>
            <a:ext cx="57150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6643702" y="5643578"/>
            <a:ext cx="571504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85918" y="4357694"/>
            <a:ext cx="785818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suite: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Maltase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786050" y="404878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Maltose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86182" y="562042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2 Glucoses</a:t>
            </a:r>
          </a:p>
        </p:txBody>
      </p:sp>
      <p:sp>
        <p:nvSpPr>
          <p:cNvPr id="10" name="Flèche vers le bas 9"/>
          <p:cNvSpPr/>
          <p:nvPr/>
        </p:nvSpPr>
        <p:spPr>
          <a:xfrm rot="19757755">
            <a:off x="2500298" y="3218542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 rot="19667376">
            <a:off x="3667629" y="4710754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suite: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La saccharase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786050" y="40719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Saccharose (sucrose)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86182" y="562042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Glucose + fructose</a:t>
            </a:r>
          </a:p>
        </p:txBody>
      </p:sp>
      <p:sp>
        <p:nvSpPr>
          <p:cNvPr id="10" name="Flèche vers le bas 9"/>
          <p:cNvSpPr/>
          <p:nvPr/>
        </p:nvSpPr>
        <p:spPr>
          <a:xfrm rot="19757755">
            <a:off x="2500298" y="3218542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 rot="19667376">
            <a:off x="3667629" y="4710754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suite: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La lactase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786050" y="40719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Lactose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86182" y="562042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Glucose + galactose</a:t>
            </a:r>
          </a:p>
        </p:txBody>
      </p:sp>
      <p:sp>
        <p:nvSpPr>
          <p:cNvPr id="10" name="Flèche vers le bas 9"/>
          <p:cNvSpPr/>
          <p:nvPr/>
        </p:nvSpPr>
        <p:spPr>
          <a:xfrm rot="19757755">
            <a:off x="2500298" y="3218542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 rot="19667376">
            <a:off x="3667629" y="4710754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suite: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La lactase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786050" y="40719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Lactose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86182" y="562042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Glucose + galactose</a:t>
            </a:r>
          </a:p>
        </p:txBody>
      </p:sp>
      <p:sp>
        <p:nvSpPr>
          <p:cNvPr id="10" name="Flèche vers le bas 9"/>
          <p:cNvSpPr/>
          <p:nvPr/>
        </p:nvSpPr>
        <p:spPr>
          <a:xfrm rot="19757755">
            <a:off x="2500298" y="3218542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 rot="19667376">
            <a:off x="3667629" y="4710754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5072066" y="3763036"/>
            <a:ext cx="378621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Intolérance au lactose ?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4000528" cy="596873"/>
          </a:xfrm>
        </p:spPr>
        <p:txBody>
          <a:bodyPr/>
          <a:lstStyle/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↓ quantité de lactase 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64</a:t>
            </a:fld>
            <a:endParaRPr lang="fr-CH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L’intolérance au lactose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71538" y="2643182"/>
            <a:ext cx="4000528" cy="596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Lactose dans le chyme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071802" y="4929198"/>
            <a:ext cx="5572164" cy="123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Rétention</a:t>
            </a:r>
            <a:r>
              <a:rPr kumimoji="0" lang="fr-CH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de liquide (H</a:t>
            </a:r>
            <a:r>
              <a:rPr kumimoji="0" lang="fr-CH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CH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fr-CH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ermentation</a:t>
            </a:r>
            <a:r>
              <a:rPr kumimoji="0" lang="fr-CH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bactérienne → gaz</a:t>
            </a:r>
            <a:endParaRPr kumimoji="0" lang="fr-C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2143108" y="2143116"/>
            <a:ext cx="857256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bas 11"/>
          <p:cNvSpPr/>
          <p:nvPr/>
        </p:nvSpPr>
        <p:spPr>
          <a:xfrm>
            <a:off x="3500430" y="3286124"/>
            <a:ext cx="857256" cy="13573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65</a:t>
            </a:fld>
            <a:endParaRPr lang="fr-CH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L’intolérance au lactose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454236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symptômes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Diarrhée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Des gaz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Des ballonnements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Des crampes abdominales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0332"/>
            <a:ext cx="8229600" cy="306091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Où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débute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-t-elle?</a:t>
            </a: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Où se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poursuit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-elle?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Estomac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(acide chlorhydrique)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929322" y="362016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sp>
        <p:nvSpPr>
          <p:cNvPr id="10" name="Flèche vers le bas 9"/>
          <p:cNvSpPr/>
          <p:nvPr/>
        </p:nvSpPr>
        <p:spPr>
          <a:xfrm rot="18504822">
            <a:off x="5453697" y="2955091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 rot="2846924">
            <a:off x="5449752" y="4117366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571472" y="490604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Chaînes linéaires d’acides aminés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estomac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(acide chlorhydrique)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00826" y="6143644"/>
            <a:ext cx="2133600" cy="365125"/>
          </a:xfrm>
        </p:spPr>
        <p:txBody>
          <a:bodyPr/>
          <a:lstStyle/>
          <a:p>
            <a:fld id="{7D41BCCC-B4EE-4109-A40B-7CA6D5EED19A}" type="slidenum">
              <a:rPr lang="fr-CH" smtClean="0"/>
              <a:pPr/>
              <a:t>68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500826" y="321468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sp>
        <p:nvSpPr>
          <p:cNvPr id="10" name="Flèche vers le bas 9"/>
          <p:cNvSpPr/>
          <p:nvPr/>
        </p:nvSpPr>
        <p:spPr>
          <a:xfrm rot="17419502">
            <a:off x="5690566" y="2740778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 rot="3529329">
            <a:off x="5746822" y="3507629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714348" y="397735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Chaîne  linéaire d’acides aminés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2910" y="540611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Pepsines</a:t>
            </a:r>
          </a:p>
        </p:txBody>
      </p:sp>
      <p:sp>
        <p:nvSpPr>
          <p:cNvPr id="14" name="Flèche vers le bas 13"/>
          <p:cNvSpPr/>
          <p:nvPr/>
        </p:nvSpPr>
        <p:spPr>
          <a:xfrm rot="13044079">
            <a:off x="1637667" y="4564313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bas 14"/>
          <p:cNvSpPr/>
          <p:nvPr/>
        </p:nvSpPr>
        <p:spPr>
          <a:xfrm rot="18907619">
            <a:off x="3464624" y="4481780"/>
            <a:ext cx="500066" cy="11893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4357686" y="550070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Polypeptides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suite: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Trypsines &amp; chymotrypsines  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69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786050" y="404878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Polypeptides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86050" y="562042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Dipeptides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3357554" y="3143248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>
            <a:off x="3357554" y="4643446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digestif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glandes digestives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81" y="2357430"/>
            <a:ext cx="800680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7786710" y="3929066"/>
            <a:ext cx="714380" cy="57150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500198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suite: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Dipeptidases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714612" y="435769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Dipeptides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3286116" y="3357562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bas 11"/>
          <p:cNvSpPr/>
          <p:nvPr/>
        </p:nvSpPr>
        <p:spPr>
          <a:xfrm>
            <a:off x="3286116" y="4929198"/>
            <a:ext cx="50006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2714612" y="583473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Acides aminés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0332"/>
            <a:ext cx="8229600" cy="211455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Où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débute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-t-elle ?</a:t>
            </a: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Où se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poursuit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-elle ?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50046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Problème lié à une caractéristique des lipides?  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196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Problème lié à une caractéristique des lipides?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Insolubles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dans l’eau</a:t>
            </a: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Problème lié à une caractéristique des lipides?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Insoluble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dans l’eau</a:t>
            </a:r>
          </a:p>
          <a:p>
            <a:pPr lvl="1" algn="ctr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Solution?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Problème lié à une caractéristique des lipides?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Insoluble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dans l’eau</a:t>
            </a:r>
          </a:p>
          <a:p>
            <a:pPr lvl="1" algn="ctr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Solution?</a:t>
            </a:r>
          </a:p>
          <a:p>
            <a:pPr lvl="1" algn="ctr">
              <a:buNone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La bile (sels biliaires)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- La bile: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•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Production?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• Stockage?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- La bile: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•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Production ? </a:t>
            </a: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	Le foie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• Stockage ? </a:t>
            </a: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	La vésicule biliaire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- La bile (sels biliaires):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•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Rôle dans la digestion des lipides ?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B2ATUDASIAAhEBAxEB/8QAGwABAAMAAwEAAAAAAAAAAAAAAAQFBgEDBwL/xABKEAABAwMCAgMLCAkCBQUBAAABAgMEAAUREiEGMRNBURQWFyJVVmFxlKPRBwgyNDZzsbIjM0JSYnSBkaEVclOCkqLSJUOVwdPj/8QAFAEBAAAAAAAAAAAAAAAAAAAAAP/EABQRAQAAAAAAAAAAAAAAAAAAAAD/2gAMAwEAAhEDEQA/ANZwTwhw3M4Ps0mXY7e8+7DbU44tgEqOOZq77x+FPN22ezinyffYaw/yLX4VoKDP94/Cnm7bPZxTvH4U83bZ7OK0FKDP94/Cnm7bPZxTvH4U83bZ7OK0FKDP94/Cnm7bPZxTvH4U83bZ7OK0FKDP94/Cnm7bPZxTvH4U83bZ7OK0FKDP94/Cnm7bPZxTvH4U83bZ7OK0FKDP94/Cnm7bPZxTvH4U83bZ7OK0FKDP94/Cnm7bPZxTvH4U83bZ7OK0FKDP94/Cnm7bfZxTvH4U83bZ7OK0FKDP94/Cnm7bPZxTvH4U83bZ7OK0FKDP94/Cnm7bPZxTvI4U83bZ7OKX++riyFQYLjDTzbaXpUuSCWojajhOUggrWojCUDGf8GutvdFzmuMN33iGNLbZDwEmM02haFHAUEFGOYIwcGgse8fhTzdtns4p3j8Kebts9nFSLRcZRmO2q7pQme0jpEOtJIblNZxrSD9Eg7KTk4JGCQRVxQZ/vH4U83bZ7OKd4/Cnm7bPZxWgpQZ/vH4U83bZ7OKd4/Cnm7bPZxWgpQZ/vH4U83bZ7OKd4/Cnm7bPZxWgpQZ/vH4U83bZ7OKd4/Cnm7bPZxUy8XZUFxmJCiqm3GQCWYyFhICRzWtR+igcs4OScAE1RNXm8PzhFYvXDDkw5xBQl1WSNynpQvmAD+x6dNBY94/Cnm7bfZxTvH4U83bZ7OKl2i8d3PvQpcZUK5RwFOxlqCspJwFoUNlIOOexHIgGrWgz/ePwp5u2z2cU7x+FPN22+zitBSgz/ePwp5u2z2cU7x+FPN22+zitBSg8C+Xay2uzSbMi1W+NDS626VhloJ1EFOM0qd84z65YvunvzJpQen/J99hrD/ItfhWgrP8AyffYaw/yLX4VoKBSlKBSlU/F01+Bw9LeiKKJKghlpwDPRrcWlsKx6CrP9KDiXfkpkuRLZCeuMhtWlwMqShttX7qlqIGrr0jJA5gV8ov7jDiEXq2SLalw6UPrWh1nUeQK0nxSerUAOrPKstA4VcnXox5MN2LBtkoKYdWkFSkIUFNpaV1aiFOOL+kSoJzzx6C8y1IZcYkNpcacSUOIWMhSSMEEdhFB90rJ2C/wbZaUwbjMKn4sh+K02lKnnnUNuFKToSCo7AAnHVVvB4htk2SIrT62pCvosyWHGFr/ANocSkq/pmgtaUrFcW3B+SLigEJtlvU2w8FOFtL8hwp2cWDlLLYWlS8c9xnY5DXCbFU90KZLBd/4YcTq/tnNd9YHh7h2FOnO9NbYUyzKjAIectjLAU7q5saUhejGd1E74wTzq9t4dsV4ZtTspx+BMStUIvqKnGVoGVNajupOndOdxgjJ2oNDSlKBSlKBXFc0oMS3bZk+7XgsSI6JkS9IkoTJaUtCmzFQlrIBBOnKiN8aknr3Gns9qYtcYoR+kkOHVJkqSA5IX1qUR/gcgNhtXRdLZIXLRcrU+hiehHRqS6klqQ3nOheNxg5IUNxk7EEiuhdy4hx0TfDrfS8ulXcEdD68gav+2gXrfiPh5LaQXQ5IUo4OQ10RB/7i3zq9qostpdiPvz7jIEq5SQEuOJSQ20gcm2wdwkc99ydz1AW9ApSqDiO/qtqxFhNIdllAWtbgUW2Ek4BUEgqUpRBCUJGVYPIAmgv6VjbTNvk2c9FcuMiLPQz0yWJlsaSytGrAUAhwrAz1FeavbRdHpMh6Bcowi3FhIUpCFam3UHYONqIGU52IIBB59RIWtKUoMhJjzJ8jivuHHd4XHjNhS9BLIbQspCseLqK3Bnt/xYWy0SXJDEy6lDIjKUYVuj6QzEGkoByB4y9JVvyGogDbNfd0hzYl0F5tDCZDq20szIpWEF5sElKkE7a05Ox2IJGRgV8K4qaB6MWa+qkY/U/6evtx9P6H/dQfV9QEX3h6Q2kdMZTrBI59EphxSh6tTbZ/oKvaoLTCuE25i83tpEdxttTUKEhYX0CVY1KWobFasAbbJAwCck1erUlCFLWoJSkZKicADtNB9UrPp4ikzTqsdlkz4vVLW4hhpf8AsK91D+IDB6ia7YfESTLahXaBItUt46WUyClTb57EOJJST/CcE9QoLulKUHiPzjPrli+6e/MmlcfOM+uWL7p78yaUHp/yffYaw/yLX4VoKz/yffYaw/yLX4VoKBSlKBUO8W9q7WuVAfJSiQ2Ua080HqUPSDgj0iplRLrPatdtkz3wpTcdsrKU81Y5JHpJwB6TQVlu4habKYPEDjMC6IGFJdWENyMf+40o7KSeeOaeRHbF4m42tlmt0t6G4i4zGGisR4qg5o7FOFOQhOes/wBMms1K7rlzC+/Bg3W6dN0IYltl5BWNJcaZTnS2hsHCnlZyrOx2B0PEvAVovFvfYgst2uU4goTJhoDeQf2VpTgLSdsg/wBMGgz0WwXaFMk2mFGfRJebS89cEKUw2+8sFTjzjqRk6VHShkdhJ2Oa3r9pYnWdFuuxM1IbSlxxY0qUtIH6QY+irIyCOR5VC4T4ij36EUlaEXKMS1Oi6vGadTsr1pJBIPI/3FTr3d4NigOzro+lhhtJPjHxlnGdKR1k9goIfCkyRItr0ae6XZcCS5DeeIwXCg+Ks+kpKSfSTXRw4tuLer7blrJeclmc3qP02nEpGR6ApKknswO0VhLbGcnxpVwu7bDwlOm5qizXlNRYgdOG9WgFTrqkpGB1DHLIzrLZwtarjbI9xj2lNguigVIfgJ6Jxs5IyAQMpUBnStPI7gGg2NUFwe7t4stcKOQruFLkuURv0YUgobSewqJUfUk1Q2ty/OxJqb/xa3D7gfLEtTUFppXIKSoOKJACkqSQdIO+OYqztV3striLTCh3dTBWVOylW6QsuqPNalFOpXrweXYKDVUqPBmxbhGTJgyGpDKuS2lBQ9Xr9FSKBSlKBXRImRorsdqQ+205JX0bKVqwXFYzgdpwOVd9ZfjW1R7zKskOTqTqkPFt1Gy2lhpRStJ6iCAf6UGopVVw3cXLhbQJeBPirMaYkDGHUczjsUMKHoUKtaBSlKDisdHhT591u78SUyxNiXYhJfaLqeiMVtKdgQQQFlQ361DkTWyqkukKfGuX+r2VKHnVtpalQ3V6EyEJzpUlWPFWnJxnYg4ONiAmWi1RrUwUMDW85hUiSvdyQvrUs9Z/wOQ2qsvmU8WcMrZ/WKXKbcx1tdDqP9NaWv8AFdg4hlqGhPDN56fH6tSWgkH/AH68Y9NfdqtkpdxVeL10JnFvoo7DR1IiNk5KQrbUpRAKlYHIAbDcLulKznFLsmUs2uEp3KYq5chDKilbqBshoKG41KzkjBwkgc8gLWTebVEeDMq5wmXScBDslCVE+onNTEqStIWghSVDIUDkEVgLLYnZKoK4sSU1GQ6lb0mThhDrY3U2mKAPFPIFYB/aJJ53LkFnhe5RJNsHQW2Y+mNKho/VocWcNuoHJHjYSoDYhWeYoNRVFxVpkG12p1Opi4zksvg8lNpQt1ST6FdGAfQTV7VZf4UiZCQuD0fd0V1MiN0uyStP7JPUFJKkk9WqgxiQrizpGShT098u9IXStLdoZCilKQkYBfIAO+DnJyEgA7a925u5WWTAcUfHawhw7lCwMoX6woA57RUaLxPbHUBMySm3yUj9JFnLDTjZ7MKOFD+JOQeo1Fud3TeGXLXw+vupyQktPTGDqZioOylFY2KsZwlJJzzwKCy4cnOXPh+2T3hh2TEadWP4lIBP+TVjXVGYaixmo7CdLTSEoQnsSBgf4FdtB4h84z65YvunvzJpT5xn1yxfdPfmTSg9P+T77DWH+Ra/CtBWf+T77DWH+Ra/CtBQKUpQKpuL4b83hyY1EQVyEBD7TYGStTa0uBP9dOP61c0oKqzw7Q4tV6tjKNc9OsugncE5Ox+iSfpAAbjfcVPlyo8KM7KluoZjspK3HFnASkcyaq37BolOyrRPkW119Wt5LSUONOq61FtYICj1lOknrzWe454ZemcMXF25XKXclsth5DBSltpIQoKUQhAGpWkKAKiee2KDPIt7E+3IuHE/dDTbj0ifDi22Ke7Ay4tS9TiwCUJweQKRvuSdhcOcIIRa3bxwm+7MemQilDVzWXSttaD+rcUNbat+3B5EdY0D/DbNyvK7k5MTIt0noXVRC0FJc6NJDY1ZwW/G16SD42+eqtHQZTg6Fa7parVeEJcU+1HabW0pZCGnm06CS3yCxuM4yBWs9VeTW8Pt3C43uFdY1ggyJ8haJjn6YT2wr/gE4KUnP6QHOPRvWhvNr4lcZaVOuYu1qGTKiW9gRXn0c9lBStQ7Ugp1DrPIhVJlszr3f+JIy2H22JzFvtwcP6BMnSlBfXvg6dex7MgbkVf8KquEy6qmNTpsm0pbW0p+W4kiW6FAa2kJGEIGFb9eeXXXxDdtlsmvrUGO9+9obdYcLY6BtxKEoLagRhIUlKCM9aSNjgVrkdGhpOjQlpKQE6cBIA7OrFBRXBpFr4jgT4wKE3J0xJjafouK0KU24f4hoKc9YUAeQru4pmzocSGLa6y0/JnMx+kdaLiUpWTk6QR2doqKJCOIb/DXCWl222ta3FyE7odkFJQlCDyUEhSiojYEgc84kcVqCWbWpSsAXaIOeAcrwPxoOvuHiYHfiGBvyBtP/wDavhcDibYd80FBCd//AEgb+nd6oPygpUXuGlpfdjJRc9S5DTQWWU9EsFWCCB6yCBz6qyl4l3a6WST/AKlFPSvWAKWruUJWtXdQAPLIykBWnlvyoNwbXxV1cURf/h0//pXMexXZd0gzbrfkykwlrWhlqClkKKkKQdRCztg59Yql4XvPEc3idbNx0oj9JIS7FWAC0lKsNlOEZGRzKlEK1ZHKt7QZu9JFjvDXEDYIivhMa5gckozht4/7CcKP7qs/s1pK6ZgjqiPiaGzFLaum6X6OjHjZ9GM1V8GFZ4Yt5V03R9Geg6f9Z0Oo9Hq9OjTmguqhT7tbbaQLhcIkUkZAffQ3n/qIqLxNcJEKA01AKRPmvoixSpOQlas5WR1hKQpWOvTjrrJsOvwVIVw0ULecdUEB2OXpNzKFaHHXXSoFtvUcA9WBjbxSG7hTYk9rpoMpiS3++y4lY/uDUiqHiCzEhy6WRDce8sJ1ocSnAkgblpzH0kq5ZO4JBFWlsmt3K2xZ7AIbkspdSDzAUM4oJVKUoFUMpaYHF8eU+oJZnQ+5ELVyDqVlaU9gKgpWO3TV9UedDjXCI7EmsIfjup0rbWMhQoJFUHEikTpltszSwX1ympbyRzbZZWHCo9mVJQkdpV6DRvht6OA1E4hvTMYbBkvNuYHYFrQpYH/NVjarTDtTbiIbagp1Wt51xZW46rtWsklR9fKgneulKr7je7VbFabjcokZX7rz6Uq/sTmgmOstPJCXm0OJByAtIUAfUa+0gJSABgDYAchUeDPh3BrpYEuPJb/fYdSsf3BqTQKUpQeIfOM+uWL7p78yaVz84z65YvunvzJpQenfJ99hrD/ItfhWgrP/ACffYaw/yLX4VoKBSlKBSlKBUS53GJbI4emu6EKUEISElanFHklKQCVH0AE1LrDcRSpLt8luJXIbjxFR4ZfjNqW5HS6kuPLSEgnUQGkBQG2T6aDi3PcT2hbjdp4edkWUDLEWXMabfY3+ijBI0csJUcjlnGBUK/Xu+37he7LjpRZExGlGWwcuTAn9oaSEhAKdR1AnONjzrQ8H2RUEuXFyMiCqU0lKYKActJCiR0iiSVub7nq5b86kX5lpF3s0gtIUqQ8uA8D+2yttaik9o1IB/qe00Favhl9y8yYyGks2V1tppLrD2lYjobx3MkDdKSvUokEZB51rWm0MtIaZQlDbaQlCEjASAMACs/CVcOHGG4D0STcbc0AiPJj4W8hA2CHEEgqwMDWnOesDnXa/crnckmNaYEuEpYwqdNaCEsjtSgnK1dgwE9p6qDLd1SHP9Zt7Dr0a0i6PsoVFQhyRLcX4ymWUqBSkBRWVKI29GCR1WLg3hy5CXATbp1vkwuj3FxMhHjZIyMlskFJ1IKSOXMGrPhnh9Eixxoonyo821S5cdx5spLh1rOokqBwpSSlQUN98jnWxgQo1vhtRITKGY7SdKEIGAB/9ntPM0FZY5khmU5Zbk20mTHaC2HWUaG5DOcagn9kpOyk8hkEbHbji+HLmW2MYLBkOxrhFlFoLCStLbqVKAJwM4HXXzMId41taGsFUeFIcewd0pWUJTn1kH/pPZV9QUibzc9Oe9q4A45d0MZ/PXJvNzTy4buB3HKQx19f06uqUFMbxc8fZycewd0sf+VdSeIJSLnBhzbFLiomOqabfW80pIUEKXghJJ5INX1ZbjqfGtirFNmlXQs3LUQkZUT0D2kAdZJwAPTQSL8Berizw+k6o+BIuWOXRA+I0fvFDf+FKu2tBVTw1b3IUFb8xOLhNcMmXk5wtWMIz2JSEoHoTVvQUHF7a0RoFyQhbgtk1EpxCElSi3pUhZAHMhKyrH8NTLNbrRHDk60NMYm/pC+0rUHAST4pzsnJJwNsk1Z1Ru8Mxkurctc2fai4orcRBdSltSick6FJUkE9ZAGaCZfbq1aLc5Jc8d0gojsjdT7pHioSOsk/GuOHIC7XYLdAdILseM22sjlqCRn/Oa6bdw7BhTe71qkzJ4SUCVMeLq0JPMJzsgHr0gZq3oFZq78SLbW+1bTGSlhfRvTJWvo0uf8NtKRqdWOtKcY5ZztV5c3nY9tlvx06nmmFrbT2qCSR/mszbrLJk2eyPWua3GbNuS246E6nEBela1tHkFq3yo56jvQcwb3enG3ZEcwLw2wQJEViM9DlN53GEOqOcjkDpz1E1o7ZcIt0hNzITmtlzOMggpI2KVA7gg7EHcGvi2WqHbEu9yoWVukF1111TrjmOWpSiScZP96rLCOi4n4kYaGGC5HfwOQdW3hf9SEoJ/v10GhpSlBT8TS5bENiLbVhudPkJisukZ6LIKlLx1lKELUM9YFZOA+/AjRn+H1R2lTV5ixO5i9JnoCwFPPvagUgjJzyGRuT4tajirMdqBdOiccTbpYedDadSg0pC21nHM4S4VHH7tdtgs9ltrRk2RllLUlIKXW3CtKkZJASSThOSSANt6CLxNZUqSu9WlsM3mIkututjBkJSCS05j6SVDI35HBFXFtmtXG3xZ0fPQyWUPN5/dUAR+NReIbmi12x10KSZLqS3EZz4zzxGEJSOvfHqGTXbYoBtdkt9vUvWqLFaZK/3ilITn/FBOpSlB4j84z65YvunvzJpXHzjPrli+6e/MmlB6f8AJ99hrD/ItfhWgrP/ACffYaw/yLX4VoKBSlKBSlKBVDcddnvJu6GHXYklpDM3oklSmigqLbmkbkeOpKsZIGk8gavqUFaL/ZiwHhdoPRYzq7pRjH96hw3lX26x5rbDiLZDClMOupKTIdUNOpKSM6EpJwTjJO2wybcwohkCSYscvjk6Wk6x/wA2M130CuK5pQUtytEnu/8A1SySW4s5SQh9DyCpmUkcgsDcKGdljccjkbV8F/ilwFsW+0R1cunVLccSPSEBAJ9WR66vaUFbZbSm2pfddfXKmylhcmSsAFxQGAABslIGwSOXpJJNlSlApSlArqfjMSeiMhlt3onA43rSDoWOSh2EZ5120oFKUoFKUoFKUoFZiL3ZwrmIIcqdZtRVGXFb6R2ICc9GpA8ZSRnxSkEgbEbZrT1xQUCuInpiC3ZbRcJD52CpcZcVlB7VKcAJHoSFH1VOsVsNrhrS893RLfcU/KkadPSuK5kDqAASkDqSkCrGuaBSol0uMa1xFSZalachKEISVLcWdkoQkbqUTyArNRuJ7jcZ6YkRdgiyF5KIb84uvnAydQbGAQAcgFXI0Gwqi71YLL63rbInWzpCVONwZBbbUo81aCCkH0gCvu23qQuf/pt5gGDNUkqaKF9IxIA56F4G460kA433G9XVBT2zhy32+WZv6eXOKSnuuY8p5xKTzCSdkj0JAq4pSgUpSg8Q+cZ9csX3T35k0rn5xn1yxfdPfmTSg9O+T77DWH+Ra/CtBWf+T77DWH+Ra/CtBQKUpQR7hMYt8GRNlr0R47SnXFYzhKRk7dfKs+3xvAU08XINxZfR3OERnGk9I8p/V0aU4URkhJJyRjrwQRV/coqZ1vlQ3EtrRIZW0UuAlJCkkbgEHG/Uaydl4FDSJwvLxcU+Y3QliS4VMFgK0KStWCDlXqGOvJoLBvjS2rU230MpLykSlONLQAplUcJLiFb8/GGMEg9tUt3+USRFS85Bsjz7AhRJTbinEJ2fXpGoas+gYzvnOBvV29wTZnWWG1JlBTReKnUyVBx3psdLrVzVqwM+oYxXMjgu0SI/QKEpLfcbUMhD5GUNK1Nn/cD10HUeNrc5cnrY0h5EtHSNguBBR0yG9amzhWcgdeNJIIBNQ7P8oMB9i0sXDV3dLjxlvllKQ2y4+PESQVat/QDgEEkZq4j8LW6POeltGUlb+pTqOnVoWtSAhSyOtRAGerO+M711w+D7TBfiPRBJaXGaaa8R9QDqWs6NePpYyR6RscigpLZ8oD8iRF7uszsSK4ZqnZCnWyG0RzgnAVk4/a25/RyN6mtfKFZ3ID8sMy0los/olBsKUHSQhWdelI2OdShp68bVNRwdaUqSdMhSEuPrDSniUYe/Wox+6o747a7IvC0KJBXDYk3FDatASe61ZQlH0Ujqx2gg5684FB3SOIYMXhtV+lB1mIhrpVJUAV7nAGASCSSAMHG43qgZ47DEq6IusJ5joZjUaLF0oS8olrpFaiV6NtznIGMdZq+a4ZtTXDq7AI5VblpUlaFLJKtStROeedRzkcjyqH3lWoh1S1zVvuSEyTJXJKnQ4lGjUFelJII5eig7LhxElXDcO82kpcalPxkoLqD9Bx1CDkZGCAo+o9tQEcbMNISlcaZMedfloQmKwlJCWFYVkKX1Drzv2AkCr9+zxH7Yxb3elUwytpaSXCVEtqC05Uck7pGe2qGbwPGeuEFcd95mI0qYt5KHlJcUp/BOlQ5Dnt6aD779YCX5CwtyQwUw+5W2WQFuqkA6EpJVgk46wnGDuar4XyiRmrcHruy4JC35WGWUpSptllwpKlBS8ZG2wJJOcCrtzg+zrS6lLLrYWmOE9E6Ulosfqig80lOefXXUngizoaZQ0Zja2lOlLyJKg4Q6rUtJVzIJ37R1Gg7ovFkCXf1WeO0+t1IBL3iBG6AsbFWsjBHjBOM7Zq/qle4Zt792j3J9Up12M4HWW3JClNtrCdOQDy26s468Zq6oFKUoFKUoFKUoFKUoFKUoMhxkxLnXNiLEZW4tqE482lC0pUoqcQhwJKtgvoisAnH0zuM5qbbrVKlSokyc2IMSEsmDa2kow14qkBTik5yrSpXipOkZHMjNS79CmOqiz7UUGfCUooacOEvtqAC2yf2c4SQeopHVmutHE9vCcTETITwHjMyYrgUD2AgFKv8AlJoOjj0dHw27Lb+sQ3mZDCusLS4nGPWCR6ia0R2J2rLrMriefFHccmLZYrofWuUgtLmOJOUJDZ8YICgFEqAyQABjNaigUpSgUpSg8R+cZ9csX3T35k0rj5xn1yxfdPfmTSgkcM/LDZbPw7bba9brg45FjIaUtGjBIG+MmrPw52HyVcvd/GlKB4c7D5Kufu/jTw52HyVc/d/GlKB4c7D5Kufu/jTw52HyVc/d/GlKB4c7D5Kufu/jTw52HyVc/d/GlKB4c7D5Kufu/jTw52HyVc/d/GlKB4c7D5Kufu/jTw52HyVc/d/GlKB4c7D5KuXu/jTw52HyVc/d/GlKB4c7D5Kufu/jTw52HyVc/d/GlKB4c7D5Kufu/jTw52HyVc/d/GlKB4c7D5Kufu/jTw52HyVc/d/GlKB4c7D5Kufu/jTw52HyVcvd/GlKB4c7D5Kufu/jTw52HyVc/d/GlKB4c7D5Kufu/jTw52HyVc/d/GlKB4c7D5Kufu/jTw52HyVc/d/GlKB4c7D5Kufu/jTw52HyVc/d/GlKB4c7D5Kufu/jQfLpYhytdzHqLf8A5UpQPDnYfJVy938aeHOw+Srn7v40pQPDnYfJVz938aeHOw+Srn7v40pQPDnYfJVz938aeHOw+Srn7v40pQee/KpxvA4yetrsGNJYEVLiVB4J31FJGMH0UpSg/9k="/>
          <p:cNvSpPr>
            <a:spLocks noChangeAspect="1" noChangeArrowheads="1"/>
          </p:cNvSpPr>
          <p:nvPr/>
        </p:nvSpPr>
        <p:spPr bwMode="auto">
          <a:xfrm>
            <a:off x="155575" y="-533400"/>
            <a:ext cx="2943225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B2ATUDASIAAhEBAxEB/8QAGwABAAMAAwEAAAAAAAAAAAAAAAQFBgEDBwL/xABKEAABAwMCAgMLCAkCBQUBAAABAgMEAAUREiEGMRNBURQWFyJVVmFxlKPRBwgyNDZzsbIjM0JSYnSBkaEVclOCkqLSJUOVwdPj/8QAFAEBAAAAAAAAAAAAAAAAAAAAAP/EABQRAQAAAAAAAAAAAAAAAAAAAAD/2gAMAwEAAhEDEQA/ANZwTwhw3M4Ps0mXY7e8+7DbU44tgEqOOZq77x+FPN22ezinyffYaw/yLX4VoKDP94/Cnm7bPZxTvH4U83bZ7OK0FKDP94/Cnm7bPZxTvH4U83bZ7OK0FKDP94/Cnm7bPZxTvH4U83bZ7OK0FKDP94/Cnm7bPZxTvH4U83bZ7OK0FKDP94/Cnm7bPZxTvH4U83bZ7OK0FKDP94/Cnm7bPZxTvH4U83bZ7OK0FKDP94/Cnm7bPZxTvH4U83bZ7OK0FKDP94/Cnm7bfZxTvH4U83bZ7OK0FKDP94/Cnm7bPZxTvH4U83bZ7OK0FKDP94/Cnm7bPZxTvI4U83bZ7OKX++riyFQYLjDTzbaXpUuSCWojajhOUggrWojCUDGf8GutvdFzmuMN33iGNLbZDwEmM02haFHAUEFGOYIwcGgse8fhTzdtns4p3j8Kebts9nFSLRcZRmO2q7pQme0jpEOtJIblNZxrSD9Eg7KTk4JGCQRVxQZ/vH4U83bZ7OKd4/Cnm7bPZxWgpQZ/vH4U83bZ7OKd4/Cnm7bPZxWgpQZ/vH4U83bZ7OKd4/Cnm7bPZxWgpQZ/vH4U83bZ7OKd4/Cnm7bPZxUy8XZUFxmJCiqm3GQCWYyFhICRzWtR+igcs4OScAE1RNXm8PzhFYvXDDkw5xBQl1WSNynpQvmAD+x6dNBY94/Cnm7bfZxTvH4U83bZ7OKl2i8d3PvQpcZUK5RwFOxlqCspJwFoUNlIOOexHIgGrWgz/ePwp5u2z2cU7x+FPN22+zitBSgz/ePwp5u2z2cU7x+FPN22+zitBSg8C+Xay2uzSbMi1W+NDS626VhloJ1EFOM0qd84z65YvunvzJpQen/J99hrD/ItfhWgrP8AyffYaw/yLX4VoKBSlKBSlU/F01+Bw9LeiKKJKghlpwDPRrcWlsKx6CrP9KDiXfkpkuRLZCeuMhtWlwMqShttX7qlqIGrr0jJA5gV8ov7jDiEXq2SLalw6UPrWh1nUeQK0nxSerUAOrPKstA4VcnXox5MN2LBtkoKYdWkFSkIUFNpaV1aiFOOL+kSoJzzx6C8y1IZcYkNpcacSUOIWMhSSMEEdhFB90rJ2C/wbZaUwbjMKn4sh+K02lKnnnUNuFKToSCo7AAnHVVvB4htk2SIrT62pCvosyWHGFr/ANocSkq/pmgtaUrFcW3B+SLigEJtlvU2w8FOFtL8hwp2cWDlLLYWlS8c9xnY5DXCbFU90KZLBd/4YcTq/tnNd9YHh7h2FOnO9NbYUyzKjAIectjLAU7q5saUhejGd1E74wTzq9t4dsV4ZtTspx+BMStUIvqKnGVoGVNajupOndOdxgjJ2oNDSlKBSlKBXFc0oMS3bZk+7XgsSI6JkS9IkoTJaUtCmzFQlrIBBOnKiN8aknr3Gns9qYtcYoR+kkOHVJkqSA5IX1qUR/gcgNhtXRdLZIXLRcrU+hiehHRqS6klqQ3nOheNxg5IUNxk7EEiuhdy4hx0TfDrfS8ulXcEdD68gav+2gXrfiPh5LaQXQ5IUo4OQ10RB/7i3zq9qostpdiPvz7jIEq5SQEuOJSQ20gcm2wdwkc99ydz1AW9ApSqDiO/qtqxFhNIdllAWtbgUW2Ek4BUEgqUpRBCUJGVYPIAmgv6VjbTNvk2c9FcuMiLPQz0yWJlsaSytGrAUAhwrAz1FeavbRdHpMh6Bcowi3FhIUpCFam3UHYONqIGU52IIBB59RIWtKUoMhJjzJ8jivuHHd4XHjNhS9BLIbQspCseLqK3Bnt/xYWy0SXJDEy6lDIjKUYVuj6QzEGkoByB4y9JVvyGogDbNfd0hzYl0F5tDCZDq20szIpWEF5sElKkE7a05Ox2IJGRgV8K4qaB6MWa+qkY/U/6evtx9P6H/dQfV9QEX3h6Q2kdMZTrBI59EphxSh6tTbZ/oKvaoLTCuE25i83tpEdxttTUKEhYX0CVY1KWobFasAbbJAwCck1erUlCFLWoJSkZKicADtNB9UrPp4ikzTqsdlkz4vVLW4hhpf8AsK91D+IDB6ia7YfESTLahXaBItUt46WUyClTb57EOJJST/CcE9QoLulKUHiPzjPrli+6e/MmlcfOM+uWL7p78yaUHp/yffYaw/yLX4VoKz/yffYaw/yLX4VoKBSlKBUO8W9q7WuVAfJSiQ2Ua080HqUPSDgj0iplRLrPatdtkz3wpTcdsrKU81Y5JHpJwB6TQVlu4habKYPEDjMC6IGFJdWENyMf+40o7KSeeOaeRHbF4m42tlmt0t6G4i4zGGisR4qg5o7FOFOQhOes/wBMms1K7rlzC+/Bg3W6dN0IYltl5BWNJcaZTnS2hsHCnlZyrOx2B0PEvAVovFvfYgst2uU4goTJhoDeQf2VpTgLSdsg/wBMGgz0WwXaFMk2mFGfRJebS89cEKUw2+8sFTjzjqRk6VHShkdhJ2Oa3r9pYnWdFuuxM1IbSlxxY0qUtIH6QY+irIyCOR5VC4T4ij36EUlaEXKMS1Oi6vGadTsr1pJBIPI/3FTr3d4NigOzro+lhhtJPjHxlnGdKR1k9goIfCkyRItr0ae6XZcCS5DeeIwXCg+Ks+kpKSfSTXRw4tuLer7blrJeclmc3qP02nEpGR6ApKknswO0VhLbGcnxpVwu7bDwlOm5qizXlNRYgdOG9WgFTrqkpGB1DHLIzrLZwtarjbI9xj2lNguigVIfgJ6Jxs5IyAQMpUBnStPI7gGg2NUFwe7t4stcKOQruFLkuURv0YUgobSewqJUfUk1Q2ty/OxJqb/xa3D7gfLEtTUFppXIKSoOKJACkqSQdIO+OYqztV3striLTCh3dTBWVOylW6QsuqPNalFOpXrweXYKDVUqPBmxbhGTJgyGpDKuS2lBQ9Xr9FSKBSlKBXRImRorsdqQ+205JX0bKVqwXFYzgdpwOVd9ZfjW1R7zKskOTqTqkPFt1Gy2lhpRStJ6iCAf6UGopVVw3cXLhbQJeBPirMaYkDGHUczjsUMKHoUKtaBSlKDisdHhT591u78SUyxNiXYhJfaLqeiMVtKdgQQQFlQ361DkTWyqkukKfGuX+r2VKHnVtpalQ3V6EyEJzpUlWPFWnJxnYg4ONiAmWi1RrUwUMDW85hUiSvdyQvrUs9Z/wOQ2qsvmU8WcMrZ/WKXKbcx1tdDqP9NaWv8AFdg4hlqGhPDN56fH6tSWgkH/AH68Y9NfdqtkpdxVeL10JnFvoo7DR1IiNk5KQrbUpRAKlYHIAbDcLulKznFLsmUs2uEp3KYq5chDKilbqBshoKG41KzkjBwkgc8gLWTebVEeDMq5wmXScBDslCVE+onNTEqStIWghSVDIUDkEVgLLYnZKoK4sSU1GQ6lb0mThhDrY3U2mKAPFPIFYB/aJJ53LkFnhe5RJNsHQW2Y+mNKho/VocWcNuoHJHjYSoDYhWeYoNRVFxVpkG12p1Opi4zksvg8lNpQt1ST6FdGAfQTV7VZf4UiZCQuD0fd0V1MiN0uyStP7JPUFJKkk9WqgxiQrizpGShT098u9IXStLdoZCilKQkYBfIAO+DnJyEgA7a925u5WWTAcUfHawhw7lCwMoX6woA57RUaLxPbHUBMySm3yUj9JFnLDTjZ7MKOFD+JOQeo1Fud3TeGXLXw+vupyQktPTGDqZioOylFY2KsZwlJJzzwKCy4cnOXPh+2T3hh2TEadWP4lIBP+TVjXVGYaixmo7CdLTSEoQnsSBgf4FdtB4h84z65YvunvzJpT5xn1yxfdPfmTSg9P+T77DWH+Ra/CtBWf+T77DWH+Ra/CtBQKUpQKpuL4b83hyY1EQVyEBD7TYGStTa0uBP9dOP61c0oKqzw7Q4tV6tjKNc9OsugncE5Ox+iSfpAAbjfcVPlyo8KM7KluoZjspK3HFnASkcyaq37BolOyrRPkW119Wt5LSUONOq61FtYICj1lOknrzWe454ZemcMXF25XKXclsth5DBSltpIQoKUQhAGpWkKAKiee2KDPIt7E+3IuHE/dDTbj0ifDi22Ke7Ay4tS9TiwCUJweQKRvuSdhcOcIIRa3bxwm+7MemQilDVzWXSttaD+rcUNbat+3B5EdY0D/DbNyvK7k5MTIt0noXVRC0FJc6NJDY1ZwW/G16SD42+eqtHQZTg6Fa7parVeEJcU+1HabW0pZCGnm06CS3yCxuM4yBWs9VeTW8Pt3C43uFdY1ggyJ8haJjn6YT2wr/gE4KUnP6QHOPRvWhvNr4lcZaVOuYu1qGTKiW9gRXn0c9lBStQ7Ugp1DrPIhVJlszr3f+JIy2H22JzFvtwcP6BMnSlBfXvg6dex7MgbkVf8KquEy6qmNTpsm0pbW0p+W4kiW6FAa2kJGEIGFb9eeXXXxDdtlsmvrUGO9+9obdYcLY6BtxKEoLagRhIUlKCM9aSNjgVrkdGhpOjQlpKQE6cBIA7OrFBRXBpFr4jgT4wKE3J0xJjafouK0KU24f4hoKc9YUAeQru4pmzocSGLa6y0/JnMx+kdaLiUpWTk6QR2doqKJCOIb/DXCWl222ta3FyE7odkFJQlCDyUEhSiojYEgc84kcVqCWbWpSsAXaIOeAcrwPxoOvuHiYHfiGBvyBtP/wDavhcDibYd80FBCd//AEgb+nd6oPygpUXuGlpfdjJRc9S5DTQWWU9EsFWCCB6yCBz6qyl4l3a6WST/AKlFPSvWAKWruUJWtXdQAPLIykBWnlvyoNwbXxV1cURf/h0//pXMexXZd0gzbrfkykwlrWhlqClkKKkKQdRCztg59Yql4XvPEc3idbNx0oj9JIS7FWAC0lKsNlOEZGRzKlEK1ZHKt7QZu9JFjvDXEDYIivhMa5gckozht4/7CcKP7qs/s1pK6ZgjqiPiaGzFLaum6X6OjHjZ9GM1V8GFZ4Yt5V03R9Geg6f9Z0Oo9Hq9OjTmguqhT7tbbaQLhcIkUkZAffQ3n/qIqLxNcJEKA01AKRPmvoixSpOQlas5WR1hKQpWOvTjrrJsOvwVIVw0ULecdUEB2OXpNzKFaHHXXSoFtvUcA9WBjbxSG7hTYk9rpoMpiS3++y4lY/uDUiqHiCzEhy6WRDce8sJ1ocSnAkgblpzH0kq5ZO4JBFWlsmt3K2xZ7AIbkspdSDzAUM4oJVKUoFUMpaYHF8eU+oJZnQ+5ELVyDqVlaU9gKgpWO3TV9UedDjXCI7EmsIfjup0rbWMhQoJFUHEikTpltszSwX1ympbyRzbZZWHCo9mVJQkdpV6DRvht6OA1E4hvTMYbBkvNuYHYFrQpYH/NVjarTDtTbiIbagp1Wt51xZW46rtWsklR9fKgneulKr7je7VbFabjcokZX7rz6Uq/sTmgmOstPJCXm0OJByAtIUAfUa+0gJSABgDYAchUeDPh3BrpYEuPJb/fYdSsf3BqTQKUpQeIfOM+uWL7p78yaVz84z65YvunvzJpQenfJ99hrD/ItfhWgrP/ACffYaw/yLX4VoKBSlKBSlKBUS53GJbI4emu6EKUEISElanFHklKQCVH0AE1LrDcRSpLt8luJXIbjxFR4ZfjNqW5HS6kuPLSEgnUQGkBQG2T6aDi3PcT2hbjdp4edkWUDLEWXMabfY3+ijBI0csJUcjlnGBUK/Xu+37he7LjpRZExGlGWwcuTAn9oaSEhAKdR1AnONjzrQ8H2RUEuXFyMiCqU0lKYKActJCiR0iiSVub7nq5b86kX5lpF3s0gtIUqQ8uA8D+2yttaik9o1IB/qe00Favhl9y8yYyGks2V1tppLrD2lYjobx3MkDdKSvUokEZB51rWm0MtIaZQlDbaQlCEjASAMACs/CVcOHGG4D0STcbc0AiPJj4W8hA2CHEEgqwMDWnOesDnXa/crnckmNaYEuEpYwqdNaCEsjtSgnK1dgwE9p6qDLd1SHP9Zt7Dr0a0i6PsoVFQhyRLcX4ymWUqBSkBRWVKI29GCR1WLg3hy5CXATbp1vkwuj3FxMhHjZIyMlskFJ1IKSOXMGrPhnh9Eixxoonyo821S5cdx5spLh1rOokqBwpSSlQUN98jnWxgQo1vhtRITKGY7SdKEIGAB/9ntPM0FZY5khmU5Zbk20mTHaC2HWUaG5DOcagn9kpOyk8hkEbHbji+HLmW2MYLBkOxrhFlFoLCStLbqVKAJwM4HXXzMId41taGsFUeFIcewd0pWUJTn1kH/pPZV9QUibzc9Oe9q4A45d0MZ/PXJvNzTy4buB3HKQx19f06uqUFMbxc8fZycewd0sf+VdSeIJSLnBhzbFLiomOqabfW80pIUEKXghJJ5INX1ZbjqfGtirFNmlXQs3LUQkZUT0D2kAdZJwAPTQSL8Berizw+k6o+BIuWOXRA+I0fvFDf+FKu2tBVTw1b3IUFb8xOLhNcMmXk5wtWMIz2JSEoHoTVvQUHF7a0RoFyQhbgtk1EpxCElSi3pUhZAHMhKyrH8NTLNbrRHDk60NMYm/pC+0rUHAST4pzsnJJwNsk1Z1Ru8Mxkurctc2fai4orcRBdSltSick6FJUkE9ZAGaCZfbq1aLc5Jc8d0gojsjdT7pHioSOsk/GuOHIC7XYLdAdILseM22sjlqCRn/Oa6bdw7BhTe71qkzJ4SUCVMeLq0JPMJzsgHr0gZq3oFZq78SLbW+1bTGSlhfRvTJWvo0uf8NtKRqdWOtKcY5ZztV5c3nY9tlvx06nmmFrbT2qCSR/mszbrLJk2eyPWua3GbNuS246E6nEBela1tHkFq3yo56jvQcwb3enG3ZEcwLw2wQJEViM9DlN53GEOqOcjkDpz1E1o7ZcIt0hNzITmtlzOMggpI2KVA7gg7EHcGvi2WqHbEu9yoWVukF1111TrjmOWpSiScZP96rLCOi4n4kYaGGC5HfwOQdW3hf9SEoJ/v10GhpSlBT8TS5bENiLbVhudPkJisukZ6LIKlLx1lKELUM9YFZOA+/AjRn+H1R2lTV5ixO5i9JnoCwFPPvagUgjJzyGRuT4tajirMdqBdOiccTbpYedDadSg0pC21nHM4S4VHH7tdtgs9ltrRk2RllLUlIKXW3CtKkZJASSThOSSANt6CLxNZUqSu9WlsM3mIkututjBkJSCS05j6SVDI35HBFXFtmtXG3xZ0fPQyWUPN5/dUAR+NReIbmi12x10KSZLqS3EZz4zzxGEJSOvfHqGTXbYoBtdkt9vUvWqLFaZK/3ilITn/FBOpSlB4j84z65YvunvzJpXHzjPrli+6e/MmlB6f8AJ99hrD/ItfhWgrP/ACffYaw/yLX4VoKBSlKBSlKBVDcddnvJu6GHXYklpDM3oklSmigqLbmkbkeOpKsZIGk8gavqUFaL/ZiwHhdoPRYzq7pRjH96hw3lX26x5rbDiLZDClMOupKTIdUNOpKSM6EpJwTjJO2wybcwohkCSYscvjk6Wk6x/wA2M130CuK5pQUtytEnu/8A1SySW4s5SQh9DyCpmUkcgsDcKGdljccjkbV8F/ilwFsW+0R1cunVLccSPSEBAJ9WR66vaUFbZbSm2pfddfXKmylhcmSsAFxQGAABslIGwSOXpJJNlSlApSlArqfjMSeiMhlt3onA43rSDoWOSh2EZ5120oFKUoFKUoFKUoFZiL3ZwrmIIcqdZtRVGXFb6R2ICc9GpA8ZSRnxSkEgbEbZrT1xQUCuInpiC3ZbRcJD52CpcZcVlB7VKcAJHoSFH1VOsVsNrhrS893RLfcU/KkadPSuK5kDqAASkDqSkCrGuaBSol0uMa1xFSZalachKEISVLcWdkoQkbqUTyArNRuJ7jcZ6YkRdgiyF5KIb84uvnAydQbGAQAcgFXI0Gwqi71YLL63rbInWzpCVONwZBbbUo81aCCkH0gCvu23qQuf/pt5gGDNUkqaKF9IxIA56F4G460kA433G9XVBT2zhy32+WZv6eXOKSnuuY8p5xKTzCSdkj0JAq4pSgUpSg8Q+cZ9csX3T35k0rn5xn1yxfdPfmTSg9O+T77DWH+Ra/CtBWf+T77DWH+Ra/CtBQKUpQR7hMYt8GRNlr0R47SnXFYzhKRk7dfKs+3xvAU08XINxZfR3OERnGk9I8p/V0aU4URkhJJyRjrwQRV/coqZ1vlQ3EtrRIZW0UuAlJCkkbgEHG/Uaydl4FDSJwvLxcU+Y3QliS4VMFgK0KStWCDlXqGOvJoLBvjS2rU230MpLykSlONLQAplUcJLiFb8/GGMEg9tUt3+USRFS85Bsjz7AhRJTbinEJ2fXpGoas+gYzvnOBvV29wTZnWWG1JlBTReKnUyVBx3psdLrVzVqwM+oYxXMjgu0SI/QKEpLfcbUMhD5GUNK1Nn/cD10HUeNrc5cnrY0h5EtHSNguBBR0yG9amzhWcgdeNJIIBNQ7P8oMB9i0sXDV3dLjxlvllKQ2y4+PESQVat/QDgEEkZq4j8LW6POeltGUlb+pTqOnVoWtSAhSyOtRAGerO+M711w+D7TBfiPRBJaXGaaa8R9QDqWs6NePpYyR6RscigpLZ8oD8iRF7uszsSK4ZqnZCnWyG0RzgnAVk4/a25/RyN6mtfKFZ3ID8sMy0los/olBsKUHSQhWdelI2OdShp68bVNRwdaUqSdMhSEuPrDSniUYe/Wox+6o747a7IvC0KJBXDYk3FDatASe61ZQlH0Ujqx2gg5684FB3SOIYMXhtV+lB1mIhrpVJUAV7nAGASCSSAMHG43qgZ47DEq6IusJ5joZjUaLF0oS8olrpFaiV6NtznIGMdZq+a4ZtTXDq7AI5VblpUlaFLJKtStROeedRzkcjyqH3lWoh1S1zVvuSEyTJXJKnQ4lGjUFelJII5eig7LhxElXDcO82kpcalPxkoLqD9Bx1CDkZGCAo+o9tQEcbMNISlcaZMedfloQmKwlJCWFYVkKX1Drzv2AkCr9+zxH7Yxb3elUwytpaSXCVEtqC05Uck7pGe2qGbwPGeuEFcd95mI0qYt5KHlJcUp/BOlQ5Dnt6aD779YCX5CwtyQwUw+5W2WQFuqkA6EpJVgk46wnGDuar4XyiRmrcHruy4JC35WGWUpSptllwpKlBS8ZG2wJJOcCrtzg+zrS6lLLrYWmOE9E6Ulosfqig80lOefXXUngizoaZQ0Zja2lOlLyJKg4Q6rUtJVzIJ37R1Gg7ovFkCXf1WeO0+t1IBL3iBG6AsbFWsjBHjBOM7Zq/qle4Zt792j3J9Up12M4HWW3JClNtrCdOQDy26s468Zq6oFKUoFKUoFKUoFKUoFKUoMhxkxLnXNiLEZW4tqE482lC0pUoqcQhwJKtgvoisAnH0zuM5qbbrVKlSokyc2IMSEsmDa2kow14qkBTik5yrSpXipOkZHMjNS79CmOqiz7UUGfCUooacOEvtqAC2yf2c4SQeopHVmutHE9vCcTETITwHjMyYrgUD2AgFKv8AlJoOjj0dHw27Lb+sQ3mZDCusLS4nGPWCR6ia0R2J2rLrMriefFHccmLZYrofWuUgtLmOJOUJDZ8YICgFEqAyQABjNaigUpSgUpSg8R+cZ9csX3T35k0rj5xn1yxfdPfmTSgkcM/LDZbPw7bba9brg45FjIaUtGjBIG+MmrPw52HyVcvd/GlKB4c7D5Kufu/jTw52HyVc/d/GlKB4c7D5Kufu/jTw52HyVc/d/GlKB4c7D5Kufu/jTw52HyVc/d/GlKB4c7D5Kufu/jTw52HyVc/d/GlKB4c7D5Kufu/jTw52HyVc/d/GlKB4c7D5KuXu/jTw52HyVc/d/GlKB4c7D5Kufu/jTw52HyVc/d/GlKB4c7D5Kufu/jTw52HyVc/d/GlKB4c7D5Kufu/jTw52HyVc/d/GlKB4c7D5Kufu/jTw52HyVcvd/GlKB4c7D5Kufu/jTw52HyVc/d/GlKB4c7D5Kufu/jTw52HyVc/d/GlKB4c7D5Kufu/jTw52HyVc/d/GlKB4c7D5Kufu/jTw52HyVc/d/GlKB4c7D5Kufu/jQfLpYhytdzHqLf8A5UpQPDnYfJVy938aeHOw+Srn7v40pQPDnYfJVz938aeHOw+Srn7v40pQPDnYfJVz938aeHOw+Srn7v40pQee/KpxvA4yetrsGNJYEVLiVB4J31FJGMH0UpSg/9k="/>
          <p:cNvSpPr>
            <a:spLocks noChangeAspect="1" noChangeArrowheads="1"/>
          </p:cNvSpPr>
          <p:nvPr/>
        </p:nvSpPr>
        <p:spPr bwMode="auto">
          <a:xfrm>
            <a:off x="155575" y="-533400"/>
            <a:ext cx="2943225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www.bdaa.ca/biblio/apprenti/bio2011/cahier2/images/b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429132"/>
            <a:ext cx="523042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79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285852" y="285749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Lipase pancréatique</a:t>
            </a:r>
          </a:p>
        </p:txBody>
      </p:sp>
      <p:sp>
        <p:nvSpPr>
          <p:cNvPr id="15" name="Flèche vers le bas 14"/>
          <p:cNvSpPr/>
          <p:nvPr/>
        </p:nvSpPr>
        <p:spPr>
          <a:xfrm rot="18175387">
            <a:off x="4799057" y="3244554"/>
            <a:ext cx="642942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5357818" y="400050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   TG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86050" y="571501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Glycérol + acides gras</a:t>
            </a:r>
          </a:p>
        </p:txBody>
      </p:sp>
      <p:sp>
        <p:nvSpPr>
          <p:cNvPr id="12" name="Flèche vers le bas 11"/>
          <p:cNvSpPr/>
          <p:nvPr/>
        </p:nvSpPr>
        <p:spPr>
          <a:xfrm rot="1157425">
            <a:off x="5511240" y="4659253"/>
            <a:ext cx="642942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digestif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glandes digestives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41" y="2285992"/>
            <a:ext cx="7162797" cy="434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à coins arrondis 13"/>
          <p:cNvSpPr/>
          <p:nvPr/>
        </p:nvSpPr>
        <p:spPr>
          <a:xfrm>
            <a:off x="6643702" y="2500306"/>
            <a:ext cx="785818" cy="21431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071538" y="3143248"/>
            <a:ext cx="500066" cy="35719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142976" y="3571876"/>
            <a:ext cx="928694" cy="35719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812360" y="671436"/>
            <a:ext cx="118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785918" y="285749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Phospholipase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 rot="18175387">
            <a:off x="4344943" y="3113380"/>
            <a:ext cx="642942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4786314" y="404878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Phospholipides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86050" y="571501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Glycérol + acides gras + phosphate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5647846" y="4708197"/>
            <a:ext cx="642942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Digestion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285884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Duodénum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500298" y="285749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Enzyme</a:t>
            </a:r>
          </a:p>
        </p:txBody>
      </p:sp>
      <p:sp>
        <p:nvSpPr>
          <p:cNvPr id="15" name="Flèche vers le bas 14"/>
          <p:cNvSpPr/>
          <p:nvPr/>
        </p:nvSpPr>
        <p:spPr>
          <a:xfrm rot="18175387">
            <a:off x="4344943" y="3113380"/>
            <a:ext cx="642942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4786314" y="404878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Cholestérol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5647846" y="4708197"/>
            <a:ext cx="642942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4390" y="274638"/>
            <a:ext cx="604362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L’absorption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3286124"/>
            <a:ext cx="2714644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éléments nutritifs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cxnSp>
        <p:nvCxnSpPr>
          <p:cNvPr id="8" name="Connecteur droit 7"/>
          <p:cNvCxnSpPr/>
          <p:nvPr/>
        </p:nvCxnSpPr>
        <p:spPr>
          <a:xfrm rot="16200000" flipH="1">
            <a:off x="2714613" y="3857628"/>
            <a:ext cx="3429024" cy="1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rganigramme : Disque magnétique 9"/>
          <p:cNvSpPr/>
          <p:nvPr/>
        </p:nvSpPr>
        <p:spPr>
          <a:xfrm>
            <a:off x="5643570" y="2285992"/>
            <a:ext cx="2000264" cy="3071834"/>
          </a:xfrm>
          <a:prstGeom prst="flowChartMagneticDisk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droite 11"/>
          <p:cNvSpPr/>
          <p:nvPr/>
        </p:nvSpPr>
        <p:spPr>
          <a:xfrm>
            <a:off x="3357554" y="3286124"/>
            <a:ext cx="2714644" cy="114300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1" name="Connecteur droit 10"/>
          <p:cNvCxnSpPr/>
          <p:nvPr/>
        </p:nvCxnSpPr>
        <p:spPr>
          <a:xfrm rot="16200000" flipH="1">
            <a:off x="-1102951" y="3847368"/>
            <a:ext cx="3429024" cy="1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L’absorption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543444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Lieux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d’absorption: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Cavité buccale ( ? ? ? 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L’estomac ( ? 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L’intestin grêle 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 gros intestin ( ? ? ? 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L’intestin grêle (5)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pic>
        <p:nvPicPr>
          <p:cNvPr id="1026" name="Picture 2" descr="Structure de l'intes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50303"/>
            <a:ext cx="7286676" cy="499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57224" y="3214686"/>
            <a:ext cx="928694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857224" y="4357694"/>
            <a:ext cx="78581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286512" y="3643314"/>
            <a:ext cx="150019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7143768" y="1714488"/>
            <a:ext cx="928694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000496" y="6286520"/>
            <a:ext cx="78581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L’intestin grêle (5)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pic>
        <p:nvPicPr>
          <p:cNvPr id="1026" name="Picture 2" descr="Structure de l'intes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7286676" cy="499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86116" y="4286256"/>
            <a:ext cx="78581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3286116" y="3857628"/>
            <a:ext cx="785818" cy="3571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903433"/>
            <a:ext cx="8786874" cy="4525963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Décomposition de tous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nutriments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 leurs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unités de base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Glucides → monosaccharides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capillaires sanguins.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Protéines → acides aminés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capillaires sanguins.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Graisses → acides gras et glycérol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capillaires 							        lymphatiques ? 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84368" y="671436"/>
            <a:ext cx="111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86</a:t>
            </a:fld>
            <a:endParaRPr lang="fr-CH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L’intestin grêle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gros intestin (6)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528894"/>
            <a:ext cx="1857388" cy="2614618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Où?</a:t>
            </a:r>
          </a:p>
          <a:p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Quoi?</a:t>
            </a:r>
          </a:p>
          <a:p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Rôle?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3116"/>
            <a:ext cx="5867971" cy="356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8143900" y="4286256"/>
            <a:ext cx="500066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 / 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gros intestin (6)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1988840"/>
            <a:ext cx="8143932" cy="2006534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Où? 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Dans la cavité abdominale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   Suit l’intestin grêle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94946"/>
            <a:ext cx="4204399" cy="2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7672334" y="5664668"/>
            <a:ext cx="500066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gros intestin (6)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89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143932" cy="1614486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Quoi?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Cylindre de 1,5m de long et d’un Ø = 7cm</a:t>
            </a:r>
            <a:endParaRPr lang="fr-CH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811840"/>
            <a:ext cx="47084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7097980" y="5521222"/>
            <a:ext cx="498356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La digestion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principe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03433"/>
            <a:ext cx="8229600" cy="4525963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Décomposition de tous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nutriments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 leurs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unités de base (catabolisme):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Glucides → ? ? ?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gros intestin (6)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1772816"/>
            <a:ext cx="8143932" cy="2808312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Rôles ?</a:t>
            </a:r>
          </a:p>
          <a:p>
            <a:pPr>
              <a:buNone/>
            </a:pPr>
            <a:r>
              <a:rPr lang="fr-CH" sz="1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Digérer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cellulose + protéines</a:t>
            </a:r>
          </a:p>
          <a:p>
            <a:pPr>
              <a:buNone/>
            </a:pPr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Synthétiser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des vitamines</a:t>
            </a:r>
          </a:p>
          <a:p>
            <a:pPr>
              <a:buNone/>
            </a:pPr>
            <a:endParaRPr lang="fr-CH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Absorber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l’H</a:t>
            </a:r>
            <a:r>
              <a:rPr lang="fr-CH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O + ions + vitamines</a:t>
            </a:r>
            <a:endParaRPr lang="fr-CH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35932"/>
            <a:ext cx="3350563" cy="203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7668344" y="5805264"/>
            <a:ext cx="475556" cy="4120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gros intestin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75775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Flore bactérienne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anaérobique (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Digestion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Cellulose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          Gaz = flatuosités</a:t>
            </a:r>
          </a:p>
          <a:p>
            <a:pPr lvl="2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vitamines 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B et K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Flèche droite 6"/>
          <p:cNvSpPr/>
          <p:nvPr/>
        </p:nvSpPr>
        <p:spPr>
          <a:xfrm>
            <a:off x="1643042" y="4583978"/>
            <a:ext cx="571504" cy="3571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4390" y="274638"/>
            <a:ext cx="604362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L’absorption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500306"/>
            <a:ext cx="3286148" cy="16487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Vitamines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B et K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Ions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fr-CH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(6 litres)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cxnSp>
        <p:nvCxnSpPr>
          <p:cNvPr id="8" name="Connecteur droit 7"/>
          <p:cNvCxnSpPr/>
          <p:nvPr/>
        </p:nvCxnSpPr>
        <p:spPr>
          <a:xfrm rot="16200000" flipH="1">
            <a:off x="2137409" y="3857628"/>
            <a:ext cx="3429024" cy="1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rganigramme : Disque magnétique 9"/>
          <p:cNvSpPr/>
          <p:nvPr/>
        </p:nvSpPr>
        <p:spPr>
          <a:xfrm>
            <a:off x="5643570" y="1928802"/>
            <a:ext cx="2000264" cy="3071834"/>
          </a:xfrm>
          <a:prstGeom prst="flowChartMagneticDisk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droite 11"/>
          <p:cNvSpPr/>
          <p:nvPr/>
        </p:nvSpPr>
        <p:spPr>
          <a:xfrm>
            <a:off x="3357554" y="2714620"/>
            <a:ext cx="2714644" cy="114300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>
            <a:off x="1547664" y="4221088"/>
            <a:ext cx="785818" cy="10715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Connecteur droit 12"/>
          <p:cNvCxnSpPr/>
          <p:nvPr/>
        </p:nvCxnSpPr>
        <p:spPr>
          <a:xfrm rot="16200000" flipH="1">
            <a:off x="-1534999" y="3847368"/>
            <a:ext cx="3429024" cy="1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27584" y="551723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Matières fécales</a:t>
            </a:r>
            <a:endParaRPr lang="fr-CH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  <p:bldP spid="11" grpId="0" animBg="1"/>
      <p:bldP spid="1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diarrhée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Une ↑ de la fréquence, du volume et du contenu hydrique des fèces.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↑ de la motilité de l’intestin</a:t>
            </a:r>
          </a:p>
          <a:p>
            <a:pPr lvl="1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diarrhée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Une ↑ de la fréquence, du volume et du contenu hydrique des fèces.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↑ de la motilité de l’intestin</a:t>
            </a: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Intolérance au lactose</a:t>
            </a:r>
          </a:p>
          <a:p>
            <a:pPr lvl="5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Le stress</a:t>
            </a:r>
          </a:p>
          <a:p>
            <a:pPr lvl="5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La présence de microorganismes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diarrhée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Une ↑ de la fréquence, du volume et du contenu hydrique des fèces.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↑ de la motilité de l’intestin</a:t>
            </a:r>
          </a:p>
          <a:p>
            <a:pPr lvl="1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↓ de l’absorption intestinale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constipation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Défécation peu fréquente ou difficile avec un assèchement et un durcissement des fèces.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↓ de la motilité de l’intestin</a:t>
            </a:r>
          </a:p>
          <a:p>
            <a:pPr lvl="1" algn="just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Défécation retardée</a:t>
            </a:r>
          </a:p>
          <a:p>
            <a:pPr lvl="5" algn="just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Spasmes du côlon</a:t>
            </a:r>
          </a:p>
          <a:p>
            <a:pPr lvl="5" algn="just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↓ fibres alimentaires</a:t>
            </a:r>
          </a:p>
          <a:p>
            <a:pPr lvl="5" algn="just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↓ apport hydrique</a:t>
            </a:r>
          </a:p>
          <a:p>
            <a:pPr lvl="5" algn="just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rectum (7)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528894"/>
            <a:ext cx="1857388" cy="2614618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Où?</a:t>
            </a:r>
          </a:p>
          <a:p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Quoi?</a:t>
            </a:r>
          </a:p>
          <a:p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Rôle?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3116"/>
            <a:ext cx="5867971" cy="356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7286644" y="4786322"/>
            <a:ext cx="500066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 / 51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rectum (7)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143932" cy="1614486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Où?: </a:t>
            </a:r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Extrémité du gros intestin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		    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Fin du système digestif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39832"/>
            <a:ext cx="47084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6929454" y="5882972"/>
            <a:ext cx="500066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775692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rectum (7)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CCC-B4EE-4109-A40B-7CA6D5EED19A}" type="slidenum">
              <a:rPr lang="fr-CH" smtClean="0"/>
              <a:pPr/>
              <a:t>99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143932" cy="1614486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Quoi?: 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Cylindre musculaire</a:t>
            </a:r>
            <a:endParaRPr lang="fr-CH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357562"/>
            <a:ext cx="47084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7000892" y="5072074"/>
            <a:ext cx="714380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2639</Words>
  <Application>Microsoft Office PowerPoint</Application>
  <PresentationFormat>Affichage à l'écran (4:3)</PresentationFormat>
  <Paragraphs>1181</Paragraphs>
  <Slides>123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123</vt:i4>
      </vt:variant>
    </vt:vector>
  </HeadingPairs>
  <TitlesOfParts>
    <vt:vector size="128" baseType="lpstr">
      <vt:lpstr>Arial</vt:lpstr>
      <vt:lpstr>Calibri</vt:lpstr>
      <vt:lpstr>Ravie</vt:lpstr>
      <vt:lpstr>Times New Roman</vt:lpstr>
      <vt:lpstr>Thème Office</vt:lpstr>
      <vt:lpstr>Le système digestif</vt:lpstr>
      <vt:lpstr>Introduction</vt:lpstr>
      <vt:lpstr>Composition des aliments</vt:lpstr>
      <vt:lpstr>L’appareil digestif</vt:lpstr>
      <vt:lpstr>L’appareil digestif</vt:lpstr>
      <vt:lpstr>L’appareil digestif</vt:lpstr>
      <vt:lpstr>L’appareil digestif</vt:lpstr>
      <vt:lpstr>L’appareil digestif</vt:lpstr>
      <vt:lpstr>La digestion, principe général</vt:lpstr>
      <vt:lpstr>La digestion, principe général</vt:lpstr>
      <vt:lpstr>La digestion, principe général</vt:lpstr>
      <vt:lpstr>La digestion, principe général</vt:lpstr>
      <vt:lpstr>La digestion, principe général</vt:lpstr>
      <vt:lpstr>La digestion, principe général</vt:lpstr>
      <vt:lpstr>La digestion, principe général</vt:lpstr>
      <vt:lpstr>La digestion, principe général</vt:lpstr>
      <vt:lpstr>L’appareil digestif:  Le tube digestif</vt:lpstr>
      <vt:lpstr>Les étapes de la digestion</vt:lpstr>
      <vt:lpstr>La cavité buccale (1)</vt:lpstr>
      <vt:lpstr>La cavité buccale (1)</vt:lpstr>
      <vt:lpstr>La cavité buccale (1)</vt:lpstr>
      <vt:lpstr>La cavité buccale (1)</vt:lpstr>
      <vt:lpstr>La cavité buccale (1)</vt:lpstr>
      <vt:lpstr>La cavité buccale (1)</vt:lpstr>
      <vt:lpstr>La cavité buccale (1)</vt:lpstr>
      <vt:lpstr>La cavité buccale (1)</vt:lpstr>
      <vt:lpstr>La cavité buccale (1)</vt:lpstr>
      <vt:lpstr>Le pharynx (2)</vt:lpstr>
      <vt:lpstr>Le pharynx (2)</vt:lpstr>
      <vt:lpstr>Le pharynx (2)</vt:lpstr>
      <vt:lpstr>Le pharynx (2)</vt:lpstr>
      <vt:lpstr>L’œsophage (3)</vt:lpstr>
      <vt:lpstr>L’œsophage (3)</vt:lpstr>
      <vt:lpstr>L’œsophage (3)</vt:lpstr>
      <vt:lpstr>L’estomac (4)</vt:lpstr>
      <vt:lpstr>L’estomac (4)</vt:lpstr>
      <vt:lpstr>L’estomac (4)</vt:lpstr>
      <vt:lpstr>L’estomac (4)</vt:lpstr>
      <vt:lpstr>L’estomac (4)</vt:lpstr>
      <vt:lpstr>L’estomac (4)</vt:lpstr>
      <vt:lpstr>L’estomac (4)</vt:lpstr>
      <vt:lpstr>L’estomac (4)</vt:lpstr>
      <vt:lpstr>L’estomac (4)</vt:lpstr>
      <vt:lpstr>L’estomac (4)</vt:lpstr>
      <vt:lpstr>L’estomac (4)</vt:lpstr>
      <vt:lpstr>L’estomac (4)</vt:lpstr>
      <vt:lpstr>Le vomissement</vt:lpstr>
      <vt:lpstr>Le vomissement</vt:lpstr>
      <vt:lpstr>Le vomissement</vt:lpstr>
      <vt:lpstr>L’intestin grêle (5)</vt:lpstr>
      <vt:lpstr>L’intestin grêle (5)</vt:lpstr>
      <vt:lpstr>L’intestin grêle (5)</vt:lpstr>
      <vt:lpstr>L’intestin grêle (5)</vt:lpstr>
      <vt:lpstr>Le duodénum (5a)</vt:lpstr>
      <vt:lpstr>Digestion des glucides</vt:lpstr>
      <vt:lpstr>Digestion des glucides</vt:lpstr>
      <vt:lpstr>Digestion des glucides</vt:lpstr>
      <vt:lpstr>Digestion des glucides</vt:lpstr>
      <vt:lpstr>Digestion des glucides</vt:lpstr>
      <vt:lpstr>Digestion des glucides</vt:lpstr>
      <vt:lpstr>Digestion des glucides</vt:lpstr>
      <vt:lpstr>Digestion des glucides</vt:lpstr>
      <vt:lpstr>Digestion des glucides</vt:lpstr>
      <vt:lpstr>L’intolérance au lactose</vt:lpstr>
      <vt:lpstr>L’intolérance au lactose</vt:lpstr>
      <vt:lpstr>Digestion des protéines</vt:lpstr>
      <vt:lpstr>Digestion des protéines</vt:lpstr>
      <vt:lpstr>Digestion des protéines</vt:lpstr>
      <vt:lpstr>Digestion des protéines</vt:lpstr>
      <vt:lpstr>Digestion des protéines</vt:lpstr>
      <vt:lpstr>Digestion des lipides</vt:lpstr>
      <vt:lpstr>Digestion des lipides</vt:lpstr>
      <vt:lpstr>Digestion des lipides</vt:lpstr>
      <vt:lpstr>Digestion des lipides</vt:lpstr>
      <vt:lpstr>Digestion des lipides</vt:lpstr>
      <vt:lpstr>Digestion des lipides</vt:lpstr>
      <vt:lpstr>Digestion des lipides</vt:lpstr>
      <vt:lpstr>Digestion des lipides</vt:lpstr>
      <vt:lpstr>Digestion des lipides</vt:lpstr>
      <vt:lpstr>Digestion des lipides</vt:lpstr>
      <vt:lpstr>Digestion des lipides</vt:lpstr>
      <vt:lpstr>L’absorption</vt:lpstr>
      <vt:lpstr>L’absorption</vt:lpstr>
      <vt:lpstr>L’intestin grêle (5)</vt:lpstr>
      <vt:lpstr>L’intestin grêle (5)</vt:lpstr>
      <vt:lpstr>L’intestin grêle (5)</vt:lpstr>
      <vt:lpstr>Le gros intestin (6)</vt:lpstr>
      <vt:lpstr>Le gros intestin (6)</vt:lpstr>
      <vt:lpstr>Le gros intestin (6)</vt:lpstr>
      <vt:lpstr>Le gros intestin (6)</vt:lpstr>
      <vt:lpstr>Le gros intestin (6)</vt:lpstr>
      <vt:lpstr>L’absorption</vt:lpstr>
      <vt:lpstr>La diarrhée</vt:lpstr>
      <vt:lpstr>La diarrhée</vt:lpstr>
      <vt:lpstr>La diarrhée</vt:lpstr>
      <vt:lpstr>La constipation</vt:lpstr>
      <vt:lpstr>Le rectum (7)</vt:lpstr>
      <vt:lpstr>Le rectum (7)</vt:lpstr>
      <vt:lpstr>Le rectum (7)</vt:lpstr>
      <vt:lpstr>Le rectum (7)</vt:lpstr>
      <vt:lpstr>L’appareil digestif:  Les glandes annexes</vt:lpstr>
      <vt:lpstr>Les glandes annexes</vt:lpstr>
      <vt:lpstr>Les glandes annexes</vt:lpstr>
      <vt:lpstr>Le foie</vt:lpstr>
      <vt:lpstr>Le foie</vt:lpstr>
      <vt:lpstr>Le foie</vt:lpstr>
      <vt:lpstr>Le foie</vt:lpstr>
      <vt:lpstr>Le foie</vt:lpstr>
      <vt:lpstr>Le foie</vt:lpstr>
      <vt:lpstr>Le foie</vt:lpstr>
      <vt:lpstr>Le foie</vt:lpstr>
      <vt:lpstr>Le foie</vt:lpstr>
      <vt:lpstr>Le foie</vt:lpstr>
      <vt:lpstr>La vésicule biliaire</vt:lpstr>
      <vt:lpstr>La vésicule biliaire</vt:lpstr>
      <vt:lpstr>Les pathologies </vt:lpstr>
      <vt:lpstr>Les glandes annexes</vt:lpstr>
      <vt:lpstr>Le pancréas</vt:lpstr>
      <vt:lpstr>Le pancréas</vt:lpstr>
      <vt:lpstr>Le pancréas</vt:lpstr>
      <vt:lpstr>Le pancréas</vt:lpstr>
      <vt:lpstr>Le pancréas</vt:lpstr>
      <vt:lpstr>Le pancréas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L’appareil digestif</dc:title>
  <dc:creator>HP2730</dc:creator>
  <cp:lastModifiedBy>DUBUIS Julien</cp:lastModifiedBy>
  <cp:revision>143</cp:revision>
  <dcterms:created xsi:type="dcterms:W3CDTF">2010-12-05T13:12:31Z</dcterms:created>
  <dcterms:modified xsi:type="dcterms:W3CDTF">2022-08-04T11:08:01Z</dcterms:modified>
</cp:coreProperties>
</file>