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UIS Julien" userId="d507d28b-ef1c-4d40-92b7-eb3c03f99f97" providerId="ADAL" clId="{39B0EB67-83E5-4C97-818E-33CF814A5895}"/>
    <pc:docChg chg="modSld">
      <pc:chgData name="DUBUIS Julien" userId="d507d28b-ef1c-4d40-92b7-eb3c03f99f97" providerId="ADAL" clId="{39B0EB67-83E5-4C97-818E-33CF814A5895}" dt="2020-11-12T09:57:26.742" v="1" actId="1076"/>
      <pc:docMkLst>
        <pc:docMk/>
      </pc:docMkLst>
      <pc:sldChg chg="modSp mod">
        <pc:chgData name="DUBUIS Julien" userId="d507d28b-ef1c-4d40-92b7-eb3c03f99f97" providerId="ADAL" clId="{39B0EB67-83E5-4C97-818E-33CF814A5895}" dt="2020-11-12T09:57:26.742" v="1" actId="1076"/>
        <pc:sldMkLst>
          <pc:docMk/>
          <pc:sldMk cId="0" sldId="256"/>
        </pc:sldMkLst>
        <pc:spChg chg="mod">
          <ac:chgData name="DUBUIS Julien" userId="d507d28b-ef1c-4d40-92b7-eb3c03f99f97" providerId="ADAL" clId="{39B0EB67-83E5-4C97-818E-33CF814A5895}" dt="2020-11-12T09:57:26.742" v="1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DUBUIS Julien" userId="d507d28b-ef1c-4d40-92b7-eb3c03f99f97" providerId="ADAL" clId="{39B0EB67-83E5-4C97-818E-33CF814A5895}" dt="2020-11-12T09:57:23.685" v="0" actId="1076"/>
          <ac:spMkLst>
            <pc:docMk/>
            <pc:sldMk cId="0" sldId="256"/>
            <ac:spMk id="4" creationId="{00000000-0000-0000-0000-000000000000}"/>
          </ac:spMkLst>
        </pc:spChg>
      </pc:sldChg>
    </pc:docChg>
  </pc:docChgLst>
  <pc:docChgLst>
    <pc:chgData name="DUBUIS Julien" userId="dc6a1a80-07ff-4f4e-ae3b-d7b07203e654" providerId="ADAL" clId="{85E4331B-7894-3B41-8CF7-CDAC5109D2E2}"/>
    <pc:docChg chg="modSld">
      <pc:chgData name="DUBUIS Julien" userId="dc6a1a80-07ff-4f4e-ae3b-d7b07203e654" providerId="ADAL" clId="{85E4331B-7894-3B41-8CF7-CDAC5109D2E2}" dt="2019-11-12T09:46:14.602" v="0" actId="1076"/>
      <pc:docMkLst>
        <pc:docMk/>
      </pc:docMkLst>
      <pc:sldChg chg="modSp">
        <pc:chgData name="DUBUIS Julien" userId="dc6a1a80-07ff-4f4e-ae3b-d7b07203e654" providerId="ADAL" clId="{85E4331B-7894-3B41-8CF7-CDAC5109D2E2}" dt="2019-11-12T09:46:14.602" v="0" actId="1076"/>
        <pc:sldMkLst>
          <pc:docMk/>
          <pc:sldMk cId="0" sldId="256"/>
        </pc:sldMkLst>
        <pc:spChg chg="mod">
          <ac:chgData name="DUBUIS Julien" userId="dc6a1a80-07ff-4f4e-ae3b-d7b07203e654" providerId="ADAL" clId="{85E4331B-7894-3B41-8CF7-CDAC5109D2E2}" dt="2019-11-12T09:46:14.602" v="0" actId="1076"/>
          <ac:spMkLst>
            <pc:docMk/>
            <pc:sldMk cId="0" sldId="256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DED40-6E6B-49A6-AADE-AFF52E62E6A6}" type="datetimeFigureOut">
              <a:rPr lang="fr-FR" smtClean="0"/>
              <a:pPr/>
              <a:t>12/11/2020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10497-5FB6-4E01-9678-F2CB7972908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887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302F-4481-4B25-BA2A-662BE9D9113E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DC0B-74A7-4F35-B6A7-27E5120D4FCF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1C6D-C11F-43D1-A4DA-0549BC1BB513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90AB-6752-490F-BCEF-CF4B109578C9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3327-8824-4C51-8B5E-1BD9CDE77CB0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C6F7-6317-4762-85E8-D160183819BB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5AC4-A7F2-4B00-94D7-2603EAAE62CE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120C-6D4D-4087-B26F-97EE42C89FF2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C49F-EE19-41E8-8577-C2EEC0D74EF7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7CFF-4141-469E-A9E7-18EEF9C0F048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66EB-9CA6-476A-B893-9FE1F7AA41C8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B0F4-CC36-4967-B5F1-AC9D0AC3406C}" type="datetime1">
              <a:rPr lang="fr-FR" smtClean="0"/>
              <a:pPr/>
              <a:t>12/11/2020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C367-F3EC-40E3-B33A-E073E339702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46999">
            <a:off x="1877260" y="3480421"/>
            <a:ext cx="7772400" cy="1470025"/>
          </a:xfrm>
        </p:spPr>
        <p:txBody>
          <a:bodyPr>
            <a:normAutofit/>
          </a:bodyPr>
          <a:lstStyle/>
          <a:p>
            <a:r>
              <a:rPr lang="fr-CH" sz="6000" b="1" dirty="0">
                <a:latin typeface="Times New Roman" pitchFamily="18" charset="0"/>
                <a:cs typeface="Times New Roman" pitchFamily="18" charset="0"/>
              </a:rPr>
              <a:t>Cycle cellulaire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 rot="19638431">
            <a:off x="-1166064" y="993160"/>
            <a:ext cx="7772400" cy="2071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CH" sz="6000" b="1" dirty="0">
                <a:latin typeface="Times New Roman" pitchFamily="18" charset="0"/>
                <a:cs typeface="Times New Roman" pitchFamily="18" charset="0"/>
              </a:rPr>
              <a:t>Mitose, </a:t>
            </a:r>
            <a:r>
              <a:rPr lang="fr-CH" sz="6000" b="1" dirty="0">
                <a:latin typeface="Times New Roman" pitchFamily="18" charset="0"/>
                <a:ea typeface="+mj-ea"/>
                <a:cs typeface="Times New Roman" pitchFamily="18" charset="0"/>
              </a:rPr>
              <a:t>Méiose</a:t>
            </a:r>
            <a:endParaRPr kumimoji="0" lang="fr-CH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Chromatine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chromosomes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10</a:t>
            </a:fld>
            <a:endParaRPr lang="fr-CH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496"/>
            <a:ext cx="3570461" cy="28336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" name="Picture 2" descr="http://t0.gstatic.com/images?q=tbn:ANd9GcRfW86ZSbJmseLhd7SwBBy5YiJ3bdmDo1VOFDmM80enpeIguFk&amp;t=1&amp;usg=__5YLZe3BtU-nTBznuXkj2pyFvHjM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4892" y="2857496"/>
            <a:ext cx="3584760" cy="2845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L’ADN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11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668344" y="671436"/>
            <a:ext cx="133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24</a:t>
            </a:r>
          </a:p>
        </p:txBody>
      </p:sp>
      <p:pic>
        <p:nvPicPr>
          <p:cNvPr id="22530" name="Picture 2" descr="Un cycle cellula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500306"/>
            <a:ext cx="6410089" cy="391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ccolade ouvrante 7"/>
          <p:cNvSpPr/>
          <p:nvPr/>
        </p:nvSpPr>
        <p:spPr>
          <a:xfrm rot="5400000">
            <a:off x="2393141" y="2750339"/>
            <a:ext cx="571504" cy="1500198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Accolade ouvrante 8"/>
          <p:cNvSpPr/>
          <p:nvPr/>
        </p:nvSpPr>
        <p:spPr>
          <a:xfrm rot="5400000">
            <a:off x="3643306" y="3000372"/>
            <a:ext cx="571504" cy="1000132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Accolade ouvrante 9"/>
          <p:cNvSpPr/>
          <p:nvPr/>
        </p:nvSpPr>
        <p:spPr>
          <a:xfrm rot="5400000">
            <a:off x="4536281" y="3107529"/>
            <a:ext cx="571504" cy="785818"/>
          </a:xfrm>
          <a:prstGeom prst="leftBrac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1928794" y="264318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chromatide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000496" y="278605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chromatides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286116" y="235743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réplication</a:t>
            </a:r>
          </a:p>
        </p:txBody>
      </p:sp>
      <p:sp>
        <p:nvSpPr>
          <p:cNvPr id="14" name="Accolade ouvrante 13"/>
          <p:cNvSpPr/>
          <p:nvPr/>
        </p:nvSpPr>
        <p:spPr>
          <a:xfrm rot="5400000">
            <a:off x="6036479" y="2750339"/>
            <a:ext cx="571504" cy="1500198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ZoneTexte 14"/>
          <p:cNvSpPr txBox="1"/>
          <p:nvPr/>
        </p:nvSpPr>
        <p:spPr>
          <a:xfrm>
            <a:off x="5643570" y="281457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chromatide</a:t>
            </a:r>
          </a:p>
        </p:txBody>
      </p:sp>
      <p:sp>
        <p:nvSpPr>
          <p:cNvPr id="16" name="Flèche vers le bas 15"/>
          <p:cNvSpPr/>
          <p:nvPr/>
        </p:nvSpPr>
        <p:spPr>
          <a:xfrm>
            <a:off x="5214942" y="1928802"/>
            <a:ext cx="428628" cy="78581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Système de contrôle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12</a:t>
            </a:fld>
            <a:endParaRPr lang="fr-CH"/>
          </a:p>
        </p:txBody>
      </p:sp>
      <p:pic>
        <p:nvPicPr>
          <p:cNvPr id="1026" name="Picture 2" descr="D450C4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600344"/>
            <a:ext cx="4914900" cy="3543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357554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86050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286512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9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7812360" y="6714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Rudolf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Virchow</a:t>
            </a:r>
          </a:p>
          <a:p>
            <a:pPr lvl="1"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Toute cellule provient d’une autre cellule</a:t>
            </a:r>
          </a:p>
          <a:p>
            <a:pPr lvl="1">
              <a:buNone/>
            </a:pP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					       Division cellulaire</a:t>
            </a:r>
          </a:p>
          <a:p>
            <a:pPr lvl="1"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Fondement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					- Reproduction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					- Croissance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					- Réparation</a:t>
            </a:r>
          </a:p>
        </p:txBody>
      </p:sp>
      <p:pic>
        <p:nvPicPr>
          <p:cNvPr id="17410" name="Picture 2" descr="http://t2.gstatic.com/images?q=tbn:ANd9GcSKnm4IYkb8Ypgu0bsGYEY86B9sgYYih0dWMivTGqjaX3fjGNU&amp;t=1&amp;usg=__sWOpMMQGpEUUmWb3ljtySO7ce-s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286124"/>
            <a:ext cx="2015689" cy="278608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</p:pic>
      <p:sp>
        <p:nvSpPr>
          <p:cNvPr id="5" name="Flèche droite 4"/>
          <p:cNvSpPr/>
          <p:nvPr/>
        </p:nvSpPr>
        <p:spPr>
          <a:xfrm>
            <a:off x="1214414" y="2143116"/>
            <a:ext cx="1000132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7" name="Connecteur en angle 6"/>
          <p:cNvCxnSpPr/>
          <p:nvPr/>
        </p:nvCxnSpPr>
        <p:spPr>
          <a:xfrm>
            <a:off x="3929058" y="2643182"/>
            <a:ext cx="785818" cy="642942"/>
          </a:xfrm>
          <a:prstGeom prst="bentConnector3">
            <a:avLst>
              <a:gd name="adj1" fmla="val 50000"/>
            </a:avLst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èche droite 7"/>
          <p:cNvSpPr/>
          <p:nvPr/>
        </p:nvSpPr>
        <p:spPr>
          <a:xfrm rot="5400000">
            <a:off x="5857884" y="3607595"/>
            <a:ext cx="642942" cy="8572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7812360" y="671436"/>
            <a:ext cx="118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Espèces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unicellulaires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(bactéries):</a:t>
            </a:r>
          </a:p>
          <a:p>
            <a:pPr>
              <a:buNone/>
            </a:pPr>
            <a:endParaRPr lang="fr-CH" sz="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Division cellulaire = 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reproduction</a:t>
            </a:r>
          </a:p>
          <a:p>
            <a:pPr lvl="1"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Espèces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multicellulaires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fr-CH" sz="4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Développement</a:t>
            </a:r>
            <a:r>
              <a:rPr lang="fr-CH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→ organisme fonctionnel</a:t>
            </a:r>
          </a:p>
          <a:p>
            <a:pPr lvl="1">
              <a:buNone/>
            </a:pPr>
            <a:endParaRPr lang="fr-CH" sz="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Remplacement 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de cellules → survivre</a:t>
            </a:r>
          </a:p>
          <a:p>
            <a:pPr lvl="1"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	Exemple: 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Homme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toutes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cellules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 se divisent, </a:t>
            </a:r>
            <a:r>
              <a:rPr lang="fr-CH" sz="2400" u="sng" dirty="0">
                <a:latin typeface="Times New Roman" pitchFamily="18" charset="0"/>
                <a:cs typeface="Times New Roman" pitchFamily="18" charset="0"/>
              </a:rPr>
              <a:t>sauf</a:t>
            </a:r>
          </a:p>
          <a:p>
            <a:pPr lvl="1">
              <a:buNone/>
            </a:pPr>
            <a:endParaRPr lang="fr-CH" sz="4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fr-CH" sz="2400" b="1" i="1" dirty="0">
                <a:latin typeface="Times New Roman" pitchFamily="18" charset="0"/>
                <a:cs typeface="Times New Roman" pitchFamily="18" charset="0"/>
              </a:rPr>
              <a:t>Globules rouges</a:t>
            </a:r>
          </a:p>
          <a:p>
            <a:pPr lvl="1">
              <a:buNone/>
            </a:pPr>
            <a:endParaRPr lang="fr-CH" sz="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2400" b="1" i="1" dirty="0">
                <a:latin typeface="Times New Roman" pitchFamily="18" charset="0"/>
                <a:cs typeface="Times New Roman" pitchFamily="18" charset="0"/>
              </a:rPr>
              <a:t>Cellules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2400" b="1" i="1" dirty="0">
                <a:latin typeface="Times New Roman" pitchFamily="18" charset="0"/>
                <a:cs typeface="Times New Roman" pitchFamily="18" charset="0"/>
              </a:rPr>
              <a:t>nerveuses</a:t>
            </a:r>
          </a:p>
          <a:p>
            <a:pPr lvl="1">
              <a:buNone/>
            </a:pPr>
            <a:endParaRPr lang="fr-CH" sz="4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fr-CH" sz="2400" b="1" i="1" dirty="0">
                <a:latin typeface="Times New Roman" pitchFamily="18" charset="0"/>
                <a:cs typeface="Times New Roman" pitchFamily="18" charset="0"/>
              </a:rPr>
              <a:t>Fibres musculaires</a:t>
            </a:r>
          </a:p>
          <a:p>
            <a:pPr lvl="1"/>
            <a:endParaRPr lang="fr-CH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812360" y="671436"/>
            <a:ext cx="118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1"/>
          </a:xfrm>
        </p:spPr>
        <p:txBody>
          <a:bodyPr>
            <a:normAutofit/>
          </a:bodyPr>
          <a:lstStyle/>
          <a:p>
            <a:pPr algn="just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Définition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	L’ensemble des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modifications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qu’une cellule subit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entre sa formation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par division à partir d’une cellule « </a:t>
            </a:r>
            <a:r>
              <a:rPr lang="fr-CH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mère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 » et le moment où cette cellule a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fini de se diviser en deux cellules 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« </a:t>
            </a:r>
            <a:r>
              <a:rPr lang="fr-CH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filles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 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4</a:t>
            </a:fld>
            <a:endParaRPr lang="fr-CH"/>
          </a:p>
        </p:txBody>
      </p:sp>
      <p:sp>
        <p:nvSpPr>
          <p:cNvPr id="6" name="Accolade fermante 5"/>
          <p:cNvSpPr/>
          <p:nvPr/>
        </p:nvSpPr>
        <p:spPr>
          <a:xfrm rot="5400000">
            <a:off x="5178083" y="5634079"/>
            <a:ext cx="357190" cy="1857388"/>
          </a:xfrm>
          <a:prstGeom prst="rightBrace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994894"/>
            <a:ext cx="3394992" cy="245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668344" y="671436"/>
            <a:ext cx="133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1828799"/>
          </a:xfrm>
        </p:spPr>
        <p:txBody>
          <a:bodyPr>
            <a:normAutofit fontScale="92500" lnSpcReduction="20000"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2 stades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CH" sz="5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L’interphase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= période entre deux phases M.</a:t>
            </a:r>
          </a:p>
          <a:p>
            <a:pPr lvl="1"/>
            <a:endParaRPr lang="fr-CH" sz="5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phase M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= division de la cellule en 2 cellules filles</a:t>
            </a:r>
          </a:p>
          <a:p>
            <a:pPr lvl="6" algn="just">
              <a:buNone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mitose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CH" sz="2800" b="1" dirty="0" err="1">
                <a:latin typeface="Times New Roman" pitchFamily="18" charset="0"/>
                <a:cs typeface="Times New Roman" pitchFamily="18" charset="0"/>
              </a:rPr>
              <a:t>cytocinèse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5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596336" y="671436"/>
            <a:ext cx="1404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23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9" y="3545608"/>
            <a:ext cx="3214710" cy="302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5563" y="3857628"/>
            <a:ext cx="285546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Ellipse 10"/>
          <p:cNvSpPr/>
          <p:nvPr/>
        </p:nvSpPr>
        <p:spPr>
          <a:xfrm>
            <a:off x="5715008" y="5286388"/>
            <a:ext cx="785818" cy="35719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3142"/>
            <a:ext cx="8229600" cy="3543312"/>
          </a:xfrm>
        </p:spPr>
        <p:txBody>
          <a:bodyPr/>
          <a:lstStyle/>
          <a:p>
            <a:r>
              <a:rPr lang="fr-CH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L’interphase</a:t>
            </a:r>
            <a:r>
              <a:rPr lang="fr-CH" dirty="0"/>
              <a:t>:</a:t>
            </a:r>
          </a:p>
          <a:p>
            <a:pPr>
              <a:buNone/>
            </a:pPr>
            <a:endParaRPr lang="fr-CH" sz="1000" dirty="0"/>
          </a:p>
          <a:p>
            <a:pPr lvl="1"/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ADN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sous forme de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chromatine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Réplication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 l’ADN (copier).</a:t>
            </a:r>
          </a:p>
          <a:p>
            <a:pPr lvl="1"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Croissance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cellulaire (doublement du volume).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6</a:t>
            </a:fld>
            <a:endParaRPr lang="fr-CH" dirty="0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596336" y="671436"/>
            <a:ext cx="1404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06" y="2071678"/>
            <a:ext cx="4543428" cy="4214842"/>
          </a:xfrm>
        </p:spPr>
        <p:txBody>
          <a:bodyPr>
            <a:normAutofit/>
          </a:bodyPr>
          <a:lstStyle/>
          <a:p>
            <a:r>
              <a:rPr lang="fr-CH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L’interphase</a:t>
            </a:r>
            <a:r>
              <a:rPr lang="fr-CH" dirty="0"/>
              <a:t>:</a:t>
            </a:r>
          </a:p>
          <a:p>
            <a:pPr>
              <a:buNone/>
            </a:pPr>
            <a:endParaRPr lang="fr-CH" sz="900" dirty="0"/>
          </a:p>
          <a:p>
            <a:pPr lvl="1"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G1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croissance, transcription, traduction.</a:t>
            </a:r>
          </a:p>
          <a:p>
            <a:pPr lvl="1" algn="just">
              <a:buNone/>
            </a:pPr>
            <a:endParaRPr lang="fr-CH" sz="8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réplication de l’ADN.</a:t>
            </a:r>
          </a:p>
          <a:p>
            <a:pPr lvl="1" algn="just">
              <a:buNone/>
            </a:pPr>
            <a:endParaRPr lang="fr-CH" sz="8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G2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croissance et préparation à la mitose (transcription, traduction).</a:t>
            </a:r>
            <a:endParaRPr lang="fr-CH" sz="24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7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524328" y="671436"/>
            <a:ext cx="1476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Pages 23-24</a:t>
            </a:r>
          </a:p>
        </p:txBody>
      </p:sp>
      <p:pic>
        <p:nvPicPr>
          <p:cNvPr id="21506" name="Picture 2" descr="cell_cy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143116"/>
            <a:ext cx="41341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llipse 7"/>
          <p:cNvSpPr/>
          <p:nvPr/>
        </p:nvSpPr>
        <p:spPr>
          <a:xfrm>
            <a:off x="7358082" y="5143512"/>
            <a:ext cx="428628" cy="42862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5286380" y="592933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Point de restriction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811715"/>
          </a:xfrm>
        </p:spPr>
        <p:txBody>
          <a:bodyPr>
            <a:normAutofit fontScale="92500" lnSpcReduction="20000"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Devenir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d’une cellule en phase G1:</a:t>
            </a:r>
          </a:p>
          <a:p>
            <a:endParaRPr lang="fr-CH" sz="1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1.-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Ralentir passage dans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G1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et entrer dans une phase de repos (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G0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= quiescence). </a:t>
            </a:r>
          </a:p>
          <a:p>
            <a:pPr lvl="1">
              <a:buNone/>
            </a:pP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	Durée: jours, semaines, années.</a:t>
            </a:r>
          </a:p>
          <a:p>
            <a:pPr lvl="1">
              <a:buNone/>
            </a:pPr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CH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Repos temporaire</a:t>
            </a:r>
            <a:r>
              <a:rPr lang="fr-CH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Les cellules sortent du cycle, 		se différencient (fonction) et réintègrent le cycle.</a:t>
            </a:r>
          </a:p>
          <a:p>
            <a:pPr lvl="1" algn="just">
              <a:buNone/>
            </a:pPr>
            <a:r>
              <a:rPr lang="fr-CH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Exemple: cellules épithéliales </a:t>
            </a:r>
          </a:p>
          <a:p>
            <a:pPr lvl="1">
              <a:buNone/>
            </a:pPr>
            <a:endParaRPr lang="fr-CH" sz="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CH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- </a:t>
            </a:r>
            <a:r>
              <a:rPr lang="fr-CH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Repos définitif</a:t>
            </a:r>
            <a:r>
              <a:rPr lang="fr-CH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Les cellules sortent du cycle, se 		différencient (fonction) → mort (</a:t>
            </a:r>
            <a:r>
              <a:rPr lang="fr-CH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apoptose</a:t>
            </a:r>
            <a:r>
              <a:rPr lang="fr-CH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>
              <a:buNone/>
            </a:pPr>
            <a:r>
              <a:rPr lang="fr-CH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Exemple: cellules nerveuses</a:t>
            </a:r>
          </a:p>
          <a:p>
            <a:pPr lvl="1">
              <a:buNone/>
            </a:pPr>
            <a:endParaRPr lang="fr-CH" sz="1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2.-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Recommencer un cycle immédiatement.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15272" y="67143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cellulaire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L’ADN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C367-F3EC-40E3-B33A-E073E3397028}" type="slidenum">
              <a:rPr lang="fr-CH" smtClean="0"/>
              <a:pPr/>
              <a:t>9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812360" y="67143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24</a:t>
            </a:r>
          </a:p>
        </p:txBody>
      </p:sp>
      <p:pic>
        <p:nvPicPr>
          <p:cNvPr id="22530" name="Picture 2" descr="Un cycle cellula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500306"/>
            <a:ext cx="6410089" cy="391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ccolade ouvrante 7"/>
          <p:cNvSpPr/>
          <p:nvPr/>
        </p:nvSpPr>
        <p:spPr>
          <a:xfrm rot="5400000">
            <a:off x="3321835" y="1750206"/>
            <a:ext cx="571504" cy="3214710"/>
          </a:xfrm>
          <a:prstGeom prst="lef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Accolade ouvrante 8"/>
          <p:cNvSpPr/>
          <p:nvPr/>
        </p:nvSpPr>
        <p:spPr>
          <a:xfrm rot="5400000">
            <a:off x="5112547" y="3174205"/>
            <a:ext cx="571504" cy="366714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Accolade ouvrante 9"/>
          <p:cNvSpPr/>
          <p:nvPr/>
        </p:nvSpPr>
        <p:spPr>
          <a:xfrm rot="5400000">
            <a:off x="6215074" y="2428868"/>
            <a:ext cx="571504" cy="1857388"/>
          </a:xfrm>
          <a:prstGeom prst="lef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2500298" y="264318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chromatine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929322" y="264318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chromatine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14810" y="264318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chromosome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425</Words>
  <Application>Microsoft Office PowerPoint</Application>
  <PresentationFormat>Affichage à l'écran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Thème Office</vt:lpstr>
      <vt:lpstr>Cycle cellulaire</vt:lpstr>
      <vt:lpstr>Introduction</vt:lpstr>
      <vt:lpstr>Introduction</vt:lpstr>
      <vt:lpstr>Le cycle cellulaire</vt:lpstr>
      <vt:lpstr>Le cycle cellulaire</vt:lpstr>
      <vt:lpstr>Le cycle cellulaire</vt:lpstr>
      <vt:lpstr>Le cycle cellulaire</vt:lpstr>
      <vt:lpstr>Le cycle cellulaire</vt:lpstr>
      <vt:lpstr>Le cycle cellulaire</vt:lpstr>
      <vt:lpstr>Le cycle cellulaire</vt:lpstr>
      <vt:lpstr>Le cycle cellulaire</vt:lpstr>
      <vt:lpstr>Le cycle cellulaire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cellulaire, mitose</dc:title>
  <dc:creator>HP2730</dc:creator>
  <cp:lastModifiedBy>DUBUIS Julien</cp:lastModifiedBy>
  <cp:revision>35</cp:revision>
  <dcterms:created xsi:type="dcterms:W3CDTF">2010-09-29T16:29:47Z</dcterms:created>
  <dcterms:modified xsi:type="dcterms:W3CDTF">2020-11-12T09:57:56Z</dcterms:modified>
</cp:coreProperties>
</file>