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59" r:id="rId6"/>
    <p:sldId id="277" r:id="rId7"/>
    <p:sldId id="265" r:id="rId8"/>
    <p:sldId id="260" r:id="rId9"/>
    <p:sldId id="263" r:id="rId10"/>
    <p:sldId id="278" r:id="rId11"/>
    <p:sldId id="264" r:id="rId12"/>
    <p:sldId id="266" r:id="rId13"/>
    <p:sldId id="279" r:id="rId14"/>
    <p:sldId id="276" r:id="rId15"/>
    <p:sldId id="271" r:id="rId16"/>
    <p:sldId id="272" r:id="rId17"/>
    <p:sldId id="274" r:id="rId18"/>
    <p:sldId id="273" r:id="rId19"/>
    <p:sldId id="267" r:id="rId20"/>
    <p:sldId id="268" r:id="rId21"/>
    <p:sldId id="280" r:id="rId22"/>
    <p:sldId id="269" r:id="rId2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F75FBFD-32BB-4DF3-9A3C-0BADC36E4CCD}" type="datetimeFigureOut">
              <a:rPr lang="fr-FR" smtClean="0"/>
              <a:pPr/>
              <a:t>22/08/2013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795808-6666-42DC-8A28-785D55B177A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A326-195C-4145-97AC-CD4169AC8F82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D306-EEA1-4619-B1EE-14FA07969B46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FC30-21AB-46C8-BE39-EA18702A1306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3FC-6658-4D77-A8FE-C0C1CAFE787C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8C4-9A41-4E12-A3D1-F248DC4E29E3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752E-EBF8-41D0-B837-4B2350FCD5F5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3E0F-E9AD-43D0-88C3-3776285D0878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894F-1F74-474F-A157-5BC8CA80563F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52A6-BA7D-4118-BC0B-BF701AF05FAE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4E4-ABFB-4A1B-A3B1-58B51CE66099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D53D-F249-4AD3-9457-B42E138C9028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98D0-1964-4B5A-AF4D-833221A0EE58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F8B75-7F02-4399-A47E-0992C1A0D0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2/2a/Chromosome_fr.sv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 rot="421405">
            <a:off x="-7916" y="1190108"/>
            <a:ext cx="913281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vie" pitchFamily="82" charset="0"/>
                <a:ea typeface="+mj-ea"/>
                <a:cs typeface="Times New Roman" pitchFamily="18" charset="0"/>
              </a:rPr>
              <a:t>De l’ADN aux protéines</a:t>
            </a:r>
          </a:p>
        </p:txBody>
      </p:sp>
      <p:pic>
        <p:nvPicPr>
          <p:cNvPr id="11266" name="Picture 2" descr="http://t1.gstatic.com/images?q=tbn:ANd9GcQ9heUcYdNU-mrpLTSaep-7fxd7lP02OlR0Zk_ZbGrLm0XN5_g&amp;t=1&amp;usg=__ewkpqLGf0cdgA6MeNfpBOmO6hP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307" y="2924944"/>
            <a:ext cx="3342581" cy="3605656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 rot="436832">
            <a:off x="3405857" y="3599004"/>
            <a:ext cx="5069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 smtClean="0">
                <a:latin typeface="Ravie" pitchFamily="82" charset="0"/>
                <a:cs typeface="Times New Roman" pitchFamily="18" charset="0"/>
              </a:rPr>
              <a:t>Introduction</a:t>
            </a:r>
            <a:endParaRPr lang="fr-CH" sz="4400" b="1" dirty="0">
              <a:latin typeface="Ravie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1"/>
          </a:xfrm>
        </p:spPr>
        <p:txBody>
          <a:bodyPr/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peut avoir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deux formes:</a:t>
            </a: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tructurée: 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mitose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    chromosomes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46 chromosomes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chez l’Homme  (indépendant de la complexité de l’espèce)</a:t>
            </a:r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429124" y="2285992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482" name="Picture 2" descr="http://www.svt-biologie-premiere.bacdefrancais.net/caryoty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33" y="3462023"/>
            <a:ext cx="3176581" cy="3110249"/>
          </a:xfrm>
          <a:prstGeom prst="rect">
            <a:avLst/>
          </a:prstGeom>
          <a:noFill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643042" y="450057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i="1" dirty="0" smtClean="0">
                <a:latin typeface="Times New Roman" pitchFamily="18" charset="0"/>
                <a:cs typeface="Times New Roman" pitchFamily="18" charset="0"/>
              </a:rPr>
              <a:t>Un caryotype</a:t>
            </a:r>
            <a:endParaRPr lang="fr-CH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Nombre de chromosomes 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Espèces:				Chromosomes:</a:t>
            </a:r>
          </a:p>
          <a:p>
            <a:pPr>
              <a:buNone/>
            </a:pPr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Drosophile				8</a:t>
            </a:r>
          </a:p>
          <a:p>
            <a:pPr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Homme 				46</a:t>
            </a:r>
          </a:p>
          <a:p>
            <a:pPr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Cheval				64</a:t>
            </a:r>
          </a:p>
          <a:p>
            <a:pPr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Fougère				1200</a:t>
            </a: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Ver de terre				36</a:t>
            </a: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Chien					78</a:t>
            </a: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Tomate				36</a:t>
            </a:r>
          </a:p>
          <a:p>
            <a:pPr>
              <a:buNone/>
            </a:pPr>
            <a:endParaRPr lang="fr-CH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i="1" dirty="0" smtClean="0">
                <a:latin typeface="Times New Roman" pitchFamily="18" charset="0"/>
                <a:cs typeface="Times New Roman" pitchFamily="18" charset="0"/>
              </a:rPr>
              <a:t>Chimpanzé				48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fr-CH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Fichier:Chromosome fr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51" y="428604"/>
            <a:ext cx="558489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lipse 5"/>
          <p:cNvSpPr/>
          <p:nvPr/>
        </p:nvSpPr>
        <p:spPr>
          <a:xfrm>
            <a:off x="4643438" y="928670"/>
            <a:ext cx="1000132" cy="4286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Ellipse 6"/>
          <p:cNvSpPr/>
          <p:nvPr/>
        </p:nvSpPr>
        <p:spPr>
          <a:xfrm>
            <a:off x="4714876" y="1500174"/>
            <a:ext cx="1000132" cy="4286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2714612" y="2571744"/>
            <a:ext cx="1143008" cy="4286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1857356" y="3857628"/>
            <a:ext cx="1143008" cy="4286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5122" name="Picture 2" descr="http://t0.gstatic.com/images?q=tbn:ANd9GcRfW86ZSbJmseLhd7SwBBy5YiJ3bdmDo1VOFDmM80enpeIguFk&amp;t=1&amp;usg=__5YLZe3BtU-nTBznuXkj2pyFvHj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24944"/>
            <a:ext cx="3084693" cy="2448169"/>
          </a:xfrm>
          <a:prstGeom prst="rect">
            <a:avLst/>
          </a:prstGeom>
          <a:noFill/>
        </p:spPr>
      </p:pic>
      <p:pic>
        <p:nvPicPr>
          <p:cNvPr id="11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 rot="1224903">
            <a:off x="305972" y="1251364"/>
            <a:ext cx="9295848" cy="173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vie" pitchFamily="82" charset="0"/>
                <a:ea typeface="+mj-ea"/>
                <a:cs typeface="Times New Roman" pitchFamily="18" charset="0"/>
              </a:rPr>
              <a:t>Structure de la molécule d’ADN</a:t>
            </a:r>
          </a:p>
        </p:txBody>
      </p:sp>
      <p:pic>
        <p:nvPicPr>
          <p:cNvPr id="11266" name="Picture 2" descr="http://t1.gstatic.com/images?q=tbn:ANd9GcQ9heUcYdNU-mrpLTSaep-7fxd7lP02OlR0Zk_ZbGrLm0XN5_g&amp;t=1&amp;usg=__ewkpqLGf0cdgA6MeNfpBOmO6hP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2564904"/>
            <a:ext cx="3676352" cy="3965696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13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214446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= </a:t>
            </a:r>
            <a:r>
              <a:rPr lang="fr-CH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cide </a:t>
            </a:r>
            <a:r>
              <a:rPr lang="fr-CH" u="sng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ésoxyribo</a:t>
            </a:r>
            <a:r>
              <a:rPr lang="fr-CH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ucléique</a:t>
            </a: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Une molécule (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polymère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14</a:t>
            </a:fld>
            <a:endParaRPr lang="fr-CH"/>
          </a:p>
        </p:txBody>
      </p:sp>
      <p:pic>
        <p:nvPicPr>
          <p:cNvPr id="5" name="Picture 1" descr="721E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7802" y="2857497"/>
            <a:ext cx="6208908" cy="3714776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452320" y="671436"/>
            <a:ext cx="1620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10 /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molécule d’ADN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15</a:t>
            </a:fld>
            <a:endParaRPr lang="fr-CH"/>
          </a:p>
        </p:txBody>
      </p:sp>
      <p:pic>
        <p:nvPicPr>
          <p:cNvPr id="5" name="Picture 1" descr="721E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7999940" cy="47863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28596" y="1357298"/>
            <a:ext cx="2571768" cy="485778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500034" y="621508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Une double hélice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molécule d’ADN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16</a:t>
            </a:fld>
            <a:endParaRPr lang="fr-CH"/>
          </a:p>
        </p:txBody>
      </p:sp>
      <p:pic>
        <p:nvPicPr>
          <p:cNvPr id="5" name="Picture 1" descr="721E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7999940" cy="47863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00364" y="1357298"/>
            <a:ext cx="3429024" cy="4572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500430" y="592933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Une échelle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26625" name="Picture 1" descr="721E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7402930" cy="4429156"/>
          </a:xfrm>
          <a:prstGeom prst="rect">
            <a:avLst/>
          </a:prstGeom>
          <a:noFill/>
        </p:spPr>
      </p:pic>
      <p:sp>
        <p:nvSpPr>
          <p:cNvPr id="4" name="Ellipse 3"/>
          <p:cNvSpPr/>
          <p:nvPr/>
        </p:nvSpPr>
        <p:spPr>
          <a:xfrm>
            <a:off x="2928926" y="1214422"/>
            <a:ext cx="1143008" cy="385765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5214942" y="1285860"/>
            <a:ext cx="1143008" cy="385765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8" name="Connecteur droit avec flèche 7"/>
          <p:cNvCxnSpPr/>
          <p:nvPr/>
        </p:nvCxnSpPr>
        <p:spPr>
          <a:xfrm rot="5400000">
            <a:off x="5501488" y="5571346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857620" y="4929198"/>
            <a:ext cx="1571636" cy="8572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643438" y="5967731"/>
            <a:ext cx="335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Les montants de l’échelle</a:t>
            </a:r>
            <a:endParaRPr lang="fr-CH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929058" y="2071678"/>
            <a:ext cx="1500198" cy="571504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1" name="Connecteur droit avec flèche 20"/>
          <p:cNvCxnSpPr/>
          <p:nvPr/>
        </p:nvCxnSpPr>
        <p:spPr>
          <a:xfrm rot="5400000" flipH="1" flipV="1">
            <a:off x="4352924" y="1076308"/>
            <a:ext cx="866780" cy="57150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428992" y="395567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Une marche de l’échelle</a:t>
            </a:r>
            <a:endParaRPr lang="fr-CH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17</a:t>
            </a:fld>
            <a:endParaRPr lang="fr-CH"/>
          </a:p>
        </p:txBody>
      </p:sp>
      <p:pic>
        <p:nvPicPr>
          <p:cNvPr id="1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molécule d’ADN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18</a:t>
            </a:fld>
            <a:endParaRPr lang="fr-CH"/>
          </a:p>
        </p:txBody>
      </p:sp>
      <p:pic>
        <p:nvPicPr>
          <p:cNvPr id="5" name="Picture 1" descr="721E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7000924" cy="418863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00364" y="1357298"/>
            <a:ext cx="1714512" cy="407196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2714612" y="542926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brin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6314" y="1357298"/>
            <a:ext cx="1714512" cy="407196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4500562" y="542926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brin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colade fermante 10"/>
          <p:cNvSpPr/>
          <p:nvPr/>
        </p:nvSpPr>
        <p:spPr>
          <a:xfrm rot="5400000">
            <a:off x="4464843" y="4393414"/>
            <a:ext cx="642942" cy="328614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2786050" y="628652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1 molécule = 2 brins 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composants de l’ADN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1400172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= 2 brins (chaînes)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reliés.</a:t>
            </a: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http://t3.gstatic.com/images?q=tbn:ANd9GcQJSF3O34UBnwQzqj_DSPcEylMtwTd3RSrLGjVd4reNBTOdonU&amp;t=1&amp;usg=__3Menvbo1EfSJaPiy9H_ryEPfgAo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429000"/>
            <a:ext cx="3357586" cy="2644099"/>
          </a:xfrm>
          <a:prstGeom prst="rect">
            <a:avLst/>
          </a:prstGeom>
          <a:noFill/>
        </p:spPr>
      </p:pic>
      <p:sp>
        <p:nvSpPr>
          <p:cNvPr id="10" name="Ellipse 9"/>
          <p:cNvSpPr/>
          <p:nvPr/>
        </p:nvSpPr>
        <p:spPr>
          <a:xfrm>
            <a:off x="1857356" y="5786454"/>
            <a:ext cx="1000132" cy="4286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000364" y="6000768"/>
            <a:ext cx="150019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572000" y="578645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Un désoxyribose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14348" y="5214950"/>
            <a:ext cx="1000132" cy="64294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Ellipse 14"/>
          <p:cNvSpPr/>
          <p:nvPr/>
        </p:nvSpPr>
        <p:spPr>
          <a:xfrm>
            <a:off x="2786050" y="4357694"/>
            <a:ext cx="1214446" cy="64294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214810" y="4643446"/>
            <a:ext cx="1571636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572132" y="3286124"/>
            <a:ext cx="3214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4 sortes: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 = adénine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    - T = thymine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    - G = guanine</a:t>
            </a:r>
          </a:p>
          <a:p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   - C = cytosine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19</a:t>
            </a:fld>
            <a:endParaRPr lang="fr-CH"/>
          </a:p>
        </p:txBody>
      </p:sp>
      <p:cxnSp>
        <p:nvCxnSpPr>
          <p:cNvPr id="21" name="Connecteur droit avec flèche 20"/>
          <p:cNvCxnSpPr/>
          <p:nvPr/>
        </p:nvCxnSpPr>
        <p:spPr>
          <a:xfrm rot="10800000" flipV="1">
            <a:off x="3500430" y="2143116"/>
            <a:ext cx="2786082" cy="100013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57158" y="3214686"/>
            <a:ext cx="3786214" cy="350046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20" name="ZoneTexte 19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 animBg="1"/>
      <p:bldP spid="15" grpId="0" animBg="1"/>
      <p:bldP spid="17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1"/>
            <a:ext cx="8858312" cy="49006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= livre de recettes (20’000 -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22’000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HUGO)</a:t>
            </a:r>
          </a:p>
          <a:p>
            <a:pPr>
              <a:buNone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1 recette =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gène</a:t>
            </a:r>
          </a:p>
          <a:p>
            <a:pPr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                              ARN</a:t>
            </a:r>
            <a:endParaRPr lang="fr-CH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ARN</a:t>
            </a:r>
          </a:p>
          <a:p>
            <a:pPr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fabriquer une protéine</a:t>
            </a:r>
            <a:endParaRPr lang="fr-CH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Acides aminés (20)</a:t>
            </a:r>
            <a:endParaRPr lang="fr-CH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necteur en angle 11"/>
          <p:cNvCxnSpPr/>
          <p:nvPr/>
        </p:nvCxnSpPr>
        <p:spPr>
          <a:xfrm>
            <a:off x="3000364" y="2713480"/>
            <a:ext cx="1357322" cy="571504"/>
          </a:xfrm>
          <a:prstGeom prst="bentConnector3">
            <a:avLst>
              <a:gd name="adj1" fmla="val 50000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ccolade fermante 15"/>
          <p:cNvSpPr/>
          <p:nvPr/>
        </p:nvSpPr>
        <p:spPr>
          <a:xfrm>
            <a:off x="5786446" y="2420888"/>
            <a:ext cx="428628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ZoneTexte 16"/>
          <p:cNvSpPr txBox="1"/>
          <p:nvPr/>
        </p:nvSpPr>
        <p:spPr>
          <a:xfrm>
            <a:off x="3000364" y="264318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115616" y="4437112"/>
            <a:ext cx="2520280" cy="43204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207838" y="5013176"/>
            <a:ext cx="500066" cy="35719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ccolade fermante 23"/>
          <p:cNvSpPr/>
          <p:nvPr/>
        </p:nvSpPr>
        <p:spPr>
          <a:xfrm>
            <a:off x="7236296" y="4305066"/>
            <a:ext cx="428628" cy="207626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1043608" y="3501008"/>
            <a:ext cx="3816424" cy="792088"/>
          </a:xfrm>
          <a:prstGeom prst="straightConnector1">
            <a:avLst/>
          </a:prstGeom>
          <a:ln w="5080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3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72200" y="28953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noyau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740352" y="50851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cytosol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499992" y="515719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ribosome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04048" y="566124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4" grpId="0" animBg="1"/>
      <p:bldP spid="22" grpId="0"/>
      <p:bldP spid="25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25601" name="Picture 1" descr="77645D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10082"/>
            <a:ext cx="4357718" cy="630506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28596" y="500042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brin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d’ADN =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chaîne de nucléotides 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 rot="18511578">
            <a:off x="4017218" y="3059005"/>
            <a:ext cx="1245061" cy="64294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2483768" y="3644902"/>
            <a:ext cx="1588166" cy="12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71406" y="3686091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Liaison sucre –phosphate</a:t>
            </a:r>
          </a:p>
          <a:p>
            <a:pPr algn="ctr"/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liaison </a:t>
            </a:r>
            <a:r>
              <a:rPr lang="fr-CH" sz="2400" b="1" dirty="0" err="1" smtClean="0">
                <a:latin typeface="Times New Roman" pitchFamily="18" charset="0"/>
                <a:cs typeface="Times New Roman" pitchFamily="18" charset="0"/>
              </a:rPr>
              <a:t>phospho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-diester 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(liaison forte)</a:t>
            </a:r>
            <a:endParaRPr lang="fr-CH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20</a:t>
            </a:fld>
            <a:endParaRPr lang="fr-CH"/>
          </a:p>
        </p:txBody>
      </p:sp>
      <p:pic>
        <p:nvPicPr>
          <p:cNvPr id="11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25601" name="Picture 1" descr="77645D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85860"/>
            <a:ext cx="3643338" cy="5271448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21</a:t>
            </a:fld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357158" y="230667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Numérotation des brins d’ADN</a:t>
            </a:r>
            <a:endParaRPr lang="fr-CH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000364" y="1500174"/>
            <a:ext cx="714380" cy="71438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3143240" y="5572140"/>
            <a:ext cx="714380" cy="71438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1357290" y="135729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357290" y="5711627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structure (ADN)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Watson &amp; Crick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Dans un segment d’ADN:</a:t>
            </a:r>
          </a:p>
          <a:p>
            <a:pPr lvl="1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 err="1" smtClean="0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 A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CH" dirty="0" err="1" smtClean="0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 T</a:t>
            </a:r>
          </a:p>
          <a:p>
            <a:pPr lvl="2">
              <a:buNone/>
            </a:pPr>
            <a:endParaRPr lang="fr-CH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 err="1" smtClean="0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 C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CH" dirty="0" err="1" smtClean="0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 G</a:t>
            </a:r>
          </a:p>
          <a:p>
            <a:pPr lvl="2">
              <a:buNone/>
            </a:pPr>
            <a:endParaRPr lang="fr-CH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ormation de liaisons faibles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(liaisons « hydrogène »)</a:t>
            </a:r>
          </a:p>
          <a:p>
            <a:pPr lvl="8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entre A et T</a:t>
            </a:r>
          </a:p>
          <a:p>
            <a:pPr lvl="8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entre C et G</a:t>
            </a:r>
          </a:p>
          <a:p>
            <a:pPr lvl="2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                2 chaînes de nucléotides se lient = échelle</a:t>
            </a:r>
          </a:p>
          <a:p>
            <a:pPr lvl="2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</a:p>
          <a:p>
            <a:pPr lvl="2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Double hélice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928662" y="5000636"/>
            <a:ext cx="1643074" cy="10001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Flèche droite 6"/>
          <p:cNvSpPr/>
          <p:nvPr/>
        </p:nvSpPr>
        <p:spPr>
          <a:xfrm>
            <a:off x="3571868" y="6000768"/>
            <a:ext cx="1428760" cy="5715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22</a:t>
            </a:fld>
            <a:endParaRPr lang="fr-CH"/>
          </a:p>
        </p:txBody>
      </p:sp>
      <p:pic>
        <p:nvPicPr>
          <p:cNvPr id="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strosurf.com/luxorion/Bio/acidesami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28"/>
            <a:ext cx="4071966" cy="62628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 rot="17909016">
            <a:off x="-511976" y="324470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Les 20 acides aminés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erreur (s)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dans l’assemblage des acides aminés</a:t>
            </a: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	        protéine non fonctionnelle</a:t>
            </a:r>
          </a:p>
          <a:p>
            <a:pPr>
              <a:buNone/>
            </a:pPr>
            <a:endParaRPr lang="fr-CH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protéines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caractéristiques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d’un organisme vivant.</a:t>
            </a:r>
          </a:p>
          <a:p>
            <a:endParaRPr lang="fr-CH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Chez un organisme, une cellule se différencie d’une autre par le type d’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qu’elle fabrique.</a:t>
            </a:r>
          </a:p>
          <a:p>
            <a:pPr lvl="2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1000100" y="2285992"/>
            <a:ext cx="1000132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000364" y="3286124"/>
            <a:ext cx="2000264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 (historique)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découvertes majeures</a:t>
            </a:r>
            <a:r>
              <a:rPr lang="fr-CH" dirty="0" smtClean="0"/>
              <a:t>:</a:t>
            </a:r>
          </a:p>
          <a:p>
            <a:pPr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1944: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Oswald Avery              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des gènes</a:t>
            </a:r>
          </a:p>
          <a:p>
            <a:pPr lvl="1"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= molécule chimique (ADN).</a:t>
            </a:r>
          </a:p>
          <a:p>
            <a:pPr lvl="1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1953: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Watson &amp; Crick             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de la molécule d’ADN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429124" y="2500306"/>
            <a:ext cx="1000132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4643438" y="3643314"/>
            <a:ext cx="1000132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4338" name="Picture 2" descr="http://www.futura-sciences.com/uploads/tx_oxcsfutura/H400039-Watson_and_Crick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643446"/>
            <a:ext cx="1904990" cy="1904990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Article de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Watson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Crick</a:t>
            </a:r>
            <a:endParaRPr lang="fr-CH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5" name="Rectangle 4"/>
          <p:cNvSpPr/>
          <p:nvPr/>
        </p:nvSpPr>
        <p:spPr>
          <a:xfrm>
            <a:off x="357158" y="271462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http://www.nature.com/nature/dna50/watsoncrick.pdf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futura-sciences.com/uploads/tx_oxcsfutura/H400039-Watson_and_Crick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14752"/>
            <a:ext cx="2833684" cy="2833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14581"/>
            <a:ext cx="8472518" cy="3757625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: très longue molécule =1,5mètre (noyau)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de toutes les cellules mis bout à bout</a:t>
            </a:r>
          </a:p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                    Distance Terre-Lune </a:t>
            </a:r>
          </a:p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(384 402 000,42 mètres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500166" y="4143380"/>
            <a:ext cx="1071570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4485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peut avoir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deux formes:</a:t>
            </a: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Non structurée: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pelotonnée, entre les périodes de division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   chromatine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643174" y="2714620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8434" name="Picture 2" descr="http://t0.gstatic.com/images?q=tbn:ANd9GcSoXrFXIRI5kYwYveGiY-pN7xWP4FgUdD-N6tzuLFVs6de7fb0&amp;t=1&amp;usg=__LZLGrpnyXcSsrHh1RYzOuYFNbO4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159" y="3357562"/>
            <a:ext cx="4467981" cy="3000396"/>
          </a:xfrm>
          <a:prstGeom prst="rect">
            <a:avLst/>
          </a:prstGeom>
          <a:noFill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1"/>
          </a:xfrm>
        </p:spPr>
        <p:txBody>
          <a:bodyPr/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peut avoir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deux formes:</a:t>
            </a: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tructurée: 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mitose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    chromosomes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46 chromosomes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chez l’Homme  (indépendant de la complexité de l’espèce)</a:t>
            </a:r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429124" y="2285992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482" name="Picture 2" descr="http://www.svt-biologie-premiere.bacdefrancais.net/caryoty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86190"/>
            <a:ext cx="2928958" cy="2867797"/>
          </a:xfrm>
          <a:prstGeom prst="rect">
            <a:avLst/>
          </a:prstGeom>
          <a:noFill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8B75-7F02-4399-A47E-0992C1A0D0D1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hro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39"/>
            <a:ext cx="2448272" cy="283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378</Words>
  <Application>Microsoft Office PowerPoint</Application>
  <PresentationFormat>Affichage à l'écran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Introduction</vt:lpstr>
      <vt:lpstr>Diapositive 3</vt:lpstr>
      <vt:lpstr>Introduction</vt:lpstr>
      <vt:lpstr>Introduction (historique)</vt:lpstr>
      <vt:lpstr>Article de Watson et Crick</vt:lpstr>
      <vt:lpstr>Introduction</vt:lpstr>
      <vt:lpstr>Introduction</vt:lpstr>
      <vt:lpstr>Introduction</vt:lpstr>
      <vt:lpstr>Introduction</vt:lpstr>
      <vt:lpstr>Nombre de chromosomes </vt:lpstr>
      <vt:lpstr>Diapositive 12</vt:lpstr>
      <vt:lpstr>Diapositive 13</vt:lpstr>
      <vt:lpstr>L’ADN</vt:lpstr>
      <vt:lpstr>La molécule d’ADN</vt:lpstr>
      <vt:lpstr>La molécule d’ADN</vt:lpstr>
      <vt:lpstr>Diapositive 17</vt:lpstr>
      <vt:lpstr>La molécule d’ADN</vt:lpstr>
      <vt:lpstr>Les composants de l’ADN</vt:lpstr>
      <vt:lpstr>Diapositive 20</vt:lpstr>
      <vt:lpstr>Diapositive 21</vt:lpstr>
      <vt:lpstr>La structure (ADN)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de la molécule d’ADN</dc:title>
  <dc:creator>HP2730</dc:creator>
  <cp:lastModifiedBy>Julien Dubuis</cp:lastModifiedBy>
  <cp:revision>45</cp:revision>
  <dcterms:created xsi:type="dcterms:W3CDTF">2010-08-30T16:21:14Z</dcterms:created>
  <dcterms:modified xsi:type="dcterms:W3CDTF">2013-08-22T16:03:27Z</dcterms:modified>
</cp:coreProperties>
</file>