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9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1" r:id="rId11"/>
    <p:sldId id="279" r:id="rId12"/>
    <p:sldId id="264" r:id="rId13"/>
    <p:sldId id="280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5" r:id="rId26"/>
    <p:sldId id="286" r:id="rId27"/>
    <p:sldId id="28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73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0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58080-0D6B-E007-0466-F253060EB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92941F-413F-B289-0AF0-F419164BB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CFA862-62E9-D05C-9883-935195F41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autres : artérioles et veinules.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3FFCCB-7551-0E0E-39FD-D536A8B5C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12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355B-8F35-6AFE-16DB-779964F8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03BA66-A006-888C-AC58-40AD15D0F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C09C7A-E6B0-6509-0895-2CAD2A7FE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319703-3054-B263-A6BC-39BB983EB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67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0DE28-8A83-E5AE-B273-799C0972D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620106A-B2F9-BDF2-2D8C-6145242D1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357D28-0ABB-382D-121D-4324D40BB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4A2C7F-3F1B-9BC4-62F5-AD762ECD5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87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80C02-6727-6FF9-7D37-B342ACE60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2DA6A2-2B98-116D-017F-00A1E89C0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30B43C-C8F0-AD0A-E2E2-81A919596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ED39F9-3D7D-0FDC-0279-C93CC76C3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497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F502A-345C-3902-8F9A-FE5CE1B1B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E277F6-F4F9-8ABA-B8CD-785E150EA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EF0BD5-8CCF-1800-D379-51299FA21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0782D4-4A80-F063-04D8-780611717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80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F2AC9-B88B-5CCB-8E66-E87DF1DD4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41A895-A97C-BEA5-165E-828B33042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9E5FD7-FA59-8BAD-768E-82F791208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E0C2EF-A4F1-D5A9-1841-9628AB0B4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4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42F71-5126-813C-31C2-B68DA6B1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A75692-7947-C176-49BA-560BAC845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4C83B3-4748-4694-BB5D-074490C3A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55070B-F2B6-8001-456D-C647E4DCF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37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4B615-303F-1C04-ECCA-E69391E7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4981CD-F848-BED4-2CCC-8B128D2B1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081B21-AB05-7CC3-004E-375B355A5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E8FF4A-C754-D12E-61E7-5EA0802A9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723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5F88-DA66-3228-B525-43CFCBA91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49DF64-9E82-4107-D00C-34519B04F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BBE4DE-970B-67BA-0F12-A38E941D8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97EE9-122A-DB52-2285-6D20FA7B0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745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919B5-D091-1C8B-3AB5-39157EC6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5A6A41-7D36-55E8-96D4-4AC91B6C0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ECBDA0-FBEC-BA16-3995-C1965C2EB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C12E7D-D879-5C66-9AF0-6310EBD41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49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505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BC6EB-3CF3-8D49-868C-B0D2799E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692F16-650F-50BF-F9D5-BCF7E01E3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25DD82-4D7D-E52D-0E12-F0348EAF5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DB1018-404C-77CF-AE3F-5E5417A56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754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4B67-98AF-410E-DED4-449E23C2A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3BDBAC-FC25-957A-9389-2AC71A970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07D3B6-1F8B-F83D-43A8-0B66B1E36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CCFA7C-E06D-5CD4-92AF-3C57E8D83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22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27A4C-7D75-800E-97F5-DEDD2BFC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CE4840-CBAD-5179-BF31-DE24581E9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FA542B-DDAE-340C-3D24-D06B00EA6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A548D2-6D31-F028-6A4F-53FBDBA02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41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A9FBC-A05C-34C2-480D-3B9076C53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93B803-B856-A07D-5412-B95A3010D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2FB1B0-EB38-6315-0786-9F54659A3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CFCA05-E240-1FC3-341B-F78C17A58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136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BFAD2-F342-6F2D-4A4F-3F069D3E1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7369EE-0B1D-C752-7BA1-643B93F9E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996669-0FA5-F299-C3B7-E505CD740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Facteurs de risque : nutrition (graisse, sucre), sport, génétique, tabac, obésité, hypertension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65415A-C66C-05D5-E355-2E48FE0BF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2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50AFE-84E2-475B-E765-23C7DA901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2F589A-32C4-8AAF-36E3-FB3AA8026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58FE4C-B50E-1806-4E4E-1426E82A7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670AEE-0681-C875-F924-19D527041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293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A1C5-4C78-0124-2261-50A7383E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52D348-020C-42C3-D586-7C7D74449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50EC6C-A039-2779-D247-832242238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E4A323-EAB6-CB97-4FCB-16F2F3AC6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6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3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3FC65-7477-55ED-F148-97F725E9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52029B-D1C3-71CF-EF5E-6A48F9844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E58FEE-608B-9B53-CCFE-1C3E2F95E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11EF63-39CF-C080-9962-7DB853800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61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111E2-4995-9DB0-7C56-D9E141DCC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15FBDB-CE58-C7BD-8BE9-0E36C5920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2E5AA7-0D43-6889-5CE4-4513F1AB8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32C94C-3083-5018-2EA3-A2B590012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73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AB1C-8910-17FA-550C-E63C96BF0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B15CE6-288B-87FF-3856-704FB6BB7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AEA6EA-6882-BD24-47D9-28051315F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7428F5-90A0-05B8-5EFE-B0C76A26A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34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CBB6-E571-BACE-00F0-EF50CF2C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9F316F-93B5-01E5-A5A5-D92A56F05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0082B5-EFC0-3094-F751-274E21059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E6CFD4-0398-EEBC-53E2-220FAE197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32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229D6-456F-5E13-D9F8-7B6B48263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4C1DCD-3C7C-632A-1898-41E3375F4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5370C9-D7D6-0C1F-D4F4-78DCFC3A9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A94DD0-6392-BF57-E66D-9C40737D4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14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72776-3F71-A624-E686-D3736D49B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7BF654-2FBE-72F0-9F6D-50D10BFB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69B282E-A2FC-AE9D-9319-A4AA27229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Oreillettes = atrium</a:t>
            </a:r>
          </a:p>
          <a:p>
            <a:r>
              <a:rPr lang="fr-FR" dirty="0"/>
              <a:t>Auricule = petite poche de l’atrium, proche de la valve, pouvait être le lieu d’un thrombus</a:t>
            </a:r>
          </a:p>
          <a:p>
            <a:r>
              <a:rPr lang="fr-FR" dirty="0"/>
              <a:t>Septum = cloison qui sépare une cavité en 2 cavités plus petites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C0E0C-FA2C-897D-A56D-F206A59A2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61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7BD18-7630-149D-6D16-597E4078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E0979C-9386-5328-F1FD-E867922D5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12820F-7BCA-C7B9-0C4D-9770D74B3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90A60B-082B-8094-D468-EE587D01C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4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wIGiPTSq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38 à 39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4B7B-05A5-4EAC-E8F1-4B21DC9E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19BD46-4B65-1F4C-81D7-133FBC93F20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Vaisseaux sanguins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2C933E-BAE1-F8F2-9B8E-8E4F392FD1E7}"/>
              </a:ext>
            </a:extLst>
          </p:cNvPr>
          <p:cNvSpPr txBox="1"/>
          <p:nvPr/>
        </p:nvSpPr>
        <p:spPr>
          <a:xfrm>
            <a:off x="566836" y="939719"/>
            <a:ext cx="114680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existe 3 principaux types de vaisseaux sanguins :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artères = vaisseaux qui partent du cœur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part du ventricule gauche et va vers le corps. Riche en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Tronc pulmonaire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part du ventricule droite et va vers les poumons. Riche en </a:t>
            </a: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veines = vaisseaux qui arrivent au cœur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Veine cave supérieure &amp; inférieure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revient du corps et va dans l’oreillette droite. Riche en </a:t>
            </a: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Veine pulmonaire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revient des poumons et va dans l’oreillette gauche. Riche en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capillaires = les plus petits vaisseaux sanguins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Autour des alvéoles et autour des cellules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Lieux des échanges gazeux</a:t>
            </a:r>
          </a:p>
        </p:txBody>
      </p:sp>
    </p:spTree>
    <p:extLst>
      <p:ext uri="{BB962C8B-B14F-4D97-AF65-F5344CB8AC3E}">
        <p14:creationId xmlns:p14="http://schemas.microsoft.com/office/powerpoint/2010/main" val="29142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66EBB-C542-D448-CBCB-629BD3997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0ED520-FC47-8BEB-A4D0-7BDA275B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38 à 41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404AB-D37F-57DB-25C5-711E8164284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B6C28FE9-DC5F-232D-F65E-DFB58BA5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0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4EAB1-B03E-BEF7-C483-A4ADD1865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FDDB76-9CE0-7584-5C73-0A5CD7992EA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quiz</a:t>
            </a:r>
          </a:p>
        </p:txBody>
      </p:sp>
      <p:pic>
        <p:nvPicPr>
          <p:cNvPr id="3" name="Image 2" descr="Une image contenant clipart, dessin, illustration, dessin humoristique&#10;&#10;Description générée automatiquement">
            <a:extLst>
              <a:ext uri="{FF2B5EF4-FFF2-40B4-BE49-F238E27FC236}">
                <a16:creationId xmlns:a16="http://schemas.microsoft.com/office/drawing/2014/main" id="{716AF4EF-D319-09BA-38B9-35CA256D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923" y="1354744"/>
            <a:ext cx="4144153" cy="5095037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1AF2613A-D40A-B4CB-7FC3-EC6BAB06C3AC}"/>
              </a:ext>
            </a:extLst>
          </p:cNvPr>
          <p:cNvGrpSpPr/>
          <p:nvPr/>
        </p:nvGrpSpPr>
        <p:grpSpPr>
          <a:xfrm>
            <a:off x="6817895" y="5503256"/>
            <a:ext cx="1960688" cy="1010262"/>
            <a:chOff x="6817895" y="5503256"/>
            <a:chExt cx="1960688" cy="101026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CE4DBFA-649D-27C3-1CA1-A8E36AF30FB5}"/>
                </a:ext>
              </a:extLst>
            </p:cNvPr>
            <p:cNvSpPr txBox="1"/>
            <p:nvPr/>
          </p:nvSpPr>
          <p:spPr>
            <a:xfrm>
              <a:off x="8451249" y="611340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62F0A808-F494-D12E-CBE9-FF997A6931C2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6817895" y="5503256"/>
              <a:ext cx="1633354" cy="81020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6924D7B-003E-66D6-2E0D-D860062549B5}"/>
              </a:ext>
            </a:extLst>
          </p:cNvPr>
          <p:cNvGrpSpPr/>
          <p:nvPr/>
        </p:nvGrpSpPr>
        <p:grpSpPr>
          <a:xfrm>
            <a:off x="7175497" y="4839926"/>
            <a:ext cx="1603086" cy="600165"/>
            <a:chOff x="7175497" y="4839926"/>
            <a:chExt cx="1603086" cy="600165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D8DE725-78C5-DC2A-B986-D9D6CF151870}"/>
                </a:ext>
              </a:extLst>
            </p:cNvPr>
            <p:cNvSpPr txBox="1"/>
            <p:nvPr/>
          </p:nvSpPr>
          <p:spPr>
            <a:xfrm>
              <a:off x="8451249" y="503998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5D78BD06-28F8-BFA8-2390-977182D6EAAB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7175497" y="4839926"/>
              <a:ext cx="1275752" cy="40011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9C8B612-D7B2-D71D-7A90-CC865B67932D}"/>
              </a:ext>
            </a:extLst>
          </p:cNvPr>
          <p:cNvGrpSpPr/>
          <p:nvPr/>
        </p:nvGrpSpPr>
        <p:grpSpPr>
          <a:xfrm>
            <a:off x="7058526" y="3147979"/>
            <a:ext cx="1848553" cy="479841"/>
            <a:chOff x="7058526" y="3147979"/>
            <a:chExt cx="1848553" cy="479841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DD9BF4D-01B5-9D08-F430-9825C4C58975}"/>
                </a:ext>
              </a:extLst>
            </p:cNvPr>
            <p:cNvSpPr txBox="1"/>
            <p:nvPr/>
          </p:nvSpPr>
          <p:spPr>
            <a:xfrm>
              <a:off x="8451249" y="3227710"/>
              <a:ext cx="455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8A08A1F-D51F-8C46-96BB-7E0A527F0F99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 flipV="1">
              <a:off x="7058526" y="3147979"/>
              <a:ext cx="1392723" cy="27978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13827F1-A781-17DD-37A1-08AF02C9C554}"/>
              </a:ext>
            </a:extLst>
          </p:cNvPr>
          <p:cNvGrpSpPr/>
          <p:nvPr/>
        </p:nvGrpSpPr>
        <p:grpSpPr>
          <a:xfrm>
            <a:off x="7471714" y="2647842"/>
            <a:ext cx="1449535" cy="400110"/>
            <a:chOff x="7471714" y="2647842"/>
            <a:chExt cx="1449535" cy="400110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C32C8E3-B07B-290A-2F50-4CD67415ED8A}"/>
                </a:ext>
              </a:extLst>
            </p:cNvPr>
            <p:cNvSpPr txBox="1"/>
            <p:nvPr/>
          </p:nvSpPr>
          <p:spPr>
            <a:xfrm>
              <a:off x="8451249" y="264784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D716816-3BD6-2C1C-EE9F-7078DC9E9AFB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7471714" y="2787230"/>
              <a:ext cx="979535" cy="6066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CD84D50-E831-15A5-99EB-6FF6ACD39EBA}"/>
              </a:ext>
            </a:extLst>
          </p:cNvPr>
          <p:cNvGrpSpPr/>
          <p:nvPr/>
        </p:nvGrpSpPr>
        <p:grpSpPr>
          <a:xfrm>
            <a:off x="1481635" y="5479941"/>
            <a:ext cx="5008926" cy="1049139"/>
            <a:chOff x="1481635" y="5479941"/>
            <a:chExt cx="5008926" cy="1049139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C296F68-6E75-D933-1331-5D76B6436567}"/>
                </a:ext>
              </a:extLst>
            </p:cNvPr>
            <p:cNvSpPr txBox="1"/>
            <p:nvPr/>
          </p:nvSpPr>
          <p:spPr>
            <a:xfrm>
              <a:off x="1481635" y="612897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28271DC0-2DDA-7968-638E-15A1C6E26E50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1808969" y="5479941"/>
              <a:ext cx="4681592" cy="84908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205A211-2B7E-5CB6-B6F6-A64216A0C816}"/>
              </a:ext>
            </a:extLst>
          </p:cNvPr>
          <p:cNvGrpSpPr/>
          <p:nvPr/>
        </p:nvGrpSpPr>
        <p:grpSpPr>
          <a:xfrm>
            <a:off x="3238528" y="3768518"/>
            <a:ext cx="5682721" cy="1957881"/>
            <a:chOff x="3238528" y="3768518"/>
            <a:chExt cx="5682721" cy="195788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3845FCC-8A8B-09C8-2C7B-619756CBBFAE}"/>
                </a:ext>
              </a:extLst>
            </p:cNvPr>
            <p:cNvSpPr txBox="1"/>
            <p:nvPr/>
          </p:nvSpPr>
          <p:spPr>
            <a:xfrm>
              <a:off x="3238528" y="532628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E07E1B04-D189-4F33-4E35-864520D77B37}"/>
                </a:ext>
              </a:extLst>
            </p:cNvPr>
            <p:cNvGrpSpPr/>
            <p:nvPr/>
          </p:nvGrpSpPr>
          <p:grpSpPr>
            <a:xfrm>
              <a:off x="7211844" y="3768518"/>
              <a:ext cx="1709405" cy="802631"/>
              <a:chOff x="7211844" y="3768518"/>
              <a:chExt cx="1709405" cy="802631"/>
            </a:xfrm>
          </p:grpSpPr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D0500AE-7C17-3FF6-6712-EE684CB6FF43}"/>
                  </a:ext>
                </a:extLst>
              </p:cNvPr>
              <p:cNvSpPr txBox="1"/>
              <p:nvPr/>
            </p:nvSpPr>
            <p:spPr>
              <a:xfrm>
                <a:off x="8451249" y="4171039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D6100D0C-589E-313C-285F-2B08ACBDD485}"/>
                  </a:ext>
                </a:extLst>
              </p:cNvPr>
              <p:cNvCxnSpPr>
                <a:cxnSpLocks/>
                <a:stCxn id="30" idx="1"/>
              </p:cNvCxnSpPr>
              <p:nvPr/>
            </p:nvCxnSpPr>
            <p:spPr>
              <a:xfrm flipH="1" flipV="1">
                <a:off x="7211844" y="3768518"/>
                <a:ext cx="1239405" cy="602576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52A857C-EF31-F910-6825-6C6C749B6C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8797" y="4778923"/>
              <a:ext cx="1884436" cy="73688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6BC9F4F-6836-C11B-C9E2-91A01CFDEBA9}"/>
              </a:ext>
            </a:extLst>
          </p:cNvPr>
          <p:cNvGrpSpPr/>
          <p:nvPr/>
        </p:nvGrpSpPr>
        <p:grpSpPr>
          <a:xfrm>
            <a:off x="2973352" y="3402490"/>
            <a:ext cx="2208248" cy="1837546"/>
            <a:chOff x="2973352" y="3402490"/>
            <a:chExt cx="2208248" cy="1837546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5CB9C4A-9A10-855E-A06A-5FE768387AE9}"/>
                </a:ext>
              </a:extLst>
            </p:cNvPr>
            <p:cNvSpPr txBox="1"/>
            <p:nvPr/>
          </p:nvSpPr>
          <p:spPr>
            <a:xfrm>
              <a:off x="2973352" y="4334346"/>
              <a:ext cx="587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2FF37A00-F7AB-FBDC-B66F-8FCFE1FC283E}"/>
                </a:ext>
              </a:extLst>
            </p:cNvPr>
            <p:cNvCxnSpPr>
              <a:cxnSpLocks/>
            </p:cNvCxnSpPr>
            <p:nvPr/>
          </p:nvCxnSpPr>
          <p:spPr>
            <a:xfrm>
              <a:off x="3759236" y="5039981"/>
              <a:ext cx="1422364" cy="200055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FCBB9F07-3AFA-5895-C15E-CB8F7359C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7563" y="3402490"/>
              <a:ext cx="1622594" cy="1103118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FFC6EE61-A7AA-CCF4-5DD1-22D19C9AF883}"/>
              </a:ext>
            </a:extLst>
          </p:cNvPr>
          <p:cNvGrpSpPr/>
          <p:nvPr/>
        </p:nvGrpSpPr>
        <p:grpSpPr>
          <a:xfrm>
            <a:off x="1670596" y="3627820"/>
            <a:ext cx="3511004" cy="504010"/>
            <a:chOff x="1670596" y="3627820"/>
            <a:chExt cx="3511004" cy="504010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46416A0-495A-F821-9A74-C51F46AD2791}"/>
                </a:ext>
              </a:extLst>
            </p:cNvPr>
            <p:cNvSpPr txBox="1"/>
            <p:nvPr/>
          </p:nvSpPr>
          <p:spPr>
            <a:xfrm>
              <a:off x="1670596" y="362782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D850BB22-F49C-9303-67A7-53C5A61363E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997930" y="3827875"/>
              <a:ext cx="3183670" cy="30395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4CF90BBB-BDDE-E15A-F9B7-F37897A04C25}"/>
              </a:ext>
            </a:extLst>
          </p:cNvPr>
          <p:cNvGrpSpPr/>
          <p:nvPr/>
        </p:nvGrpSpPr>
        <p:grpSpPr>
          <a:xfrm>
            <a:off x="2877724" y="2469146"/>
            <a:ext cx="2286692" cy="869591"/>
            <a:chOff x="2877724" y="2469146"/>
            <a:chExt cx="2286692" cy="869591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FA100AA-3E04-EE44-6274-5338989F05DC}"/>
                </a:ext>
              </a:extLst>
            </p:cNvPr>
            <p:cNvSpPr txBox="1"/>
            <p:nvPr/>
          </p:nvSpPr>
          <p:spPr>
            <a:xfrm>
              <a:off x="2877724" y="293862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FC8FFCEA-0B85-D7A0-5DC3-95AA0BB06AA3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 flipV="1">
              <a:off x="3205058" y="2469146"/>
              <a:ext cx="1959358" cy="66953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2E34561D-E1CF-D96B-F6A8-B6C92594D34E}"/>
              </a:ext>
            </a:extLst>
          </p:cNvPr>
          <p:cNvGrpSpPr/>
          <p:nvPr/>
        </p:nvGrpSpPr>
        <p:grpSpPr>
          <a:xfrm>
            <a:off x="1348749" y="2242088"/>
            <a:ext cx="4628888" cy="985622"/>
            <a:chOff x="1348749" y="2242088"/>
            <a:chExt cx="4628888" cy="985622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5F95ED9-39B1-3D98-0B1E-E03EE377FA51}"/>
                </a:ext>
              </a:extLst>
            </p:cNvPr>
            <p:cNvSpPr txBox="1"/>
            <p:nvPr/>
          </p:nvSpPr>
          <p:spPr>
            <a:xfrm>
              <a:off x="1348749" y="224208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04FD9852-F9E0-4344-2972-823953EB82C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1676083" y="2442143"/>
              <a:ext cx="4301554" cy="785567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2F2087BE-D459-FFB5-CE8B-3B5013484A75}"/>
              </a:ext>
            </a:extLst>
          </p:cNvPr>
          <p:cNvSpPr txBox="1"/>
          <p:nvPr/>
        </p:nvSpPr>
        <p:spPr>
          <a:xfrm>
            <a:off x="3362394" y="4818773"/>
            <a:ext cx="58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F49AC57D-A396-527D-B7D1-089669698424}"/>
              </a:ext>
            </a:extLst>
          </p:cNvPr>
          <p:cNvGrpSpPr/>
          <p:nvPr/>
        </p:nvGrpSpPr>
        <p:grpSpPr>
          <a:xfrm>
            <a:off x="5747234" y="4322293"/>
            <a:ext cx="470000" cy="2431706"/>
            <a:chOff x="8451249" y="616246"/>
            <a:chExt cx="470000" cy="2431706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2724721-ABAF-FC36-E04E-20EB2F1184EA}"/>
                </a:ext>
              </a:extLst>
            </p:cNvPr>
            <p:cNvSpPr txBox="1"/>
            <p:nvPr/>
          </p:nvSpPr>
          <p:spPr>
            <a:xfrm>
              <a:off x="8451249" y="264784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F89AD01F-A826-3264-08DA-239E446664F9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H="1" flipV="1">
              <a:off x="8681652" y="616246"/>
              <a:ext cx="4597" cy="203159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1D6D75A8-DD6F-D5AB-C02C-20A43B221377}"/>
              </a:ext>
            </a:extLst>
          </p:cNvPr>
          <p:cNvGrpSpPr/>
          <p:nvPr/>
        </p:nvGrpSpPr>
        <p:grpSpPr>
          <a:xfrm>
            <a:off x="6674010" y="3768518"/>
            <a:ext cx="3457822" cy="2344890"/>
            <a:chOff x="5463427" y="703062"/>
            <a:chExt cx="3457822" cy="2344890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95F2AD6-B7C5-58A3-9CB0-BF515706F4B3}"/>
                </a:ext>
              </a:extLst>
            </p:cNvPr>
            <p:cNvSpPr txBox="1"/>
            <p:nvPr/>
          </p:nvSpPr>
          <p:spPr>
            <a:xfrm>
              <a:off x="8451249" y="264784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D04E220C-B182-65AA-C230-F1F0AC29A2CB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H="1" flipV="1">
              <a:off x="5463427" y="703062"/>
              <a:ext cx="3222822" cy="194478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251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C3B52-555F-0FD7-5B6D-545B2AADD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DFCAEB-7A13-8EAE-8DFD-BF87D8FD241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anatomie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D159AC-C3E8-7043-CDC4-0927C8ADD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765118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0F660B-105C-2105-5D63-0A21FBA1E566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67A925D1-439C-07D4-F8C5-AAC87657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29CC4A-6994-87E4-7E0C-094BF8B37EE6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0880A2-89CF-0594-A9ED-719F86BCC62A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4C6A0BA-6B13-FFC8-932B-F5C60FAB21B1}"/>
              </a:ext>
            </a:extLst>
          </p:cNvPr>
          <p:cNvCxnSpPr>
            <a:cxnSpLocks/>
          </p:cNvCxnSpPr>
          <p:nvPr/>
        </p:nvCxnSpPr>
        <p:spPr>
          <a:xfrm>
            <a:off x="2814832" y="1343680"/>
            <a:ext cx="1061999" cy="2320089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9F71F77-9EB2-3733-0DE0-E546AF7CB5AC}"/>
              </a:ext>
            </a:extLst>
          </p:cNvPr>
          <p:cNvSpPr txBox="1"/>
          <p:nvPr/>
        </p:nvSpPr>
        <p:spPr>
          <a:xfrm>
            <a:off x="1680573" y="1005015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292B85-2730-2ED8-B52B-1B44B81C3DD6}"/>
              </a:ext>
            </a:extLst>
          </p:cNvPr>
          <p:cNvSpPr txBox="1"/>
          <p:nvPr/>
        </p:nvSpPr>
        <p:spPr>
          <a:xfrm>
            <a:off x="3499839" y="961931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89D06D-6B4E-45AA-20F7-472F620C76FD}"/>
              </a:ext>
            </a:extLst>
          </p:cNvPr>
          <p:cNvSpPr txBox="1"/>
          <p:nvPr/>
        </p:nvSpPr>
        <p:spPr>
          <a:xfrm>
            <a:off x="242027" y="2867011"/>
            <a:ext cx="21606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droite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CF0FE6-77EF-BD4B-07E7-969CFEBA63B0}"/>
              </a:ext>
            </a:extLst>
          </p:cNvPr>
          <p:cNvSpPr txBox="1"/>
          <p:nvPr/>
        </p:nvSpPr>
        <p:spPr>
          <a:xfrm>
            <a:off x="5455478" y="2224972"/>
            <a:ext cx="24401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gauche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7B89C3-EBC0-D53C-DCC9-3B317BF7AA56}"/>
              </a:ext>
            </a:extLst>
          </p:cNvPr>
          <p:cNvSpPr txBox="1"/>
          <p:nvPr/>
        </p:nvSpPr>
        <p:spPr>
          <a:xfrm>
            <a:off x="6015425" y="4820508"/>
            <a:ext cx="2514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 gauche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E776484-BB7E-45B7-4679-898DEA20F568}"/>
              </a:ext>
            </a:extLst>
          </p:cNvPr>
          <p:cNvSpPr txBox="1"/>
          <p:nvPr/>
        </p:nvSpPr>
        <p:spPr>
          <a:xfrm>
            <a:off x="1279125" y="6083090"/>
            <a:ext cx="22292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 droite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1B5942B-F5D8-B8B8-E8B4-7577774D9272}"/>
              </a:ext>
            </a:extLst>
          </p:cNvPr>
          <p:cNvSpPr txBox="1"/>
          <p:nvPr/>
        </p:nvSpPr>
        <p:spPr>
          <a:xfrm>
            <a:off x="8167675" y="1192964"/>
            <a:ext cx="328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: 4 cavités</a:t>
            </a:r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AD5B518-BD8A-A9E4-D8AF-84E3FAFDB017}"/>
              </a:ext>
            </a:extLst>
          </p:cNvPr>
          <p:cNvGrpSpPr/>
          <p:nvPr/>
        </p:nvGrpSpPr>
        <p:grpSpPr>
          <a:xfrm>
            <a:off x="30377" y="4301958"/>
            <a:ext cx="3160876" cy="400110"/>
            <a:chOff x="30377" y="4301958"/>
            <a:chExt cx="3160876" cy="40011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61D5A67-66CE-D6B3-56B3-1AFE08940970}"/>
                </a:ext>
              </a:extLst>
            </p:cNvPr>
            <p:cNvSpPr txBox="1"/>
            <p:nvPr/>
          </p:nvSpPr>
          <p:spPr>
            <a:xfrm>
              <a:off x="30377" y="4301958"/>
              <a:ext cx="21850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tricuspide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9EE6C052-7B47-ED6C-168F-4A79B72932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0817" y="4553595"/>
              <a:ext cx="1060436" cy="73925"/>
            </a:xfrm>
            <a:prstGeom prst="line">
              <a:avLst/>
            </a:prstGeom>
            <a:ln w="412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BC53BDD-231E-8488-6DA2-E469BAC4A446}"/>
              </a:ext>
            </a:extLst>
          </p:cNvPr>
          <p:cNvGrpSpPr/>
          <p:nvPr/>
        </p:nvGrpSpPr>
        <p:grpSpPr>
          <a:xfrm>
            <a:off x="4883450" y="3228945"/>
            <a:ext cx="2817926" cy="706709"/>
            <a:chOff x="4743750" y="3228945"/>
            <a:chExt cx="2817926" cy="706709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69ACE4C-A909-F6AB-9069-61547C115BCE}"/>
                </a:ext>
              </a:extLst>
            </p:cNvPr>
            <p:cNvSpPr txBox="1"/>
            <p:nvPr/>
          </p:nvSpPr>
          <p:spPr>
            <a:xfrm>
              <a:off x="5636848" y="3228945"/>
              <a:ext cx="19248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mitrale</a:t>
              </a: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AA0F5429-23F6-F9E2-CDEC-307431E70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3750" y="3391884"/>
              <a:ext cx="858167" cy="543770"/>
            </a:xfrm>
            <a:prstGeom prst="line">
              <a:avLst/>
            </a:prstGeom>
            <a:ln w="412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81C31C3-0732-5E3E-7EAA-C34A9550991C}"/>
              </a:ext>
            </a:extLst>
          </p:cNvPr>
          <p:cNvCxnSpPr>
            <a:cxnSpLocks/>
          </p:cNvCxnSpPr>
          <p:nvPr/>
        </p:nvCxnSpPr>
        <p:spPr>
          <a:xfrm flipH="1">
            <a:off x="3427105" y="5108390"/>
            <a:ext cx="582703" cy="1254718"/>
          </a:xfrm>
          <a:prstGeom prst="line">
            <a:avLst/>
          </a:prstGeom>
          <a:ln w="412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F4346E8-4C5A-B3AC-E332-A741315C524E}"/>
              </a:ext>
            </a:extLst>
          </p:cNvPr>
          <p:cNvCxnSpPr>
            <a:cxnSpLocks/>
          </p:cNvCxnSpPr>
          <p:nvPr/>
        </p:nvCxnSpPr>
        <p:spPr>
          <a:xfrm flipH="1" flipV="1">
            <a:off x="2355167" y="3067066"/>
            <a:ext cx="568524" cy="680511"/>
          </a:xfrm>
          <a:prstGeom prst="line">
            <a:avLst/>
          </a:prstGeom>
          <a:ln w="412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97743A6F-7400-28B2-753F-8F262232AEA2}"/>
              </a:ext>
            </a:extLst>
          </p:cNvPr>
          <p:cNvCxnSpPr>
            <a:cxnSpLocks/>
          </p:cNvCxnSpPr>
          <p:nvPr/>
        </p:nvCxnSpPr>
        <p:spPr>
          <a:xfrm flipV="1">
            <a:off x="4653646" y="2525055"/>
            <a:ext cx="801832" cy="866829"/>
          </a:xfrm>
          <a:prstGeom prst="line">
            <a:avLst/>
          </a:prstGeom>
          <a:ln w="412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73E25BB-63E0-A65A-21E9-AEEC6B7557F4}"/>
              </a:ext>
            </a:extLst>
          </p:cNvPr>
          <p:cNvCxnSpPr>
            <a:cxnSpLocks/>
          </p:cNvCxnSpPr>
          <p:nvPr/>
        </p:nvCxnSpPr>
        <p:spPr>
          <a:xfrm flipV="1">
            <a:off x="4883450" y="5020563"/>
            <a:ext cx="1170120" cy="40483"/>
          </a:xfrm>
          <a:prstGeom prst="line">
            <a:avLst/>
          </a:prstGeom>
          <a:ln w="412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714627F-77EB-A286-8E63-E9F90AA3389D}"/>
              </a:ext>
            </a:extLst>
          </p:cNvPr>
          <p:cNvCxnSpPr>
            <a:cxnSpLocks/>
          </p:cNvCxnSpPr>
          <p:nvPr/>
        </p:nvCxnSpPr>
        <p:spPr>
          <a:xfrm>
            <a:off x="4653646" y="5490326"/>
            <a:ext cx="2085316" cy="655629"/>
          </a:xfrm>
          <a:prstGeom prst="line">
            <a:avLst/>
          </a:prstGeom>
          <a:ln w="412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FA704B27-EEFF-2B56-02C8-555FE03994E4}"/>
              </a:ext>
            </a:extLst>
          </p:cNvPr>
          <p:cNvSpPr txBox="1"/>
          <p:nvPr/>
        </p:nvSpPr>
        <p:spPr>
          <a:xfrm>
            <a:off x="6760910" y="5962998"/>
            <a:ext cx="33885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interventriculaire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C9DE1D6-0C31-56C4-C52C-E306ADEB4021}"/>
              </a:ext>
            </a:extLst>
          </p:cNvPr>
          <p:cNvCxnSpPr>
            <a:cxnSpLocks/>
          </p:cNvCxnSpPr>
          <p:nvPr/>
        </p:nvCxnSpPr>
        <p:spPr>
          <a:xfrm flipV="1">
            <a:off x="3666623" y="2028889"/>
            <a:ext cx="1268794" cy="1153582"/>
          </a:xfrm>
          <a:prstGeom prst="line">
            <a:avLst/>
          </a:prstGeom>
          <a:ln w="412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C798C7D6-18BB-93C7-4739-F78EA4439E91}"/>
              </a:ext>
            </a:extLst>
          </p:cNvPr>
          <p:cNvSpPr txBox="1"/>
          <p:nvPr/>
        </p:nvSpPr>
        <p:spPr>
          <a:xfrm>
            <a:off x="4957364" y="1845932"/>
            <a:ext cx="54695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interventriculaire (non visible)</a:t>
            </a:r>
          </a:p>
        </p:txBody>
      </p:sp>
    </p:spTree>
    <p:extLst>
      <p:ext uri="{BB962C8B-B14F-4D97-AF65-F5344CB8AC3E}">
        <p14:creationId xmlns:p14="http://schemas.microsoft.com/office/powerpoint/2010/main" val="163539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85EF-26D2-62E9-C47D-416FF122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4E8134-312B-A4AD-86A5-A38BAED57D2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(gros) vaisseaux sanguins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2068A9-360B-0DEF-1359-90EDA4AE5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39706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D7981DD-68C4-2C32-18CF-BA93931203B4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57C9DD18-7ADA-4D8A-27E7-250CDD2B8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5E185C-D62F-710A-B87D-C853383BAFB6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A5D2FF-5D56-1964-9ADE-34DC21DFA5B9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933EE9EC-4DB0-5F7C-B221-9F436600D2B1}"/>
              </a:ext>
            </a:extLst>
          </p:cNvPr>
          <p:cNvSpPr txBox="1"/>
          <p:nvPr/>
        </p:nvSpPr>
        <p:spPr>
          <a:xfrm>
            <a:off x="1673021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3ABB0DC-B525-965D-6271-7528893383AB}"/>
              </a:ext>
            </a:extLst>
          </p:cNvPr>
          <p:cNvSpPr txBox="1"/>
          <p:nvPr/>
        </p:nvSpPr>
        <p:spPr>
          <a:xfrm>
            <a:off x="4887341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88934E-304B-25F1-A86C-8390AF7EC98E}"/>
              </a:ext>
            </a:extLst>
          </p:cNvPr>
          <p:cNvSpPr txBox="1"/>
          <p:nvPr/>
        </p:nvSpPr>
        <p:spPr>
          <a:xfrm>
            <a:off x="7266155" y="1148007"/>
            <a:ext cx="4400551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(convention):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 bleue = riche en CO</a:t>
            </a:r>
            <a:r>
              <a:rPr lang="fr-FR" sz="28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 rouge = riche en O</a:t>
            </a:r>
            <a:r>
              <a:rPr lang="fr-FR" sz="2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 : riche en CO</a:t>
            </a:r>
            <a:r>
              <a:rPr lang="fr-FR" sz="28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 : riche en O</a:t>
            </a:r>
            <a:r>
              <a:rPr lang="fr-FR" sz="2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2CCC65D-0E51-77C6-9489-A5544CE0BDC5}"/>
              </a:ext>
            </a:extLst>
          </p:cNvPr>
          <p:cNvGrpSpPr/>
          <p:nvPr/>
        </p:nvGrpSpPr>
        <p:grpSpPr>
          <a:xfrm>
            <a:off x="101393" y="1911774"/>
            <a:ext cx="2798970" cy="707886"/>
            <a:chOff x="101393" y="1911774"/>
            <a:chExt cx="2798970" cy="707886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BE6054CE-90D7-0973-CA80-2E81C824B4A6}"/>
                </a:ext>
              </a:extLst>
            </p:cNvPr>
            <p:cNvSpPr txBox="1"/>
            <p:nvPr/>
          </p:nvSpPr>
          <p:spPr>
            <a:xfrm>
              <a:off x="101393" y="1911774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Veine cave supérieure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D48C193C-66BF-F358-A318-F073ED6E6918}"/>
                </a:ext>
              </a:extLst>
            </p:cNvPr>
            <p:cNvCxnSpPr>
              <a:cxnSpLocks/>
            </p:cNvCxnSpPr>
            <p:nvPr/>
          </p:nvCxnSpPr>
          <p:spPr>
            <a:xfrm>
              <a:off x="1587293" y="2128838"/>
              <a:ext cx="131307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64EBF87-2656-B3D7-B23C-A35C898A5C9D}"/>
              </a:ext>
            </a:extLst>
          </p:cNvPr>
          <p:cNvGrpSpPr/>
          <p:nvPr/>
        </p:nvGrpSpPr>
        <p:grpSpPr>
          <a:xfrm>
            <a:off x="187121" y="5544448"/>
            <a:ext cx="2541792" cy="707886"/>
            <a:chOff x="187121" y="5544448"/>
            <a:chExt cx="2541792" cy="707886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52AA95F-1BCA-03A1-7B39-1CE51902F864}"/>
                </a:ext>
              </a:extLst>
            </p:cNvPr>
            <p:cNvSpPr txBox="1"/>
            <p:nvPr/>
          </p:nvSpPr>
          <p:spPr>
            <a:xfrm>
              <a:off x="187121" y="5544448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Veine cave inférieure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821F46DE-DF5E-0293-D414-901F5AF2568B}"/>
                </a:ext>
              </a:extLst>
            </p:cNvPr>
            <p:cNvCxnSpPr>
              <a:cxnSpLocks/>
            </p:cNvCxnSpPr>
            <p:nvPr/>
          </p:nvCxnSpPr>
          <p:spPr>
            <a:xfrm>
              <a:off x="1639706" y="5667375"/>
              <a:ext cx="108920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171C89B-BA98-0D39-92B9-4C446E258D91}"/>
              </a:ext>
            </a:extLst>
          </p:cNvPr>
          <p:cNvGrpSpPr/>
          <p:nvPr/>
        </p:nvGrpSpPr>
        <p:grpSpPr>
          <a:xfrm>
            <a:off x="213140" y="2645754"/>
            <a:ext cx="3858798" cy="707886"/>
            <a:chOff x="213140" y="2645754"/>
            <a:chExt cx="3858798" cy="70788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6D3493B-8847-F160-1951-2503F124EA8D}"/>
                </a:ext>
              </a:extLst>
            </p:cNvPr>
            <p:cNvSpPr txBox="1"/>
            <p:nvPr/>
          </p:nvSpPr>
          <p:spPr>
            <a:xfrm>
              <a:off x="213140" y="2645754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Tronc pulmonaire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6E1ACB66-590C-554E-2760-68B00AEE9115}"/>
                </a:ext>
              </a:extLst>
            </p:cNvPr>
            <p:cNvCxnSpPr>
              <a:cxnSpLocks/>
            </p:cNvCxnSpPr>
            <p:nvPr/>
          </p:nvCxnSpPr>
          <p:spPr>
            <a:xfrm>
              <a:off x="1563991" y="2818364"/>
              <a:ext cx="250794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BA0F6EA-B1ED-B897-F120-D451E07A655D}"/>
              </a:ext>
            </a:extLst>
          </p:cNvPr>
          <p:cNvGrpSpPr/>
          <p:nvPr/>
        </p:nvGrpSpPr>
        <p:grpSpPr>
          <a:xfrm>
            <a:off x="4111973" y="1454574"/>
            <a:ext cx="2003999" cy="677147"/>
            <a:chOff x="4111973" y="1454574"/>
            <a:chExt cx="2003999" cy="677147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E04D543-08EA-EDFE-D514-AECE265A23BC}"/>
                </a:ext>
              </a:extLst>
            </p:cNvPr>
            <p:cNvSpPr txBox="1"/>
            <p:nvPr/>
          </p:nvSpPr>
          <p:spPr>
            <a:xfrm>
              <a:off x="4630072" y="1454574"/>
              <a:ext cx="14859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Aorte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7E5381F4-9618-F5B4-0038-6029016BBE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1973" y="1626053"/>
              <a:ext cx="503811" cy="5056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FB73AC65-1EDE-0C00-AE3A-EDDC643DC85A}"/>
              </a:ext>
            </a:extLst>
          </p:cNvPr>
          <p:cNvGrpSpPr/>
          <p:nvPr/>
        </p:nvGrpSpPr>
        <p:grpSpPr>
          <a:xfrm>
            <a:off x="5100638" y="2464421"/>
            <a:ext cx="2089802" cy="902828"/>
            <a:chOff x="5100638" y="2464421"/>
            <a:chExt cx="2089802" cy="902828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476FCCA-033B-5B5F-8FCE-17BBB2601769}"/>
                </a:ext>
              </a:extLst>
            </p:cNvPr>
            <p:cNvSpPr txBox="1"/>
            <p:nvPr/>
          </p:nvSpPr>
          <p:spPr>
            <a:xfrm>
              <a:off x="5498504" y="2464421"/>
              <a:ext cx="16919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Veines pulmonaires</a:t>
              </a:r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26449DB5-F6F3-03B8-682E-97B8538974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0638" y="2746863"/>
              <a:ext cx="423885" cy="2117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258CFCB2-96F0-CD18-A148-E9B187B067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580" y="2958572"/>
              <a:ext cx="211943" cy="4086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30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E06EA-2C1A-3F21-1C9E-3B77A20E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94CC2B-A071-17D3-4C09-496D05E2B94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un double système de pompe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7E7A93-8CE6-EF18-8F36-A49BF4C65A0A}"/>
              </a:ext>
            </a:extLst>
          </p:cNvPr>
          <p:cNvSpPr txBox="1"/>
          <p:nvPr/>
        </p:nvSpPr>
        <p:spPr>
          <a:xfrm>
            <a:off x="5522389" y="1318655"/>
            <a:ext cx="654858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pulmonaire (= petite circulation)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le cœur et les poumons</a:t>
            </a: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Ventricule droite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Tronc (artère) pulmonaire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Capillaires (sur alvéoles)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Veines pulmonaires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Oreillette gauche</a:t>
            </a:r>
          </a:p>
          <a:p>
            <a:pPr marL="800100" lvl="1" indent="-342900">
              <a:buFont typeface="+mj-lt"/>
              <a:buAutoNum type="arabicPeriod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Amène le sang riche en CO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poumons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 le CO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contre l’O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capillaires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Amène le sang riche en 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cœur</a:t>
            </a:r>
          </a:p>
        </p:txBody>
      </p:sp>
      <p:pic>
        <p:nvPicPr>
          <p:cNvPr id="10" name="Image 9" descr="Une image contenant texte, diagramme, croquis&#10;&#10;Description générée automatiquement">
            <a:extLst>
              <a:ext uri="{FF2B5EF4-FFF2-40B4-BE49-F238E27FC236}">
                <a16:creationId xmlns:a16="http://schemas.microsoft.com/office/drawing/2014/main" id="{C9E840EC-85A1-54D6-C576-93E96C685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" y="914400"/>
            <a:ext cx="4678273" cy="5943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D90A6B-51DB-0965-486B-30FBC404154B}"/>
              </a:ext>
            </a:extLst>
          </p:cNvPr>
          <p:cNvSpPr txBox="1"/>
          <p:nvPr/>
        </p:nvSpPr>
        <p:spPr>
          <a:xfrm>
            <a:off x="870621" y="1014381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FC7DE3D-0A1D-E677-EA5D-EF2A1E4E48E6}"/>
              </a:ext>
            </a:extLst>
          </p:cNvPr>
          <p:cNvSpPr/>
          <p:nvPr/>
        </p:nvSpPr>
        <p:spPr>
          <a:xfrm>
            <a:off x="1328725" y="2390775"/>
            <a:ext cx="1023938" cy="420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250DFC1-A113-CC3B-B1B9-7AC11354C25F}"/>
              </a:ext>
            </a:extLst>
          </p:cNvPr>
          <p:cNvSpPr/>
          <p:nvPr/>
        </p:nvSpPr>
        <p:spPr>
          <a:xfrm>
            <a:off x="1328725" y="4314825"/>
            <a:ext cx="900113" cy="420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4576E6D-2610-8ED3-2129-62C1A2004199}"/>
              </a:ext>
            </a:extLst>
          </p:cNvPr>
          <p:cNvSpPr/>
          <p:nvPr/>
        </p:nvSpPr>
        <p:spPr>
          <a:xfrm>
            <a:off x="3492976" y="806424"/>
            <a:ext cx="1358216" cy="914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DC6359B-A4C6-0C08-F063-64112DDF8812}"/>
              </a:ext>
            </a:extLst>
          </p:cNvPr>
          <p:cNvSpPr/>
          <p:nvPr/>
        </p:nvSpPr>
        <p:spPr>
          <a:xfrm>
            <a:off x="3871899" y="2527246"/>
            <a:ext cx="979293" cy="4302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2BFA9FA-FA09-1E7E-5885-CFDD4898D795}"/>
              </a:ext>
            </a:extLst>
          </p:cNvPr>
          <p:cNvSpPr/>
          <p:nvPr/>
        </p:nvSpPr>
        <p:spPr>
          <a:xfrm>
            <a:off x="3028938" y="3333669"/>
            <a:ext cx="842961" cy="4302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293CE99-9B52-7468-1764-778C4FB226B7}"/>
              </a:ext>
            </a:extLst>
          </p:cNvPr>
          <p:cNvSpPr txBox="1"/>
          <p:nvPr/>
        </p:nvSpPr>
        <p:spPr>
          <a:xfrm>
            <a:off x="4208388" y="1923979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1009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7CD71-6712-A615-A570-D5CCEED7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831D33-1758-F212-47CB-3A1DA876FAD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un double système de pompe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54289D-53B4-E468-72D4-8BE76A05E3B6}"/>
              </a:ext>
            </a:extLst>
          </p:cNvPr>
          <p:cNvSpPr txBox="1"/>
          <p:nvPr/>
        </p:nvSpPr>
        <p:spPr>
          <a:xfrm>
            <a:off x="5522389" y="1318655"/>
            <a:ext cx="679064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systémique (= grande circulation)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le cœur et le corps</a:t>
            </a: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Ventricule gauche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Aorte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Capillaires (dans les tissus)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Veines caves supérieure et inférieure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Oreillette droite</a:t>
            </a:r>
          </a:p>
          <a:p>
            <a:pPr marL="800100" lvl="1" indent="-342900">
              <a:buFont typeface="+mj-lt"/>
              <a:buAutoNum type="arabicPeriod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Amène le sang riche en 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tissus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 l’O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contre le CO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capillaires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Amène le sang riche en CO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cœur</a:t>
            </a:r>
          </a:p>
        </p:txBody>
      </p:sp>
      <p:pic>
        <p:nvPicPr>
          <p:cNvPr id="10" name="Image 9" descr="Une image contenant texte, diagramme, croquis&#10;&#10;Description générée automatiquement">
            <a:extLst>
              <a:ext uri="{FF2B5EF4-FFF2-40B4-BE49-F238E27FC236}">
                <a16:creationId xmlns:a16="http://schemas.microsoft.com/office/drawing/2014/main" id="{8E6DA8A7-B016-D0EB-CEE2-241B10AC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" y="914400"/>
            <a:ext cx="4678273" cy="5943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80FC909-88D9-A874-AC68-4CDCFB80109A}"/>
              </a:ext>
            </a:extLst>
          </p:cNvPr>
          <p:cNvSpPr txBox="1"/>
          <p:nvPr/>
        </p:nvSpPr>
        <p:spPr>
          <a:xfrm>
            <a:off x="870621" y="1014381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B205090-3521-2128-5197-FDA06F27FF76}"/>
              </a:ext>
            </a:extLst>
          </p:cNvPr>
          <p:cNvSpPr/>
          <p:nvPr/>
        </p:nvSpPr>
        <p:spPr>
          <a:xfrm>
            <a:off x="3900474" y="2853202"/>
            <a:ext cx="1023938" cy="420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0E29F8F-EC0E-CB69-2025-36EC9D0AC539}"/>
              </a:ext>
            </a:extLst>
          </p:cNvPr>
          <p:cNvSpPr/>
          <p:nvPr/>
        </p:nvSpPr>
        <p:spPr>
          <a:xfrm>
            <a:off x="3000361" y="3871912"/>
            <a:ext cx="900113" cy="420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15AFEFD-E00F-DE52-1AE1-9282F1F3399E}"/>
              </a:ext>
            </a:extLst>
          </p:cNvPr>
          <p:cNvSpPr/>
          <p:nvPr/>
        </p:nvSpPr>
        <p:spPr>
          <a:xfrm>
            <a:off x="3349958" y="5915025"/>
            <a:ext cx="1358216" cy="914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9D2D4C4-55AB-FCE2-71E6-F10C35CB3031}"/>
              </a:ext>
            </a:extLst>
          </p:cNvPr>
          <p:cNvSpPr/>
          <p:nvPr/>
        </p:nvSpPr>
        <p:spPr>
          <a:xfrm>
            <a:off x="570436" y="2998733"/>
            <a:ext cx="979293" cy="4302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1750FF1-0C65-F577-AF52-A1F6B458D8E3}"/>
              </a:ext>
            </a:extLst>
          </p:cNvPr>
          <p:cNvSpPr/>
          <p:nvPr/>
        </p:nvSpPr>
        <p:spPr>
          <a:xfrm>
            <a:off x="328604" y="3765478"/>
            <a:ext cx="842961" cy="4302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7873B52-447D-02AF-D3CF-146DB9A8054F}"/>
              </a:ext>
            </a:extLst>
          </p:cNvPr>
          <p:cNvSpPr txBox="1"/>
          <p:nvPr/>
        </p:nvSpPr>
        <p:spPr>
          <a:xfrm>
            <a:off x="4208388" y="1923979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35074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7F4E9-0373-7368-7131-8A2B55EE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31A4F1-C258-2003-A66D-B1D26A7E6F0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un double système de pompe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E072C3-C4F2-A8D8-9F16-98FFC02BCF09}"/>
              </a:ext>
            </a:extLst>
          </p:cNvPr>
          <p:cNvSpPr txBox="1"/>
          <p:nvPr/>
        </p:nvSpPr>
        <p:spPr>
          <a:xfrm>
            <a:off x="5776744" y="1696579"/>
            <a:ext cx="6219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parois du ventricule gauche sont 2-3x plus épaisses que celles du ventricule droit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il doit propulser le sang sur une plus grande distance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 le cœur se contracte, les deux circulations sont activées 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simultanément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oreillettes se remplissent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oreillettes se contractent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ventricules se contractent</a:t>
            </a:r>
          </a:p>
        </p:txBody>
      </p:sp>
      <p:pic>
        <p:nvPicPr>
          <p:cNvPr id="10" name="Image 9" descr="Une image contenant texte, diagramme, croquis&#10;&#10;Description générée automatiquement">
            <a:extLst>
              <a:ext uri="{FF2B5EF4-FFF2-40B4-BE49-F238E27FC236}">
                <a16:creationId xmlns:a16="http://schemas.microsoft.com/office/drawing/2014/main" id="{D53D2063-42F8-8C5A-EB40-279B4148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" y="914400"/>
            <a:ext cx="4678273" cy="5943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09A98B5-25A8-0023-0B33-7F9ADE61E0FD}"/>
              </a:ext>
            </a:extLst>
          </p:cNvPr>
          <p:cNvSpPr txBox="1"/>
          <p:nvPr/>
        </p:nvSpPr>
        <p:spPr>
          <a:xfrm>
            <a:off x="870621" y="1014381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5846D82-DD4C-20F3-4D6B-5EA9667BC17A}"/>
              </a:ext>
            </a:extLst>
          </p:cNvPr>
          <p:cNvSpPr txBox="1"/>
          <p:nvPr/>
        </p:nvSpPr>
        <p:spPr>
          <a:xfrm>
            <a:off x="4208388" y="1923979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34493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59C78-FB46-5C69-BB92-1E64C1935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9B9492-EE7B-CD3B-6A1A-1D965320492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une circulation à sens unique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6CB730-4C1A-C3D0-31AF-0F6CF1C5C8A9}"/>
              </a:ext>
            </a:extLst>
          </p:cNvPr>
          <p:cNvSpPr txBox="1"/>
          <p:nvPr/>
        </p:nvSpPr>
        <p:spPr>
          <a:xfrm>
            <a:off x="5776744" y="1577876"/>
            <a:ext cx="62198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 le cœur se contracte, le sang se déplace en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 unique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corps, grâce :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séparation du cœur en 2 parties qui ne se mélangent pas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interventriculaire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interauriculaire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À des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valves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qui s’ouvrent dans une seule direction et empêchent le sang de revenir en arrière.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diagramme, croquis&#10;&#10;Description générée automatiquement">
            <a:extLst>
              <a:ext uri="{FF2B5EF4-FFF2-40B4-BE49-F238E27FC236}">
                <a16:creationId xmlns:a16="http://schemas.microsoft.com/office/drawing/2014/main" id="{B7301F96-59A4-F437-0424-22B57C8AE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" y="914400"/>
            <a:ext cx="4678273" cy="5943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8EE68BE-7483-3A8D-6254-D9739505645F}"/>
              </a:ext>
            </a:extLst>
          </p:cNvPr>
          <p:cNvSpPr txBox="1"/>
          <p:nvPr/>
        </p:nvSpPr>
        <p:spPr>
          <a:xfrm>
            <a:off x="870621" y="1014381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0BE40A0-7F54-A86E-4700-A74EC627D19B}"/>
              </a:ext>
            </a:extLst>
          </p:cNvPr>
          <p:cNvSpPr txBox="1"/>
          <p:nvPr/>
        </p:nvSpPr>
        <p:spPr>
          <a:xfrm>
            <a:off x="4208388" y="1923979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18844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4E68-DBD5-8683-93A6-C7F41999D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769B9-0F5D-82C7-643D-F4F089AC972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4 valves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B46D8A-C9D6-E85D-5409-8CDCCFC93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39706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C0A53578-72FA-7C72-23B2-FE25CFCC2DFE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0028C27E-5ADC-2C71-46D9-0A648066F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18F87C-8AF0-B338-7747-80A633816077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844EE1-D48B-09C3-5919-3B64EDFD18DF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BDCD3075-23D1-7318-A3E0-11BE9365151B}"/>
              </a:ext>
            </a:extLst>
          </p:cNvPr>
          <p:cNvSpPr txBox="1"/>
          <p:nvPr/>
        </p:nvSpPr>
        <p:spPr>
          <a:xfrm>
            <a:off x="1673021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F3480D-172B-DC21-3E55-709B66B6197A}"/>
              </a:ext>
            </a:extLst>
          </p:cNvPr>
          <p:cNvSpPr txBox="1"/>
          <p:nvPr/>
        </p:nvSpPr>
        <p:spPr>
          <a:xfrm>
            <a:off x="4887341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EDAED9-4E48-E6FA-83A6-73C2CE3FB993}"/>
              </a:ext>
            </a:extLst>
          </p:cNvPr>
          <p:cNvSpPr txBox="1"/>
          <p:nvPr/>
        </p:nvSpPr>
        <p:spPr>
          <a:xfrm>
            <a:off x="7205188" y="1035006"/>
            <a:ext cx="49868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Valves auriculoventriculaires</a:t>
            </a:r>
          </a:p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Tricuspide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(droite)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lames d’endocarde</a:t>
            </a:r>
          </a:p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Mitrale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(gauche)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lames d’endocarde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aortique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du tronc pulmonaire</a:t>
            </a:r>
          </a:p>
          <a:p>
            <a:endParaRPr lang="fr-FR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: des cordages tendineux obligent les valves mitrales et tricuspide à ne s’ouvrir que dans un sens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9B7A8718-EF9E-6DA0-BF86-1E34D9DDF45F}"/>
              </a:ext>
            </a:extLst>
          </p:cNvPr>
          <p:cNvGrpSpPr/>
          <p:nvPr/>
        </p:nvGrpSpPr>
        <p:grpSpPr>
          <a:xfrm>
            <a:off x="430809" y="4215128"/>
            <a:ext cx="2724686" cy="707886"/>
            <a:chOff x="303126" y="1774894"/>
            <a:chExt cx="2724686" cy="707886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97F4B431-FEF9-AE77-17AC-90D4B8202CD3}"/>
                </a:ext>
              </a:extLst>
            </p:cNvPr>
            <p:cNvSpPr txBox="1"/>
            <p:nvPr/>
          </p:nvSpPr>
          <p:spPr>
            <a:xfrm>
              <a:off x="303126" y="1774894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tricuspide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F0839584-81D8-7C88-FECC-268501297927}"/>
                </a:ext>
              </a:extLst>
            </p:cNvPr>
            <p:cNvCxnSpPr>
              <a:cxnSpLocks/>
            </p:cNvCxnSpPr>
            <p:nvPr/>
          </p:nvCxnSpPr>
          <p:spPr>
            <a:xfrm>
              <a:off x="1459610" y="2114549"/>
              <a:ext cx="1568202" cy="514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3FD3466-53A4-8C5E-968F-FCBFE00535CE}"/>
              </a:ext>
            </a:extLst>
          </p:cNvPr>
          <p:cNvGrpSpPr/>
          <p:nvPr/>
        </p:nvGrpSpPr>
        <p:grpSpPr>
          <a:xfrm>
            <a:off x="4714875" y="3075057"/>
            <a:ext cx="2575979" cy="806882"/>
            <a:chOff x="-658517" y="1675898"/>
            <a:chExt cx="2575979" cy="80688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7AE981D-9632-CBCE-798A-C246C28C7DC2}"/>
                </a:ext>
              </a:extLst>
            </p:cNvPr>
            <p:cNvSpPr txBox="1"/>
            <p:nvPr/>
          </p:nvSpPr>
          <p:spPr>
            <a:xfrm>
              <a:off x="431562" y="1675898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mitrale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55FBF2E0-9B0C-70F4-1C2C-842891A05B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8517" y="1944721"/>
              <a:ext cx="1090079" cy="5380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3163C051-8FB6-9D82-7FC0-02C9A9BE9A4B}"/>
              </a:ext>
            </a:extLst>
          </p:cNvPr>
          <p:cNvGrpSpPr/>
          <p:nvPr/>
        </p:nvGrpSpPr>
        <p:grpSpPr>
          <a:xfrm>
            <a:off x="417623" y="4537139"/>
            <a:ext cx="6948050" cy="1760404"/>
            <a:chOff x="417623" y="4537139"/>
            <a:chExt cx="6948050" cy="1760404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5B6CCF2B-777B-FBF4-A03C-A5CA8FF62517}"/>
                </a:ext>
              </a:extLst>
            </p:cNvPr>
            <p:cNvGrpSpPr/>
            <p:nvPr/>
          </p:nvGrpSpPr>
          <p:grpSpPr>
            <a:xfrm>
              <a:off x="417623" y="5084666"/>
              <a:ext cx="2997090" cy="1024646"/>
              <a:chOff x="417623" y="5084666"/>
              <a:chExt cx="2997090" cy="102464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BAA66D8-2873-D7F0-D7CD-ABA2B5BF5DB3}"/>
                  </a:ext>
                </a:extLst>
              </p:cNvPr>
              <p:cNvSpPr txBox="1"/>
              <p:nvPr/>
            </p:nvSpPr>
            <p:spPr>
              <a:xfrm>
                <a:off x="417623" y="5401426"/>
                <a:ext cx="14859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Cordage tendineux</a:t>
                </a:r>
              </a:p>
            </p:txBody>
          </p: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FB393CB7-73C2-F1EC-BDD0-D27A40087C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4107" y="5084666"/>
                <a:ext cx="1840606" cy="6564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7C2931C9-29E9-66A4-7794-16D6B6F76079}"/>
                </a:ext>
              </a:extLst>
            </p:cNvPr>
            <p:cNvGrpSpPr/>
            <p:nvPr/>
          </p:nvGrpSpPr>
          <p:grpSpPr>
            <a:xfrm>
              <a:off x="4929661" y="4537139"/>
              <a:ext cx="2436012" cy="1760404"/>
              <a:chOff x="4929661" y="4537139"/>
              <a:chExt cx="2436012" cy="1760404"/>
            </a:xfrm>
          </p:grpSpPr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54AA11B6-A833-D751-5797-E9D23471C1B3}"/>
                  </a:ext>
                </a:extLst>
              </p:cNvPr>
              <p:cNvSpPr txBox="1"/>
              <p:nvPr/>
            </p:nvSpPr>
            <p:spPr>
              <a:xfrm>
                <a:off x="5879773" y="5589657"/>
                <a:ext cx="14859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Cordage tendineux</a:t>
                </a:r>
              </a:p>
            </p:txBody>
          </p: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843EFED9-DD2D-648B-10CC-D25CA34AA7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29661" y="4537139"/>
                <a:ext cx="1536034" cy="10921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5133CC2-DDF4-CA7F-A33C-565E5BDB7B30}"/>
              </a:ext>
            </a:extLst>
          </p:cNvPr>
          <p:cNvGrpSpPr/>
          <p:nvPr/>
        </p:nvGrpSpPr>
        <p:grpSpPr>
          <a:xfrm>
            <a:off x="4186238" y="3965702"/>
            <a:ext cx="2733033" cy="793950"/>
            <a:chOff x="4186238" y="3965702"/>
            <a:chExt cx="2733033" cy="793950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A1041C7-B057-B15D-C513-319084FF4075}"/>
                </a:ext>
              </a:extLst>
            </p:cNvPr>
            <p:cNvSpPr txBox="1"/>
            <p:nvPr/>
          </p:nvSpPr>
          <p:spPr>
            <a:xfrm>
              <a:off x="5662857" y="4051766"/>
              <a:ext cx="125641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aortique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404F0D36-A864-3877-DEC0-44A5C997BC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6238" y="3965702"/>
              <a:ext cx="1511440" cy="37252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798170F6-4303-0084-EB67-7A6B41E3706C}"/>
              </a:ext>
            </a:extLst>
          </p:cNvPr>
          <p:cNvGrpSpPr/>
          <p:nvPr/>
        </p:nvGrpSpPr>
        <p:grpSpPr>
          <a:xfrm>
            <a:off x="157652" y="3222359"/>
            <a:ext cx="3603148" cy="1015663"/>
            <a:chOff x="157652" y="3222359"/>
            <a:chExt cx="3603148" cy="1015663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A2A9DBC-1362-1C2E-C44E-8DA5B40F3D11}"/>
                </a:ext>
              </a:extLst>
            </p:cNvPr>
            <p:cNvSpPr txBox="1"/>
            <p:nvPr/>
          </p:nvSpPr>
          <p:spPr>
            <a:xfrm>
              <a:off x="157652" y="3222359"/>
              <a:ext cx="1551966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du tronc pulmonaire</a:t>
              </a: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020D59AB-1D74-2452-A327-BD05CADCAD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4107" y="3881939"/>
              <a:ext cx="2186693" cy="837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93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FBF84B-B663-1721-829C-9A871922285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cardiovasculaire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0D73CDF-30A3-9092-C960-4717D25AA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672" y="2133600"/>
            <a:ext cx="5984875" cy="774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cardiovasculaire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89998C8-59BC-FDA3-0111-855BDDCAC740}"/>
              </a:ext>
            </a:extLst>
          </p:cNvPr>
          <p:cNvGrpSpPr/>
          <p:nvPr/>
        </p:nvGrpSpPr>
        <p:grpSpPr>
          <a:xfrm>
            <a:off x="6155528" y="2603499"/>
            <a:ext cx="5357052" cy="3449813"/>
            <a:chOff x="6398418" y="2603499"/>
            <a:chExt cx="5357052" cy="3449813"/>
          </a:xfrm>
        </p:grpSpPr>
        <p:pic>
          <p:nvPicPr>
            <p:cNvPr id="8" name="Image 7" descr="Une image contenant rouge, conception&#10;&#10;Description générée automatiquement">
              <a:extLst>
                <a:ext uri="{FF2B5EF4-FFF2-40B4-BE49-F238E27FC236}">
                  <a16:creationId xmlns:a16="http://schemas.microsoft.com/office/drawing/2014/main" id="{259A2931-97AE-8C25-645F-FF2E32E4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2517" y="4350263"/>
              <a:ext cx="1707943" cy="1703049"/>
            </a:xfrm>
            <a:prstGeom prst="rect">
              <a:avLst/>
            </a:prstGeom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434EB369-610C-5291-9B52-7375D5F7D72C}"/>
                </a:ext>
              </a:extLst>
            </p:cNvPr>
            <p:cNvGrpSpPr/>
            <p:nvPr/>
          </p:nvGrpSpPr>
          <p:grpSpPr>
            <a:xfrm>
              <a:off x="6398418" y="2603499"/>
              <a:ext cx="5357052" cy="1755060"/>
              <a:chOff x="6398418" y="2603499"/>
              <a:chExt cx="5357052" cy="1755060"/>
            </a:xfrm>
          </p:grpSpPr>
          <p:sp>
            <p:nvSpPr>
              <p:cNvPr id="6" name="Accolade ouvrante 5">
                <a:extLst>
                  <a:ext uri="{FF2B5EF4-FFF2-40B4-BE49-F238E27FC236}">
                    <a16:creationId xmlns:a16="http://schemas.microsoft.com/office/drawing/2014/main" id="{140C8FC9-42A5-407C-0F19-4BF876715631}"/>
                  </a:ext>
                </a:extLst>
              </p:cNvPr>
              <p:cNvSpPr/>
              <p:nvPr/>
            </p:nvSpPr>
            <p:spPr>
              <a:xfrm rot="16200000">
                <a:off x="7269558" y="1732359"/>
                <a:ext cx="215901" cy="1958182"/>
              </a:xfrm>
              <a:prstGeom prst="leftBrac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E386FD8A-11CD-67BA-44FD-7C74CF44E059}"/>
                  </a:ext>
                </a:extLst>
              </p:cNvPr>
              <p:cNvCxnSpPr/>
              <p:nvPr/>
            </p:nvCxnSpPr>
            <p:spPr>
              <a:xfrm>
                <a:off x="7377508" y="2908300"/>
                <a:ext cx="979092" cy="72390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Espace réservé du contenu 2">
                <a:extLst>
                  <a:ext uri="{FF2B5EF4-FFF2-40B4-BE49-F238E27FC236}">
                    <a16:creationId xmlns:a16="http://schemas.microsoft.com/office/drawing/2014/main" id="{2DDE906B-2251-293B-5569-84141CA841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7508" y="3583859"/>
                <a:ext cx="4377962" cy="77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FR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Vaisseaux sanguins</a:t>
                </a:r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F273E52-F6C6-78BE-1511-9D8F457587F4}"/>
              </a:ext>
            </a:extLst>
          </p:cNvPr>
          <p:cNvGrpSpPr/>
          <p:nvPr/>
        </p:nvGrpSpPr>
        <p:grpSpPr>
          <a:xfrm>
            <a:off x="2206276" y="2622552"/>
            <a:ext cx="3827014" cy="3659411"/>
            <a:chOff x="3473493" y="2501902"/>
            <a:chExt cx="3827014" cy="3659411"/>
          </a:xfrm>
        </p:grpSpPr>
        <p:pic>
          <p:nvPicPr>
            <p:cNvPr id="7" name="Image 6" descr="Une image contenant dessin humoristique&#10;&#10;Description générée automatiquement">
              <a:extLst>
                <a:ext uri="{FF2B5EF4-FFF2-40B4-BE49-F238E27FC236}">
                  <a16:creationId xmlns:a16="http://schemas.microsoft.com/office/drawing/2014/main" id="{1DF75ACB-BB9C-BB3E-813E-6432D51E4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3493" y="4003639"/>
              <a:ext cx="2157674" cy="2157674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66950752-4CAA-3A8C-A3B4-9FD348EE297A}"/>
                </a:ext>
              </a:extLst>
            </p:cNvPr>
            <p:cNvGrpSpPr/>
            <p:nvPr/>
          </p:nvGrpSpPr>
          <p:grpSpPr>
            <a:xfrm>
              <a:off x="3850548" y="2501902"/>
              <a:ext cx="3449959" cy="1880836"/>
              <a:chOff x="3850548" y="2501902"/>
              <a:chExt cx="3449959" cy="1880836"/>
            </a:xfrm>
          </p:grpSpPr>
          <p:sp>
            <p:nvSpPr>
              <p:cNvPr id="5" name="Accolade ouvrante 4">
                <a:extLst>
                  <a:ext uri="{FF2B5EF4-FFF2-40B4-BE49-F238E27FC236}">
                    <a16:creationId xmlns:a16="http://schemas.microsoft.com/office/drawing/2014/main" id="{1B51EFD9-3CB1-166B-C5D1-32C7D17EC9A4}"/>
                  </a:ext>
                </a:extLst>
              </p:cNvPr>
              <p:cNvSpPr/>
              <p:nvPr/>
            </p:nvSpPr>
            <p:spPr>
              <a:xfrm rot="16200000">
                <a:off x="6582957" y="2000252"/>
                <a:ext cx="215900" cy="1219200"/>
              </a:xfrm>
              <a:prstGeom prst="leftBrac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6AAE636C-FB8B-0A4F-D52E-9B28157BC9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14493" y="2787650"/>
                <a:ext cx="1876414" cy="7187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5C795969-119A-7A50-79A7-568F54A57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0548" y="3608038"/>
                <a:ext cx="1571230" cy="77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FR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Coeur</a:t>
                </a:r>
                <a:endParaRPr lang="fr-FR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B770C70-C7A0-BF44-8AED-B0739773589D}"/>
              </a:ext>
            </a:extLst>
          </p:cNvPr>
          <p:cNvSpPr/>
          <p:nvPr/>
        </p:nvSpPr>
        <p:spPr>
          <a:xfrm>
            <a:off x="1943100" y="3429000"/>
            <a:ext cx="2870990" cy="285296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6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9775A-7362-EF80-131F-6A3807BF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CED1-2B80-293D-1132-0561892E0BD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ouverture des valves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0108C94-0E94-3C52-D507-24AA3D6508D6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8ED17B69-5412-AB0D-37EC-82704CDA5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ED8D66-5A2D-F251-C353-3DFE24D49E9F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0C71EF-C9B1-3D0A-536D-9B857EAA1120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BF429F74-59DF-1DE2-91B4-17FDECD91BA6}"/>
              </a:ext>
            </a:extLst>
          </p:cNvPr>
          <p:cNvSpPr txBox="1"/>
          <p:nvPr/>
        </p:nvSpPr>
        <p:spPr>
          <a:xfrm>
            <a:off x="1673021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CE74CF-2C8D-2B40-A5E3-0010728AE9A9}"/>
              </a:ext>
            </a:extLst>
          </p:cNvPr>
          <p:cNvSpPr txBox="1"/>
          <p:nvPr/>
        </p:nvSpPr>
        <p:spPr>
          <a:xfrm>
            <a:off x="4887341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C8729E-DAAE-BE20-8FA0-790110449A5F}"/>
              </a:ext>
            </a:extLst>
          </p:cNvPr>
          <p:cNvSpPr txBox="1"/>
          <p:nvPr/>
        </p:nvSpPr>
        <p:spPr>
          <a:xfrm>
            <a:off x="7376782" y="1120675"/>
            <a:ext cx="4757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valves sont ouvertes et fermées à des moments différents :</a:t>
            </a: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Ventricules se contractent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Mitrale &amp; tricuspide fermées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Aortique &amp; tronc pulmonaire ouvertes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Oreillettes se contractent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Mitrale &amp; tricuspide ouvertes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Aortique &amp; tronc pulmonaire fermées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 via la pression.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clipart, dessin, illustration, dessin humoristique&#10;&#10;Description générée automatiquement">
            <a:extLst>
              <a:ext uri="{FF2B5EF4-FFF2-40B4-BE49-F238E27FC236}">
                <a16:creationId xmlns:a16="http://schemas.microsoft.com/office/drawing/2014/main" id="{C1DDBA7C-2E3F-2199-8DB7-8830E6E2A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749" y="1389311"/>
            <a:ext cx="4144153" cy="509503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77DCAA2-E7EC-BBA1-57B8-E6134800ED2E}"/>
              </a:ext>
            </a:extLst>
          </p:cNvPr>
          <p:cNvGrpSpPr/>
          <p:nvPr/>
        </p:nvGrpSpPr>
        <p:grpSpPr>
          <a:xfrm>
            <a:off x="347275" y="4759652"/>
            <a:ext cx="2953997" cy="955476"/>
            <a:chOff x="303126" y="1527304"/>
            <a:chExt cx="2953997" cy="955476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6CA2365-61CF-194C-A4E8-D51828AF782F}"/>
                </a:ext>
              </a:extLst>
            </p:cNvPr>
            <p:cNvSpPr txBox="1"/>
            <p:nvPr/>
          </p:nvSpPr>
          <p:spPr>
            <a:xfrm>
              <a:off x="303126" y="1774894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tricuspide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EA85BB86-5EDA-139B-7381-A68A759FA6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9610" y="1527304"/>
              <a:ext cx="1797513" cy="58724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6581BA6-60CD-B120-A53F-D1BDF6BE471A}"/>
              </a:ext>
            </a:extLst>
          </p:cNvPr>
          <p:cNvGrpSpPr/>
          <p:nvPr/>
        </p:nvGrpSpPr>
        <p:grpSpPr>
          <a:xfrm>
            <a:off x="4671887" y="3075057"/>
            <a:ext cx="2618967" cy="861772"/>
            <a:chOff x="-701505" y="1675898"/>
            <a:chExt cx="2618967" cy="861772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D7CE425-CA84-45FE-39CE-B73F10D42731}"/>
                </a:ext>
              </a:extLst>
            </p:cNvPr>
            <p:cNvSpPr txBox="1"/>
            <p:nvPr/>
          </p:nvSpPr>
          <p:spPr>
            <a:xfrm>
              <a:off x="431562" y="1675898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mitrale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E3451A64-F998-1017-0484-2231D454F3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1505" y="1944721"/>
              <a:ext cx="1133067" cy="5929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65E416FC-6D74-C130-EFE0-388232B1434C}"/>
              </a:ext>
            </a:extLst>
          </p:cNvPr>
          <p:cNvSpPr txBox="1"/>
          <p:nvPr/>
        </p:nvSpPr>
        <p:spPr>
          <a:xfrm>
            <a:off x="5709227" y="4668628"/>
            <a:ext cx="12564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aortique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B83347B-9A7E-1319-166E-CB87930D5316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4329113" y="4238022"/>
            <a:ext cx="1380114" cy="7845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2B294701-28C5-1BE4-58C4-C2DF5157A31B}"/>
              </a:ext>
            </a:extLst>
          </p:cNvPr>
          <p:cNvSpPr txBox="1"/>
          <p:nvPr/>
        </p:nvSpPr>
        <p:spPr>
          <a:xfrm>
            <a:off x="157652" y="3222359"/>
            <a:ext cx="155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du tronc pulmonaire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20B94B4-8FD7-4CC3-1E24-E4A3E1BD0E45}"/>
              </a:ext>
            </a:extLst>
          </p:cNvPr>
          <p:cNvCxnSpPr>
            <a:cxnSpLocks/>
          </p:cNvCxnSpPr>
          <p:nvPr/>
        </p:nvCxnSpPr>
        <p:spPr>
          <a:xfrm>
            <a:off x="1574107" y="3965702"/>
            <a:ext cx="2240656" cy="4912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A8DCB-3AB5-6CD9-0CA1-0275D1375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7F1DC0-DAFC-71C7-ABBD-2407424D1D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ouverture des valves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196F29-4571-0472-4D6D-5310F358D46E}"/>
              </a:ext>
            </a:extLst>
          </p:cNvPr>
          <p:cNvSpPr txBox="1"/>
          <p:nvPr/>
        </p:nvSpPr>
        <p:spPr>
          <a:xfrm>
            <a:off x="2140578" y="1535013"/>
            <a:ext cx="791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Vidéo : la circulation du sang dans le cœur, animation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9070821-3CE2-8A41-EBC5-AEA5EF99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301" y="2427565"/>
            <a:ext cx="5065395" cy="34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7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6EF0A-A5DC-B5D5-26B9-FF2040CF4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573F54-0780-FDFE-4F9C-C0B3EB77CB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circulation coronarienne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66699E-FDF4-5172-E9DC-79811E80BA0D}"/>
              </a:ext>
            </a:extLst>
          </p:cNvPr>
          <p:cNvSpPr txBox="1"/>
          <p:nvPr/>
        </p:nvSpPr>
        <p:spPr>
          <a:xfrm>
            <a:off x="352425" y="1087338"/>
            <a:ext cx="114871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a besoin d’être vascularisé. Pourquoi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60-80 battements par minute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100’000 battements par jour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Respiration cellulaire : O</a:t>
            </a:r>
            <a:r>
              <a:rPr lang="fr-FR" sz="28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glucose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énergie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(+ H</a:t>
            </a:r>
            <a:r>
              <a:rPr lang="fr-FR" sz="28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Apport constant !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rempli de sang. Pourquoi cela ne suffit pas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n’est pas (peu) alimenté par le sang qui se trouve dans ses cavités (vitesse de déplacement, épaisseur de la paroi)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 cœur a besoin d’artères =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artères coronaires</a:t>
            </a:r>
          </a:p>
        </p:txBody>
      </p:sp>
    </p:spTree>
    <p:extLst>
      <p:ext uri="{BB962C8B-B14F-4D97-AF65-F5344CB8AC3E}">
        <p14:creationId xmlns:p14="http://schemas.microsoft.com/office/powerpoint/2010/main" val="7246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23297-F9CA-0444-592A-404B9F8D4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6383F4-6E25-A137-C9D3-291D128EEF4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circulation coronarienne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03B20D-6BC0-527A-AF8A-1DBCCBF86608}"/>
              </a:ext>
            </a:extLst>
          </p:cNvPr>
          <p:cNvSpPr txBox="1"/>
          <p:nvPr/>
        </p:nvSpPr>
        <p:spPr>
          <a:xfrm>
            <a:off x="6388100" y="1088555"/>
            <a:ext cx="45751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Artères coronaires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À la base de l’aorte, à la sortie du ventricule gauche.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Forment une « couronne » autour du cœur, à la jonction entre les ventricules et les oreillettes</a:t>
            </a:r>
          </a:p>
        </p:txBody>
      </p:sp>
      <p:pic>
        <p:nvPicPr>
          <p:cNvPr id="5" name="Image 4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C037E095-6079-3066-BBE7-082B34D61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5" t="7075" r="32324" b="5493"/>
          <a:stretch/>
        </p:blipFill>
        <p:spPr>
          <a:xfrm>
            <a:off x="1787525" y="1060777"/>
            <a:ext cx="1982707" cy="29647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23A0A8-112B-AC60-E295-357F8E0B4CFE}"/>
              </a:ext>
            </a:extLst>
          </p:cNvPr>
          <p:cNvSpPr txBox="1"/>
          <p:nvPr/>
        </p:nvSpPr>
        <p:spPr>
          <a:xfrm>
            <a:off x="4050466" y="2124054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 coronaire gauche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FE0EC2-1B6E-0752-A164-DB0D5D888F23}"/>
              </a:ext>
            </a:extLst>
          </p:cNvPr>
          <p:cNvSpPr txBox="1"/>
          <p:nvPr/>
        </p:nvSpPr>
        <p:spPr>
          <a:xfrm>
            <a:off x="63500" y="2228671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 coronaire gauche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AB7A84-7A62-56ED-5A03-5E25059E371A}"/>
              </a:ext>
            </a:extLst>
          </p:cNvPr>
          <p:cNvSpPr txBox="1"/>
          <p:nvPr/>
        </p:nvSpPr>
        <p:spPr>
          <a:xfrm>
            <a:off x="532917" y="1492042"/>
            <a:ext cx="17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81464B-7592-562B-D15E-F7511A973FA0}"/>
              </a:ext>
            </a:extLst>
          </p:cNvPr>
          <p:cNvSpPr txBox="1"/>
          <p:nvPr/>
        </p:nvSpPr>
        <p:spPr>
          <a:xfrm>
            <a:off x="203200" y="977299"/>
            <a:ext cx="17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FACE</a:t>
            </a:r>
            <a:endParaRPr lang="fr-FR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E6A41E0-3A17-02C5-4111-EFA28C32C035}"/>
              </a:ext>
            </a:extLst>
          </p:cNvPr>
          <p:cNvCxnSpPr>
            <a:cxnSpLocks/>
          </p:cNvCxnSpPr>
          <p:nvPr/>
        </p:nvCxnSpPr>
        <p:spPr>
          <a:xfrm>
            <a:off x="1193800" y="2580553"/>
            <a:ext cx="1168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B3700A3-BF77-C6AF-18CA-915D943638F7}"/>
              </a:ext>
            </a:extLst>
          </p:cNvPr>
          <p:cNvCxnSpPr>
            <a:cxnSpLocks/>
          </p:cNvCxnSpPr>
          <p:nvPr/>
        </p:nvCxnSpPr>
        <p:spPr>
          <a:xfrm flipH="1">
            <a:off x="3102904" y="2517774"/>
            <a:ext cx="9475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0A410C2-0EEC-1AD5-16BB-F23391E3FD1A}"/>
              </a:ext>
            </a:extLst>
          </p:cNvPr>
          <p:cNvCxnSpPr>
            <a:cxnSpLocks/>
          </p:cNvCxnSpPr>
          <p:nvPr/>
        </p:nvCxnSpPr>
        <p:spPr>
          <a:xfrm flipV="1">
            <a:off x="1394929" y="1681833"/>
            <a:ext cx="1209492" cy="4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DE321BB-AB88-26C2-DE41-6EFC2AF6BC19}"/>
              </a:ext>
            </a:extLst>
          </p:cNvPr>
          <p:cNvGrpSpPr/>
          <p:nvPr/>
        </p:nvGrpSpPr>
        <p:grpSpPr>
          <a:xfrm>
            <a:off x="203199" y="3881557"/>
            <a:ext cx="5419374" cy="2890717"/>
            <a:chOff x="203199" y="3881557"/>
            <a:chExt cx="5419374" cy="2890717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032A118-CD42-D508-CEEA-943B9BAF8CA1}"/>
                </a:ext>
              </a:extLst>
            </p:cNvPr>
            <p:cNvSpPr txBox="1"/>
            <p:nvPr/>
          </p:nvSpPr>
          <p:spPr>
            <a:xfrm>
              <a:off x="423308" y="4603193"/>
              <a:ext cx="1724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Aorte</a:t>
              </a:r>
              <a:endPara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ECFFE3D-C6D9-9895-AA58-6F1E351E56D7}"/>
                </a:ext>
              </a:extLst>
            </p:cNvPr>
            <p:cNvGrpSpPr/>
            <p:nvPr/>
          </p:nvGrpSpPr>
          <p:grpSpPr>
            <a:xfrm>
              <a:off x="1394930" y="4171949"/>
              <a:ext cx="3723170" cy="2600325"/>
              <a:chOff x="1394930" y="4171949"/>
              <a:chExt cx="3723170" cy="2600325"/>
            </a:xfrm>
          </p:grpSpPr>
          <p:pic>
            <p:nvPicPr>
              <p:cNvPr id="7" name="Image 6" descr="Une image contenant clipart, texte, dessin humoristique, illustration&#10;&#10;Description générée automatiquement">
                <a:extLst>
                  <a:ext uri="{FF2B5EF4-FFF2-40B4-BE49-F238E27FC236}">
                    <a16:creationId xmlns:a16="http://schemas.microsoft.com/office/drawing/2014/main" id="{5355E847-F74D-CABE-191D-E502B5F93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930" y="4171949"/>
                <a:ext cx="3517548" cy="2600325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5B0A53-620F-6719-D20A-64EFB3B1B35A}"/>
                  </a:ext>
                </a:extLst>
              </p:cNvPr>
              <p:cNvSpPr/>
              <p:nvPr/>
            </p:nvSpPr>
            <p:spPr>
              <a:xfrm>
                <a:off x="3644900" y="4343222"/>
                <a:ext cx="1473200" cy="3049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4EAD387-BE54-1968-B8DE-E2E4896AC99D}"/>
                  </a:ext>
                </a:extLst>
              </p:cNvPr>
              <p:cNvSpPr/>
              <p:nvPr/>
            </p:nvSpPr>
            <p:spPr>
              <a:xfrm>
                <a:off x="1600197" y="4225027"/>
                <a:ext cx="585235" cy="3049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5EE4051-1D27-0D5D-2BD6-F87CE2A4693F}"/>
                </a:ext>
              </a:extLst>
            </p:cNvPr>
            <p:cNvSpPr txBox="1"/>
            <p:nvPr/>
          </p:nvSpPr>
          <p:spPr>
            <a:xfrm>
              <a:off x="228599" y="5472111"/>
              <a:ext cx="172402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Artère coronaire gauche</a:t>
              </a:r>
              <a:endPara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4C219B6-53AE-D2C4-B12C-AA5C53FCCE00}"/>
                </a:ext>
              </a:extLst>
            </p:cNvPr>
            <p:cNvSpPr txBox="1"/>
            <p:nvPr/>
          </p:nvSpPr>
          <p:spPr>
            <a:xfrm>
              <a:off x="3898548" y="5270500"/>
              <a:ext cx="172402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Artère coronaire droite</a:t>
              </a:r>
              <a:endPara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7635B8C0-F489-481C-4EAE-ABA8A766FE0E}"/>
                </a:ext>
              </a:extLst>
            </p:cNvPr>
            <p:cNvCxnSpPr>
              <a:cxnSpLocks/>
            </p:cNvCxnSpPr>
            <p:nvPr/>
          </p:nvCxnSpPr>
          <p:spPr>
            <a:xfrm>
              <a:off x="1347232" y="4834025"/>
              <a:ext cx="1431646" cy="1062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6E0D651F-D733-4F46-F4E6-020A62235572}"/>
                </a:ext>
              </a:extLst>
            </p:cNvPr>
            <p:cNvCxnSpPr>
              <a:cxnSpLocks/>
            </p:cNvCxnSpPr>
            <p:nvPr/>
          </p:nvCxnSpPr>
          <p:spPr>
            <a:xfrm>
              <a:off x="1344129" y="5724227"/>
              <a:ext cx="119193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036E47A2-454B-FAC5-ACD0-2324A9B6A0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3704" y="5407173"/>
              <a:ext cx="744844" cy="1554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AE3C803-29E2-5EFD-519D-B444CDECC3CF}"/>
                </a:ext>
              </a:extLst>
            </p:cNvPr>
            <p:cNvSpPr txBox="1"/>
            <p:nvPr/>
          </p:nvSpPr>
          <p:spPr>
            <a:xfrm>
              <a:off x="203199" y="3881557"/>
              <a:ext cx="1724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DOS</a:t>
              </a:r>
              <a:endParaRPr lang="fr-F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8DA6-79FD-2A4B-CAC6-BC4C2F8EA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9A5383-54E5-3AAD-DCD4-8C999FF2268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infarctus du myocarde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748C0C9-0457-E46D-3E7C-EDEACE7E5E5C}"/>
                  </a:ext>
                </a:extLst>
              </p:cNvPr>
              <p:cNvSpPr txBox="1"/>
              <p:nvPr/>
            </p:nvSpPr>
            <p:spPr>
              <a:xfrm>
                <a:off x="7003999" y="2019050"/>
                <a:ext cx="45751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Infarctus du myocarde</a:t>
                </a:r>
              </a:p>
              <a:p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Artère coronaire (partiellement) bouchée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O</a:t>
                </a:r>
                <a:r>
                  <a:rPr lang="fr-FR" sz="28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↓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Mort des cellules cardiaques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748C0C9-0457-E46D-3E7C-EDEACE7E5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999" y="2019050"/>
                <a:ext cx="4575174" cy="4401205"/>
              </a:xfrm>
              <a:prstGeom prst="rect">
                <a:avLst/>
              </a:prstGeom>
              <a:blipFill>
                <a:blip r:embed="rId3"/>
                <a:stretch>
                  <a:fillRect l="-2770" t="-1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e 43">
            <a:extLst>
              <a:ext uri="{FF2B5EF4-FFF2-40B4-BE49-F238E27FC236}">
                <a16:creationId xmlns:a16="http://schemas.microsoft.com/office/drawing/2014/main" id="{6F3CCD19-A6E1-7531-8997-C60EB9518A55}"/>
              </a:ext>
            </a:extLst>
          </p:cNvPr>
          <p:cNvGrpSpPr/>
          <p:nvPr/>
        </p:nvGrpSpPr>
        <p:grpSpPr>
          <a:xfrm>
            <a:off x="131430" y="2219036"/>
            <a:ext cx="6489532" cy="3175899"/>
            <a:chOff x="149360" y="1501863"/>
            <a:chExt cx="6489532" cy="3175899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7E5891D-4299-076D-13D2-9581B456A3DE}"/>
                </a:ext>
              </a:extLst>
            </p:cNvPr>
            <p:cNvGrpSpPr/>
            <p:nvPr/>
          </p:nvGrpSpPr>
          <p:grpSpPr>
            <a:xfrm>
              <a:off x="149360" y="1501863"/>
              <a:ext cx="6489532" cy="3175899"/>
              <a:chOff x="149360" y="1501863"/>
              <a:chExt cx="6489532" cy="3175899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FFB8EFE4-9BF4-B0BF-19F2-5E6101D33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827" y="1501863"/>
                <a:ext cx="6026065" cy="3175899"/>
              </a:xfrm>
              <a:prstGeom prst="rect">
                <a:avLst/>
              </a:prstGeom>
            </p:spPr>
          </p:pic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0CABF91D-23E3-214E-CC38-48E41844A690}"/>
                  </a:ext>
                </a:extLst>
              </p:cNvPr>
              <p:cNvGrpSpPr/>
              <p:nvPr/>
            </p:nvGrpSpPr>
            <p:grpSpPr>
              <a:xfrm>
                <a:off x="149360" y="2844870"/>
                <a:ext cx="2585748" cy="646331"/>
                <a:chOff x="-167616" y="1860261"/>
                <a:chExt cx="2585748" cy="646331"/>
              </a:xfrm>
            </p:grpSpPr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4A05EC75-A175-F615-551C-096E3585FA5E}"/>
                    </a:ext>
                  </a:extLst>
                </p:cNvPr>
                <p:cNvSpPr txBox="1"/>
                <p:nvPr/>
              </p:nvSpPr>
              <p:spPr>
                <a:xfrm>
                  <a:off x="-167616" y="1860261"/>
                  <a:ext cx="1296328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Artères coronaires</a:t>
                  </a:r>
                  <a:endPara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endParaRPr>
                </a:p>
              </p:txBody>
            </p:sp>
            <p:cxnSp>
              <p:nvCxnSpPr>
                <p:cNvPr id="22" name="Connecteur droit avec flèche 21">
                  <a:extLst>
                    <a:ext uri="{FF2B5EF4-FFF2-40B4-BE49-F238E27FC236}">
                      <a16:creationId xmlns:a16="http://schemas.microsoft.com/office/drawing/2014/main" id="{A0BE0CC1-8C3D-66E3-A392-D9854205DB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58862" y="1920432"/>
                  <a:ext cx="1359270" cy="27630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6DB91F67-3FE0-5A21-12A5-EF8BB7DE3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3787" y="3273901"/>
                <a:ext cx="565368" cy="15509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552A56E-B9AE-2595-FC3A-B8F8E7C0B8DA}"/>
                </a:ext>
              </a:extLst>
            </p:cNvPr>
            <p:cNvSpPr/>
            <p:nvPr/>
          </p:nvSpPr>
          <p:spPr>
            <a:xfrm>
              <a:off x="3281718" y="3953082"/>
              <a:ext cx="1128918" cy="685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8A252D-3845-1FEE-A682-4CC85A4C17DF}"/>
                </a:ext>
              </a:extLst>
            </p:cNvPr>
            <p:cNvSpPr/>
            <p:nvPr/>
          </p:nvSpPr>
          <p:spPr>
            <a:xfrm>
              <a:off x="4294372" y="3949324"/>
              <a:ext cx="2335278" cy="724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(partiellement) obstrué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2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D464C-545D-6BD9-F73E-160BDA755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B29059-171B-43B8-8A5B-FE5DD98EA25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physiologie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16F0D3-A652-C6A5-5FD8-5946A0C5BEBE}"/>
              </a:ext>
            </a:extLst>
          </p:cNvPr>
          <p:cNvSpPr txBox="1"/>
          <p:nvPr/>
        </p:nvSpPr>
        <p:spPr>
          <a:xfrm>
            <a:off x="394446" y="1158438"/>
            <a:ext cx="116182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contractions du cœur par jour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Hypothèses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70 battements / minute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-10 battements / minute la nuit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8h de nuit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Combien de contractions du cœur par année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Et dans une vie (~ 80 ans) 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327A865-D91C-5E16-804F-8D91286273A9}"/>
              </a:ext>
            </a:extLst>
          </p:cNvPr>
          <p:cNvGrpSpPr/>
          <p:nvPr/>
        </p:nvGrpSpPr>
        <p:grpSpPr>
          <a:xfrm>
            <a:off x="6096000" y="2097741"/>
            <a:ext cx="4686236" cy="1703294"/>
            <a:chOff x="6096000" y="2097741"/>
            <a:chExt cx="4686236" cy="1703294"/>
          </a:xfrm>
        </p:grpSpPr>
        <p:sp>
          <p:nvSpPr>
            <p:cNvPr id="2" name="Accolade fermante 1">
              <a:extLst>
                <a:ext uri="{FF2B5EF4-FFF2-40B4-BE49-F238E27FC236}">
                  <a16:creationId xmlns:a16="http://schemas.microsoft.com/office/drawing/2014/main" id="{BD146545-76DE-6895-65BA-AD39010CCEDF}"/>
                </a:ext>
              </a:extLst>
            </p:cNvPr>
            <p:cNvSpPr/>
            <p:nvPr/>
          </p:nvSpPr>
          <p:spPr>
            <a:xfrm>
              <a:off x="6096000" y="2097741"/>
              <a:ext cx="304800" cy="1703294"/>
            </a:xfrm>
            <a:prstGeom prst="righ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454D495-F8AE-F6B3-1D74-5B5D215CE644}"/>
                </a:ext>
              </a:extLst>
            </p:cNvPr>
            <p:cNvSpPr txBox="1"/>
            <p:nvPr/>
          </p:nvSpPr>
          <p:spPr>
            <a:xfrm>
              <a:off x="6795247" y="2657000"/>
              <a:ext cx="39869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96’000 battements / j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880FED3-3150-EA40-FEE9-B680C0F0CE27}"/>
              </a:ext>
            </a:extLst>
          </p:cNvPr>
          <p:cNvSpPr txBox="1"/>
          <p:nvPr/>
        </p:nvSpPr>
        <p:spPr>
          <a:xfrm>
            <a:off x="8209417" y="4584412"/>
            <a:ext cx="298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35’040’000 / an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77B2DD-E098-44CA-619D-5009C311D36E}"/>
              </a:ext>
            </a:extLst>
          </p:cNvPr>
          <p:cNvSpPr txBox="1"/>
          <p:nvPr/>
        </p:nvSpPr>
        <p:spPr>
          <a:xfrm>
            <a:off x="5654476" y="5407174"/>
            <a:ext cx="3600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2’803’200’000 / vie</a:t>
            </a:r>
          </a:p>
        </p:txBody>
      </p:sp>
    </p:spTree>
    <p:extLst>
      <p:ext uri="{BB962C8B-B14F-4D97-AF65-F5344CB8AC3E}">
        <p14:creationId xmlns:p14="http://schemas.microsoft.com/office/powerpoint/2010/main" val="348555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E8F2B-F35E-DEBB-B9E4-FE3F0E2C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AA9423-A5C9-80A2-8F3A-D50B3E566E6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physiologie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288046-1EE2-ED2B-D7E9-A446580E96DF}"/>
              </a:ext>
            </a:extLst>
          </p:cNvPr>
          <p:cNvSpPr txBox="1"/>
          <p:nvPr/>
        </p:nvSpPr>
        <p:spPr>
          <a:xfrm>
            <a:off x="394446" y="1158438"/>
            <a:ext cx="116182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quantité de sang est pompé chaque jour par le cœur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Hypothèses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~ 100’000 battements / jour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~ 80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mL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sang éjectés par battement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Sachant qu’un humain possède ~ 5 L de sang dans son corps :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194D020-7A23-4594-7A1E-A6C91C099521}"/>
              </a:ext>
            </a:extLst>
          </p:cNvPr>
          <p:cNvGrpSpPr/>
          <p:nvPr/>
        </p:nvGrpSpPr>
        <p:grpSpPr>
          <a:xfrm>
            <a:off x="7198889" y="1907452"/>
            <a:ext cx="3631352" cy="1703294"/>
            <a:chOff x="6096000" y="2097741"/>
            <a:chExt cx="3631352" cy="1703294"/>
          </a:xfrm>
        </p:grpSpPr>
        <p:sp>
          <p:nvSpPr>
            <p:cNvPr id="2" name="Accolade fermante 1">
              <a:extLst>
                <a:ext uri="{FF2B5EF4-FFF2-40B4-BE49-F238E27FC236}">
                  <a16:creationId xmlns:a16="http://schemas.microsoft.com/office/drawing/2014/main" id="{9B7078DC-A85A-8888-77BC-8203350FA09A}"/>
                </a:ext>
              </a:extLst>
            </p:cNvPr>
            <p:cNvSpPr/>
            <p:nvPr/>
          </p:nvSpPr>
          <p:spPr>
            <a:xfrm>
              <a:off x="6096000" y="2097741"/>
              <a:ext cx="304800" cy="1703294"/>
            </a:xfrm>
            <a:prstGeom prst="righ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0EEED87-079C-2D13-D1BE-576C46EE5123}"/>
                </a:ext>
              </a:extLst>
            </p:cNvPr>
            <p:cNvSpPr txBox="1"/>
            <p:nvPr/>
          </p:nvSpPr>
          <p:spPr>
            <a:xfrm>
              <a:off x="6400800" y="2657000"/>
              <a:ext cx="33265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8’000 Litres / jour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FC87FDC0-A630-F8F9-A1A7-81DBA08B39F4}"/>
              </a:ext>
            </a:extLst>
          </p:cNvPr>
          <p:cNvSpPr txBox="1"/>
          <p:nvPr/>
        </p:nvSpPr>
        <p:spPr>
          <a:xfrm>
            <a:off x="118241" y="4919019"/>
            <a:ext cx="11955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quantité de sang du corps passe1’600x par jour dans le </a:t>
            </a:r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3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physiologie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394446" y="1158438"/>
            <a:ext cx="116182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constitué de cellules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musculaires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cardiaques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muscle lisse, ni muscle squelettique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 pas besoin de nerf pour se contracter !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Les cellules musculaires cardiaques se contractent de façon spontanée, chacune avec son rythme</a:t>
            </a:r>
          </a:p>
          <a:p>
            <a:pPr marL="457200" indent="-457200">
              <a:buFont typeface="Wingdings" pitchFamily="2" charset="2"/>
              <a:buChar char="à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Vidéo :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https://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www.youtube.com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/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watch?v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=STwIGiPTSq8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5" name="Image 4" descr="Une image contenant capture d’écran, texte, film radiographique&#10;&#10;Description générée automatiquement">
            <a:extLst>
              <a:ext uri="{FF2B5EF4-FFF2-40B4-BE49-F238E27FC236}">
                <a16:creationId xmlns:a16="http://schemas.microsoft.com/office/drawing/2014/main" id="{0CA7AAEF-B4CD-F3A7-7A00-4B4A47B2A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262" y="4392955"/>
            <a:ext cx="2888516" cy="2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906C6-9313-06E7-4C67-46DD8DE3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2877C-030F-265A-C5AD-75D4A780CA4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localisation</a:t>
            </a:r>
          </a:p>
        </p:txBody>
      </p:sp>
      <p:pic>
        <p:nvPicPr>
          <p:cNvPr id="13" name="Image 12" descr="Une image contenant Fossile, squelette&#10;&#10;Description générée automatiquement">
            <a:extLst>
              <a:ext uri="{FF2B5EF4-FFF2-40B4-BE49-F238E27FC236}">
                <a16:creationId xmlns:a16="http://schemas.microsoft.com/office/drawing/2014/main" id="{4F4B1387-FA30-CAAB-2DE9-ABD688A3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6" y="2397952"/>
            <a:ext cx="5718575" cy="3809308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F5EB8C7A-519B-1D80-4D2A-E331DD86080A}"/>
              </a:ext>
            </a:extLst>
          </p:cNvPr>
          <p:cNvGrpSpPr/>
          <p:nvPr/>
        </p:nvGrpSpPr>
        <p:grpSpPr>
          <a:xfrm>
            <a:off x="2314575" y="2573072"/>
            <a:ext cx="4457700" cy="2630981"/>
            <a:chOff x="1744782" y="1454745"/>
            <a:chExt cx="4457700" cy="26309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C01D9A-6BCC-F1AC-A17D-A4151FED9AE4}"/>
                </a:ext>
              </a:extLst>
            </p:cNvPr>
            <p:cNvSpPr/>
            <p:nvPr/>
          </p:nvSpPr>
          <p:spPr>
            <a:xfrm>
              <a:off x="1744782" y="1454745"/>
              <a:ext cx="2260481" cy="2630981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763AFE3-A30B-6501-CA6E-AD8BBF080C9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212" y="2138271"/>
              <a:ext cx="239827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AE85E514-ED00-61F2-9338-28AE133C03E3}"/>
              </a:ext>
            </a:extLst>
          </p:cNvPr>
          <p:cNvSpPr txBox="1"/>
          <p:nvPr/>
        </p:nvSpPr>
        <p:spPr>
          <a:xfrm>
            <a:off x="6981398" y="2979104"/>
            <a:ext cx="5627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Cage thoracique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Vertèbres dorsales (12)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Côtes (24)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Protège les poumons et le </a:t>
            </a:r>
            <a:r>
              <a:rPr 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013D5D-51C6-5A05-3860-A39EF1EA654C}"/>
              </a:ext>
            </a:extLst>
          </p:cNvPr>
          <p:cNvSpPr txBox="1"/>
          <p:nvPr/>
        </p:nvSpPr>
        <p:spPr>
          <a:xfrm>
            <a:off x="468396" y="6346044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Thorax : zone du corps au-dessus du diaphragme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6E89AB-87CE-CB95-A3D9-51030DDFCBB9}"/>
              </a:ext>
            </a:extLst>
          </p:cNvPr>
          <p:cNvSpPr txBox="1"/>
          <p:nvPr/>
        </p:nvSpPr>
        <p:spPr>
          <a:xfrm>
            <a:off x="285715" y="1136523"/>
            <a:ext cx="11170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cage thoracique, derrière le sternum et entre les poumons.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posé sur le diaphragme.</a:t>
            </a:r>
          </a:p>
        </p:txBody>
      </p:sp>
    </p:spTree>
    <p:extLst>
      <p:ext uri="{BB962C8B-B14F-4D97-AF65-F5344CB8AC3E}">
        <p14:creationId xmlns:p14="http://schemas.microsoft.com/office/powerpoint/2010/main" val="26972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12299-1C6C-09B2-BB0A-D22DFBF23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35D30-EC6B-FDF6-BEAC-59516DF8AAAD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localisation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68CD6C3-CEE9-EBF9-D88C-874049D1A6B9}"/>
              </a:ext>
            </a:extLst>
          </p:cNvPr>
          <p:cNvSpPr txBox="1"/>
          <p:nvPr/>
        </p:nvSpPr>
        <p:spPr>
          <a:xfrm>
            <a:off x="510577" y="1018999"/>
            <a:ext cx="11170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au centre, mais son sommet (apex) pointe vers le bas à gauche.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DB2D16C-852F-4324-50E4-2101586E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07" y="1975899"/>
            <a:ext cx="5695985" cy="377627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39139D-038D-0FC0-88E4-F60DA9C2CAC9}"/>
              </a:ext>
            </a:extLst>
          </p:cNvPr>
          <p:cNvGrpSpPr/>
          <p:nvPr/>
        </p:nvGrpSpPr>
        <p:grpSpPr>
          <a:xfrm>
            <a:off x="6824235" y="5043487"/>
            <a:ext cx="1777796" cy="1373832"/>
            <a:chOff x="6824235" y="5043487"/>
            <a:chExt cx="1777796" cy="1373832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55BBF68-D3EB-212C-4A0F-B2FB6A285846}"/>
                </a:ext>
              </a:extLst>
            </p:cNvPr>
            <p:cNvSpPr txBox="1"/>
            <p:nvPr/>
          </p:nvSpPr>
          <p:spPr>
            <a:xfrm>
              <a:off x="7715250" y="5955654"/>
              <a:ext cx="886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Apex</a:t>
              </a:r>
            </a:p>
          </p:txBody>
        </p: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B6A9E54D-7A1A-C578-A6D4-D3D98FB972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4235" y="5043487"/>
              <a:ext cx="891015" cy="11430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460129A3-946B-437A-C6BD-B0A30380748D}"/>
              </a:ext>
            </a:extLst>
          </p:cNvPr>
          <p:cNvSpPr txBox="1"/>
          <p:nvPr/>
        </p:nvSpPr>
        <p:spPr>
          <a:xfrm>
            <a:off x="1984520" y="340237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32C93C-E000-5EA9-0B3E-006F12BBB5EB}"/>
              </a:ext>
            </a:extLst>
          </p:cNvPr>
          <p:cNvSpPr txBox="1"/>
          <p:nvPr/>
        </p:nvSpPr>
        <p:spPr>
          <a:xfrm>
            <a:off x="8943992" y="342900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C65C50-FD7A-A462-7896-BD347D355121}"/>
              </a:ext>
            </a:extLst>
          </p:cNvPr>
          <p:cNvSpPr txBox="1"/>
          <p:nvPr/>
        </p:nvSpPr>
        <p:spPr>
          <a:xfrm>
            <a:off x="0" y="6360715"/>
            <a:ext cx="562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Note : vers la droite si « </a:t>
            </a:r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situs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inversus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</p:txBody>
      </p:sp>
      <p:pic>
        <p:nvPicPr>
          <p:cNvPr id="16" name="Image 15" descr="Une image contenant personne, doigt, pouce, main&#10;&#10;Description générée automatiquement">
            <a:extLst>
              <a:ext uri="{FF2B5EF4-FFF2-40B4-BE49-F238E27FC236}">
                <a16:creationId xmlns:a16="http://schemas.microsoft.com/office/drawing/2014/main" id="{04472B17-89FF-0036-AAC7-3AC7C8C2E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348" y="4074462"/>
            <a:ext cx="1111970" cy="16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CF79B-5A92-E47B-5444-A18F3A4DA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E93BD-D377-47F1-C844-3B4332DFA19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coupe anatomique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F37A12-6C54-6799-92AB-BE9FC38A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83" y="1994749"/>
            <a:ext cx="4125217" cy="3367853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9E4337AC-C6C6-6324-9DB3-618AB36C7F45}"/>
              </a:ext>
            </a:extLst>
          </p:cNvPr>
          <p:cNvGrpSpPr/>
          <p:nvPr/>
        </p:nvGrpSpPr>
        <p:grpSpPr>
          <a:xfrm>
            <a:off x="3067638" y="1916722"/>
            <a:ext cx="6848083" cy="4162855"/>
            <a:chOff x="3067638" y="1916722"/>
            <a:chExt cx="6848083" cy="4162855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ED247B8-C78E-2AE4-6F72-406CA3770A39}"/>
                </a:ext>
              </a:extLst>
            </p:cNvPr>
            <p:cNvSpPr txBox="1"/>
            <p:nvPr/>
          </p:nvSpPr>
          <p:spPr>
            <a:xfrm>
              <a:off x="3067638" y="5556357"/>
              <a:ext cx="6848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Représentation de la coupe du </a:t>
              </a:r>
              <a:r>
                <a:rPr lang="fr-FR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coeur</a:t>
              </a:r>
              <a:endPara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7E2EFCC-0199-3B0C-7936-0D96F0F959AE}"/>
                </a:ext>
              </a:extLst>
            </p:cNvPr>
            <p:cNvGrpSpPr/>
            <p:nvPr/>
          </p:nvGrpSpPr>
          <p:grpSpPr>
            <a:xfrm>
              <a:off x="3786664" y="1916722"/>
              <a:ext cx="4618672" cy="3024556"/>
              <a:chOff x="3293232" y="1881737"/>
              <a:chExt cx="2915284" cy="1909086"/>
            </a:xfrm>
          </p:grpSpPr>
          <p:pic>
            <p:nvPicPr>
              <p:cNvPr id="5" name="Image 4" descr="Une image contenant texte, dessin, croquis, diagramme&#10;&#10;Description générée automatiquement">
                <a:extLst>
                  <a:ext uri="{FF2B5EF4-FFF2-40B4-BE49-F238E27FC236}">
                    <a16:creationId xmlns:a16="http://schemas.microsoft.com/office/drawing/2014/main" id="{B5CF2E5E-D6CC-7A58-1A18-A6992443E6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3516" b="63156"/>
              <a:stretch/>
            </p:blipFill>
            <p:spPr>
              <a:xfrm>
                <a:off x="3293232" y="1881737"/>
                <a:ext cx="2835686" cy="190908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560064-2023-0B29-595E-C6261BCD4090}"/>
                  </a:ext>
                </a:extLst>
              </p:cNvPr>
              <p:cNvSpPr/>
              <p:nvPr/>
            </p:nvSpPr>
            <p:spPr>
              <a:xfrm>
                <a:off x="4529138" y="2771775"/>
                <a:ext cx="942975" cy="4441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1EF946-C61D-C84B-EA3F-201424F0850E}"/>
                  </a:ext>
                </a:extLst>
              </p:cNvPr>
              <p:cNvSpPr/>
              <p:nvPr/>
            </p:nvSpPr>
            <p:spPr>
              <a:xfrm>
                <a:off x="5265541" y="3197828"/>
                <a:ext cx="942975" cy="4441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5" name="Image 14" descr="Une image contenant nourriture&#10;&#10;Description générée automatiquement avec une confiance faible">
            <a:extLst>
              <a:ext uri="{FF2B5EF4-FFF2-40B4-BE49-F238E27FC236}">
                <a16:creationId xmlns:a16="http://schemas.microsoft.com/office/drawing/2014/main" id="{D027328C-1FFB-EF25-AD75-D92F583E3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73" y="1501941"/>
            <a:ext cx="2831992" cy="384578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ACA5F8E-8462-ED4F-3368-68C64C04FD2A}"/>
              </a:ext>
            </a:extLst>
          </p:cNvPr>
          <p:cNvSpPr txBox="1"/>
          <p:nvPr/>
        </p:nvSpPr>
        <p:spPr>
          <a:xfrm>
            <a:off x="1764799" y="6234585"/>
            <a:ext cx="866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un muscle spécial : le muscle cardiaque</a:t>
            </a:r>
          </a:p>
        </p:txBody>
      </p:sp>
    </p:spTree>
    <p:extLst>
      <p:ext uri="{BB962C8B-B14F-4D97-AF65-F5344CB8AC3E}">
        <p14:creationId xmlns:p14="http://schemas.microsoft.com/office/powerpoint/2010/main" val="1096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0BD38-E4CC-2168-A4A2-D1A79EFF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93198-7CE9-256C-A8A6-1417DE4820CF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anatomie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A8AAA29-00D6-548E-D1B0-71542C25666F}"/>
              </a:ext>
            </a:extLst>
          </p:cNvPr>
          <p:cNvSpPr txBox="1"/>
          <p:nvPr/>
        </p:nvSpPr>
        <p:spPr>
          <a:xfrm>
            <a:off x="7609066" y="1257071"/>
            <a:ext cx="4139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divisé en 2 parties : </a:t>
            </a: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10A1A1-CDD8-FA0A-3D78-7806912C0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50616" y="1185862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1C3C788E-3224-1148-FAA9-D5DAF1659E49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83B1393B-3754-8949-F1D7-D518A075E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80AE50-493B-C4BB-2B53-529B58A9E271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F942EA-9856-EC83-2DEE-B1D16BACC13E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BEC309A-F013-B59A-A646-B4B6FABA162C}"/>
              </a:ext>
            </a:extLst>
          </p:cNvPr>
          <p:cNvGrpSpPr/>
          <p:nvPr/>
        </p:nvGrpSpPr>
        <p:grpSpPr>
          <a:xfrm>
            <a:off x="398930" y="1185862"/>
            <a:ext cx="7010454" cy="5472113"/>
            <a:chOff x="398930" y="1185862"/>
            <a:chExt cx="7010454" cy="5472113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1905B734-06F3-77C7-2946-8BB70EB22257}"/>
                </a:ext>
              </a:extLst>
            </p:cNvPr>
            <p:cNvCxnSpPr>
              <a:cxnSpLocks/>
            </p:cNvCxnSpPr>
            <p:nvPr/>
          </p:nvCxnSpPr>
          <p:spPr>
            <a:xfrm>
              <a:off x="2700330" y="1185862"/>
              <a:ext cx="2514600" cy="5472113"/>
            </a:xfrm>
            <a:prstGeom prst="line">
              <a:avLst/>
            </a:prstGeom>
            <a:ln w="571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9C0796A-2BAD-3D39-6686-651C1792B688}"/>
                </a:ext>
              </a:extLst>
            </p:cNvPr>
            <p:cNvSpPr txBox="1"/>
            <p:nvPr/>
          </p:nvSpPr>
          <p:spPr>
            <a:xfrm>
              <a:off x="398930" y="3244326"/>
              <a:ext cx="1358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Droite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431ED28-3F31-9DA2-24B3-5E5DA7234CB7}"/>
                </a:ext>
              </a:extLst>
            </p:cNvPr>
            <p:cNvSpPr txBox="1"/>
            <p:nvPr/>
          </p:nvSpPr>
          <p:spPr>
            <a:xfrm>
              <a:off x="5831030" y="3270908"/>
              <a:ext cx="1578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Gauche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93DB0A7-4D9D-9C3B-3825-B0DC69ACEBF2}"/>
              </a:ext>
            </a:extLst>
          </p:cNvPr>
          <p:cNvGrpSpPr/>
          <p:nvPr/>
        </p:nvGrpSpPr>
        <p:grpSpPr>
          <a:xfrm>
            <a:off x="7609066" y="3075318"/>
            <a:ext cx="4139546" cy="1833114"/>
            <a:chOff x="7609066" y="3075318"/>
            <a:chExt cx="4139546" cy="1833114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CAE1968-7D26-6801-163A-490C6E5206E2}"/>
                </a:ext>
              </a:extLst>
            </p:cNvPr>
            <p:cNvSpPr txBox="1"/>
            <p:nvPr/>
          </p:nvSpPr>
          <p:spPr>
            <a:xfrm>
              <a:off x="7609066" y="3954325"/>
              <a:ext cx="41395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cœur est vu de face</a:t>
              </a:r>
            </a:p>
            <a:p>
              <a:r>
                <a: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Droite 	gauche</a:t>
              </a:r>
              <a:endPara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que 18" descr="Avertissement contour">
              <a:extLst>
                <a:ext uri="{FF2B5EF4-FFF2-40B4-BE49-F238E27FC236}">
                  <a16:creationId xmlns:a16="http://schemas.microsoft.com/office/drawing/2014/main" id="{689CC794-50E3-0CD1-4CC1-73B9F7EB4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34470" y="3075318"/>
              <a:ext cx="914400" cy="914400"/>
            </a:xfrm>
            <a:prstGeom prst="rect">
              <a:avLst/>
            </a:prstGeom>
          </p:spPr>
        </p:pic>
      </p:grp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3893A7A-138F-54DD-F697-57352163182F}"/>
              </a:ext>
            </a:extLst>
          </p:cNvPr>
          <p:cNvCxnSpPr>
            <a:cxnSpLocks/>
          </p:cNvCxnSpPr>
          <p:nvPr/>
        </p:nvCxnSpPr>
        <p:spPr>
          <a:xfrm>
            <a:off x="8794684" y="4672014"/>
            <a:ext cx="565299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03DF8-07D2-1C57-B323-98083032E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38CD0-993F-B664-90D5-23C2BF2FAB8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cavités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786BB16-1627-E43F-A863-D60281B8411F}"/>
              </a:ext>
            </a:extLst>
          </p:cNvPr>
          <p:cNvSpPr txBox="1"/>
          <p:nvPr/>
        </p:nvSpPr>
        <p:spPr>
          <a:xfrm>
            <a:off x="7576665" y="1150692"/>
            <a:ext cx="4400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divisé en 2 parties :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10D036-5A9C-D5B9-2E04-8443C3906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25418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B9615-BA3E-EB7F-2D0A-194B2E27CA4C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F666F951-66FD-4DBA-0C00-0303314B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A5824D-734F-B3A0-45D0-1D93B94C4927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93716B-7D3B-89F7-9DC5-3F59686402B0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2719B04-AE2E-4D7B-C7B3-1999B3F9983C}"/>
              </a:ext>
            </a:extLst>
          </p:cNvPr>
          <p:cNvCxnSpPr>
            <a:cxnSpLocks/>
          </p:cNvCxnSpPr>
          <p:nvPr/>
        </p:nvCxnSpPr>
        <p:spPr>
          <a:xfrm>
            <a:off x="2675132" y="1343680"/>
            <a:ext cx="2514600" cy="5472113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ABCA390-E268-2F1A-950F-0293A38930FC}"/>
              </a:ext>
            </a:extLst>
          </p:cNvPr>
          <p:cNvSpPr txBox="1"/>
          <p:nvPr/>
        </p:nvSpPr>
        <p:spPr>
          <a:xfrm>
            <a:off x="1425774" y="977276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3581B9E-4036-B364-E74A-653A62E78DA4}"/>
              </a:ext>
            </a:extLst>
          </p:cNvPr>
          <p:cNvSpPr txBox="1"/>
          <p:nvPr/>
        </p:nvSpPr>
        <p:spPr>
          <a:xfrm>
            <a:off x="3080931" y="950637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7DBA08-080F-A836-24F4-41264ABEB038}"/>
              </a:ext>
            </a:extLst>
          </p:cNvPr>
          <p:cNvSpPr txBox="1"/>
          <p:nvPr/>
        </p:nvSpPr>
        <p:spPr>
          <a:xfrm>
            <a:off x="7576665" y="2216783"/>
            <a:ext cx="44005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partie comporte 2 cavités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oreillette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(petite)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ventricule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(grand)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Séparées par une valve auriculoventriculaire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mitrale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(gauche)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tricuspide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(droite) </a:t>
            </a:r>
            <a:endParaRPr lang="fr-FR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2C58F49-877A-AA81-035D-DCB230341E82}"/>
              </a:ext>
            </a:extLst>
          </p:cNvPr>
          <p:cNvGrpSpPr/>
          <p:nvPr/>
        </p:nvGrpSpPr>
        <p:grpSpPr>
          <a:xfrm>
            <a:off x="242027" y="2867011"/>
            <a:ext cx="3118332" cy="1546515"/>
            <a:chOff x="242027" y="2867011"/>
            <a:chExt cx="3118332" cy="1546515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C5E21FD-D862-01D7-FBCC-0EABF3270839}"/>
                </a:ext>
              </a:extLst>
            </p:cNvPr>
            <p:cNvSpPr txBox="1"/>
            <p:nvPr/>
          </p:nvSpPr>
          <p:spPr>
            <a:xfrm>
              <a:off x="242027" y="2867011"/>
              <a:ext cx="198416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Oreillette droite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4498CBC-0576-1D77-723E-6E4B7A7DE1CF}"/>
                </a:ext>
              </a:extLst>
            </p:cNvPr>
            <p:cNvSpPr/>
            <p:nvPr/>
          </p:nvSpPr>
          <p:spPr>
            <a:xfrm>
              <a:off x="2094506" y="3182769"/>
              <a:ext cx="1265853" cy="123075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AD69740-A9D7-C085-00BF-CF53E9B9FBD0}"/>
              </a:ext>
            </a:extLst>
          </p:cNvPr>
          <p:cNvGrpSpPr/>
          <p:nvPr/>
        </p:nvGrpSpPr>
        <p:grpSpPr>
          <a:xfrm>
            <a:off x="3986627" y="2224972"/>
            <a:ext cx="3550650" cy="1566109"/>
            <a:chOff x="3986627" y="2224972"/>
            <a:chExt cx="3550650" cy="1566109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5F767AE-4B4F-6CB4-6C26-BDE66B20DAEE}"/>
                </a:ext>
              </a:extLst>
            </p:cNvPr>
            <p:cNvSpPr txBox="1"/>
            <p:nvPr/>
          </p:nvSpPr>
          <p:spPr>
            <a:xfrm>
              <a:off x="5315778" y="2224972"/>
              <a:ext cx="22214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Oreillette gauche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6BC3FD3-5733-BA38-7704-E6F9E845594D}"/>
                </a:ext>
              </a:extLst>
            </p:cNvPr>
            <p:cNvSpPr/>
            <p:nvPr/>
          </p:nvSpPr>
          <p:spPr>
            <a:xfrm>
              <a:off x="3986627" y="2716192"/>
              <a:ext cx="1105541" cy="107488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15253A4-405D-12B7-6E03-1598F437D831}"/>
              </a:ext>
            </a:extLst>
          </p:cNvPr>
          <p:cNvGrpSpPr/>
          <p:nvPr/>
        </p:nvGrpSpPr>
        <p:grpSpPr>
          <a:xfrm>
            <a:off x="4598979" y="4098880"/>
            <a:ext cx="2616209" cy="2077120"/>
            <a:chOff x="4598979" y="4098880"/>
            <a:chExt cx="2616209" cy="207712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79A49E8-EEA4-400E-4A5A-001A39FC8244}"/>
                </a:ext>
              </a:extLst>
            </p:cNvPr>
            <p:cNvSpPr txBox="1"/>
            <p:nvPr/>
          </p:nvSpPr>
          <p:spPr>
            <a:xfrm>
              <a:off x="5850325" y="4754447"/>
              <a:ext cx="136486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Ventricule gauche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F3280FE-7D54-91B3-69C3-761B96E5CE16}"/>
                </a:ext>
              </a:extLst>
            </p:cNvPr>
            <p:cNvSpPr/>
            <p:nvPr/>
          </p:nvSpPr>
          <p:spPr>
            <a:xfrm rot="20304831">
              <a:off x="4598979" y="4098880"/>
              <a:ext cx="1201612" cy="207712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486A2EE-A487-1E9F-C43A-0B35CDB1F8A3}"/>
              </a:ext>
            </a:extLst>
          </p:cNvPr>
          <p:cNvGrpSpPr/>
          <p:nvPr/>
        </p:nvGrpSpPr>
        <p:grpSpPr>
          <a:xfrm>
            <a:off x="2003817" y="4403786"/>
            <a:ext cx="2534290" cy="2387190"/>
            <a:chOff x="2003817" y="4403786"/>
            <a:chExt cx="2534290" cy="238719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7402086-87EF-2E00-D62C-6C740C87F238}"/>
                </a:ext>
              </a:extLst>
            </p:cNvPr>
            <p:cNvSpPr/>
            <p:nvPr/>
          </p:nvSpPr>
          <p:spPr>
            <a:xfrm rot="19405583">
              <a:off x="3205094" y="4403786"/>
              <a:ext cx="1333013" cy="224251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9508802-F6BD-E705-04AC-21037109400B}"/>
                </a:ext>
              </a:extLst>
            </p:cNvPr>
            <p:cNvSpPr txBox="1"/>
            <p:nvPr/>
          </p:nvSpPr>
          <p:spPr>
            <a:xfrm>
              <a:off x="2003817" y="6083090"/>
              <a:ext cx="136486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Ventricule droite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7B6F09FA-AD27-1A59-42D9-819A94E607F1}"/>
              </a:ext>
            </a:extLst>
          </p:cNvPr>
          <p:cNvSpPr txBox="1"/>
          <p:nvPr/>
        </p:nvSpPr>
        <p:spPr>
          <a:xfrm>
            <a:off x="7576665" y="6334780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: 4 cavités</a:t>
            </a:r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892A0B6-D94D-0A4F-E283-C5A1D55CAA42}"/>
              </a:ext>
            </a:extLst>
          </p:cNvPr>
          <p:cNvGrpSpPr/>
          <p:nvPr/>
        </p:nvGrpSpPr>
        <p:grpSpPr>
          <a:xfrm>
            <a:off x="30377" y="4301958"/>
            <a:ext cx="3033876" cy="400110"/>
            <a:chOff x="30377" y="4301958"/>
            <a:chExt cx="3033876" cy="40011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0081519-6BDA-F31D-86C8-0D92ED380E0B}"/>
                </a:ext>
              </a:extLst>
            </p:cNvPr>
            <p:cNvSpPr txBox="1"/>
            <p:nvPr/>
          </p:nvSpPr>
          <p:spPr>
            <a:xfrm>
              <a:off x="30377" y="4301958"/>
              <a:ext cx="198416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tricuspide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0E8A6119-C8CA-C1CD-66CD-0D32E3D7F8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3817" y="4553595"/>
              <a:ext cx="1060436" cy="73925"/>
            </a:xfrm>
            <a:prstGeom prst="line">
              <a:avLst/>
            </a:prstGeom>
            <a:ln w="412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1328190-56A7-CF35-401A-B8FCCB99C7E7}"/>
              </a:ext>
            </a:extLst>
          </p:cNvPr>
          <p:cNvGrpSpPr/>
          <p:nvPr/>
        </p:nvGrpSpPr>
        <p:grpSpPr>
          <a:xfrm>
            <a:off x="4743750" y="3228945"/>
            <a:ext cx="2618598" cy="706709"/>
            <a:chOff x="4743750" y="3228945"/>
            <a:chExt cx="2618598" cy="706709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1C71952-8BF7-5B70-B74D-EF4566C288AD}"/>
                </a:ext>
              </a:extLst>
            </p:cNvPr>
            <p:cNvSpPr txBox="1"/>
            <p:nvPr/>
          </p:nvSpPr>
          <p:spPr>
            <a:xfrm>
              <a:off x="5636848" y="3228945"/>
              <a:ext cx="17255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mitrale</a:t>
              </a: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94F8C87-7326-BA91-7432-7E0E868071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3750" y="3391884"/>
              <a:ext cx="858167" cy="543770"/>
            </a:xfrm>
            <a:prstGeom prst="line">
              <a:avLst/>
            </a:prstGeom>
            <a:ln w="412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0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BCC0-47AD-6686-5233-5350D1D6B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4C7CE-37ED-2FCA-D734-ECA508A77EA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oreillette (= atrium)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EBA6F3-6969-E1EA-079F-6E249CF9A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25418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519752D-A720-1985-5C27-73EF1D28DF0D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10F87428-2868-BF9C-D5AA-9D5365997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163AEC-D81B-5AB3-E1BD-2A5E03022011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E3E318-5B66-3904-7C28-36E5A4C64C76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EB2EDEE7-644E-4ABF-87A1-24A845BF792A}"/>
              </a:ext>
            </a:extLst>
          </p:cNvPr>
          <p:cNvSpPr txBox="1"/>
          <p:nvPr/>
        </p:nvSpPr>
        <p:spPr>
          <a:xfrm>
            <a:off x="1587293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01291B-30BE-6D41-AFFD-CB25514340BD}"/>
              </a:ext>
            </a:extLst>
          </p:cNvPr>
          <p:cNvSpPr txBox="1"/>
          <p:nvPr/>
        </p:nvSpPr>
        <p:spPr>
          <a:xfrm>
            <a:off x="4801613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AF9FBA3-B818-43DA-4426-33451C0E37DD}"/>
              </a:ext>
            </a:extLst>
          </p:cNvPr>
          <p:cNvSpPr txBox="1"/>
          <p:nvPr/>
        </p:nvSpPr>
        <p:spPr>
          <a:xfrm>
            <a:off x="7576665" y="1006837"/>
            <a:ext cx="4400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cavités supérieures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Petites cavités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Parois peu épaisses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Lieux d’entrée du sang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Séparées par un </a:t>
            </a:r>
            <a:r>
              <a:rPr lang="fr-F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interauriculaire</a:t>
            </a:r>
            <a:b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 visible ici)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 : pousse le sang dans le ventricule correspondant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B81F3F-8949-2CC3-0CA6-1411EF96DA96}"/>
              </a:ext>
            </a:extLst>
          </p:cNvPr>
          <p:cNvSpPr txBox="1"/>
          <p:nvPr/>
        </p:nvSpPr>
        <p:spPr>
          <a:xfrm>
            <a:off x="392234" y="2887900"/>
            <a:ext cx="19841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droite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74326E-4A30-010B-2A42-B00F5A2B6C00}"/>
              </a:ext>
            </a:extLst>
          </p:cNvPr>
          <p:cNvSpPr txBox="1"/>
          <p:nvPr/>
        </p:nvSpPr>
        <p:spPr>
          <a:xfrm>
            <a:off x="5269217" y="2168530"/>
            <a:ext cx="22214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gauche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E7404A5-7E4B-BE72-8CC9-18863334BBBE}"/>
              </a:ext>
            </a:extLst>
          </p:cNvPr>
          <p:cNvSpPr/>
          <p:nvPr/>
        </p:nvSpPr>
        <p:spPr>
          <a:xfrm>
            <a:off x="2094506" y="3182769"/>
            <a:ext cx="1265853" cy="12307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29D81A2-F100-E980-60C4-13F158076921}"/>
              </a:ext>
            </a:extLst>
          </p:cNvPr>
          <p:cNvSpPr/>
          <p:nvPr/>
        </p:nvSpPr>
        <p:spPr>
          <a:xfrm>
            <a:off x="4049925" y="2760268"/>
            <a:ext cx="1265853" cy="12307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B6CA2B8-2E04-DC0F-B9FB-DC6FBB774288}"/>
              </a:ext>
            </a:extLst>
          </p:cNvPr>
          <p:cNvCxnSpPr>
            <a:cxnSpLocks/>
          </p:cNvCxnSpPr>
          <p:nvPr/>
        </p:nvCxnSpPr>
        <p:spPr>
          <a:xfrm>
            <a:off x="3395981" y="2760268"/>
            <a:ext cx="653944" cy="1653258"/>
          </a:xfrm>
          <a:prstGeom prst="line">
            <a:avLst/>
          </a:prstGeom>
          <a:ln w="571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44A31-BD9E-2CEE-B5D1-522E4A0D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F3C60-1C8F-776E-3A05-08C78CA6181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ventricule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337FD1-5444-8AE7-73C6-D79C0BB86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25418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7AC8A-7F58-87C8-2A98-A91DF70F3E27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36F87552-6B40-9F95-FA60-B03A88E06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3EFA6B-5DAC-8372-CD56-E74035873BD8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A2D4E4-B5DF-EA78-CE06-328DBA4A1AB2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C58E2AD6-949A-ACC8-8ED4-98A41611980E}"/>
              </a:ext>
            </a:extLst>
          </p:cNvPr>
          <p:cNvSpPr txBox="1"/>
          <p:nvPr/>
        </p:nvSpPr>
        <p:spPr>
          <a:xfrm>
            <a:off x="1587293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947E92-F43D-1422-5DEC-E94CC369DD84}"/>
              </a:ext>
            </a:extLst>
          </p:cNvPr>
          <p:cNvSpPr txBox="1"/>
          <p:nvPr/>
        </p:nvSpPr>
        <p:spPr>
          <a:xfrm>
            <a:off x="4801613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DB466D3-CB47-C9B3-AEA2-06C049831210}"/>
              </a:ext>
            </a:extLst>
          </p:cNvPr>
          <p:cNvSpPr txBox="1"/>
          <p:nvPr/>
        </p:nvSpPr>
        <p:spPr>
          <a:xfrm>
            <a:off x="7429501" y="1006837"/>
            <a:ext cx="45477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cavités inférieures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cavités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Parois épaisses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Lieux de sortie du sang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Séparées par un </a:t>
            </a:r>
            <a:r>
              <a:rPr lang="fr-F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interventriculaire</a:t>
            </a:r>
            <a:b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 : pousse le sang hors du cœur et dans le corps</a:t>
            </a: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vraie pompe du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coeur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9EACC4-2CAC-F333-ED5F-C3004EF94498}"/>
              </a:ext>
            </a:extLst>
          </p:cNvPr>
          <p:cNvSpPr txBox="1"/>
          <p:nvPr/>
        </p:nvSpPr>
        <p:spPr>
          <a:xfrm>
            <a:off x="5730876" y="4872635"/>
            <a:ext cx="17033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 gauche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046FAEB-BB17-FA5C-42C4-3C2CFF86FED6}"/>
              </a:ext>
            </a:extLst>
          </p:cNvPr>
          <p:cNvSpPr/>
          <p:nvPr/>
        </p:nvSpPr>
        <p:spPr>
          <a:xfrm rot="19214337">
            <a:off x="2859062" y="4423980"/>
            <a:ext cx="1265853" cy="18389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8ADC19-B2D2-73BA-638B-369A7EC85D66}"/>
              </a:ext>
            </a:extLst>
          </p:cNvPr>
          <p:cNvSpPr txBox="1"/>
          <p:nvPr/>
        </p:nvSpPr>
        <p:spPr>
          <a:xfrm>
            <a:off x="1332278" y="6121312"/>
            <a:ext cx="209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 droite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DBCB24-60CB-8A7C-F5C1-1705EFC24A35}"/>
              </a:ext>
            </a:extLst>
          </p:cNvPr>
          <p:cNvSpPr/>
          <p:nvPr/>
        </p:nvSpPr>
        <p:spPr>
          <a:xfrm rot="20927815">
            <a:off x="4480464" y="3953141"/>
            <a:ext cx="1265853" cy="18389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926341E-5DEB-DA89-BA39-71EC06D7F367}"/>
              </a:ext>
            </a:extLst>
          </p:cNvPr>
          <p:cNvGrpSpPr/>
          <p:nvPr/>
        </p:nvGrpSpPr>
        <p:grpSpPr>
          <a:xfrm>
            <a:off x="3491988" y="5343474"/>
            <a:ext cx="3041388" cy="1530091"/>
            <a:chOff x="3491988" y="5343474"/>
            <a:chExt cx="3041388" cy="1530091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462EAFB-511E-EEE5-80F9-A399C2A17357}"/>
                </a:ext>
              </a:extLst>
            </p:cNvPr>
            <p:cNvSpPr txBox="1"/>
            <p:nvPr/>
          </p:nvSpPr>
          <p:spPr>
            <a:xfrm>
              <a:off x="3491988" y="6473455"/>
              <a:ext cx="30413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Septum interventriculaire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12E77B5-B44A-CCF2-5C03-2ED54D127F8B}"/>
                </a:ext>
              </a:extLst>
            </p:cNvPr>
            <p:cNvCxnSpPr>
              <a:cxnSpLocks/>
            </p:cNvCxnSpPr>
            <p:nvPr/>
          </p:nvCxnSpPr>
          <p:spPr>
            <a:xfrm>
              <a:off x="4432007" y="5343474"/>
              <a:ext cx="480786" cy="1129980"/>
            </a:xfrm>
            <a:prstGeom prst="line">
              <a:avLst/>
            </a:prstGeom>
            <a:ln w="412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88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1313</Words>
  <Application>Microsoft Macintosh PowerPoint</Application>
  <PresentationFormat>Grand écran</PresentationFormat>
  <Paragraphs>332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285</cp:revision>
  <dcterms:created xsi:type="dcterms:W3CDTF">2024-01-29T13:50:21Z</dcterms:created>
  <dcterms:modified xsi:type="dcterms:W3CDTF">2024-02-06T16:42:35Z</dcterms:modified>
</cp:coreProperties>
</file>