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300" r:id="rId2"/>
    <p:sldId id="301" r:id="rId3"/>
    <p:sldId id="315" r:id="rId4"/>
    <p:sldId id="333" r:id="rId5"/>
    <p:sldId id="342" r:id="rId6"/>
    <p:sldId id="343" r:id="rId7"/>
    <p:sldId id="344" r:id="rId8"/>
    <p:sldId id="335" r:id="rId9"/>
    <p:sldId id="339" r:id="rId10"/>
    <p:sldId id="340" r:id="rId11"/>
    <p:sldId id="289" r:id="rId12"/>
    <p:sldId id="341" r:id="rId13"/>
    <p:sldId id="327" r:id="rId14"/>
    <p:sldId id="328" r:id="rId15"/>
    <p:sldId id="330" r:id="rId16"/>
    <p:sldId id="314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24" r:id="rId26"/>
    <p:sldId id="325" r:id="rId27"/>
    <p:sldId id="326" r:id="rId2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DFDD"/>
    <a:srgbClr val="FFC2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35"/>
    <p:restoredTop sz="94293"/>
  </p:normalViewPr>
  <p:slideViewPr>
    <p:cSldViewPr snapToGrid="0">
      <p:cViewPr>
        <p:scale>
          <a:sx n="72" d="100"/>
          <a:sy n="72" d="100"/>
        </p:scale>
        <p:origin x="376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0F106-F637-B04F-A317-47CEB8C93062}" type="datetimeFigureOut">
              <a:rPr lang="fr-FR" smtClean="0"/>
              <a:t>05/03/2024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D4FA2-576B-2C43-94FF-1ADC0B9341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0959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923C7-C920-DE0D-2F04-EE2C8D417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147C25C-0663-8291-3FB7-520E4B9DF3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12C74FC-DA35-FB7F-8183-0125B08E5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7FBB33-5B7B-961C-502D-73EC399CF1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02710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923C7-C920-DE0D-2F04-EE2C8D417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147C25C-0663-8291-3FB7-520E4B9DF3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12C74FC-DA35-FB7F-8183-0125B08E5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7FBB33-5B7B-961C-502D-73EC399CF1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4901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A54CB0-467B-73B0-528E-B91603217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8F3B439-3342-34F6-60B0-ECAC21D10F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491D00B-2F8C-F1A5-BE5D-806A32FB3F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5BBA355-A1CC-5C3D-DFF1-64E642F9C7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47524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A54CB0-467B-73B0-528E-B91603217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8F3B439-3342-34F6-60B0-ECAC21D10F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491D00B-2F8C-F1A5-BE5D-806A32FB3F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5BBA355-A1CC-5C3D-DFF1-64E642F9C7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23111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923C7-C920-DE0D-2F04-EE2C8D417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147C25C-0663-8291-3FB7-520E4B9DF3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12C74FC-DA35-FB7F-8183-0125B08E5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7FBB33-5B7B-961C-502D-73EC399CF1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9692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A54CB0-467B-73B0-528E-B91603217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8F3B439-3342-34F6-60B0-ECAC21D10F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491D00B-2F8C-F1A5-BE5D-806A32FB3F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5BBA355-A1CC-5C3D-DFF1-64E642F9C7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05730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923C7-C920-DE0D-2F04-EE2C8D417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147C25C-0663-8291-3FB7-520E4B9DF3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12C74FC-DA35-FB7F-8183-0125B08E5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Possible 21 à 40 jours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7FBB33-5B7B-961C-502D-73EC399CF1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8635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923C7-C920-DE0D-2F04-EE2C8D417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147C25C-0663-8291-3FB7-520E4B9DF3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12C74FC-DA35-FB7F-8183-0125B08E5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7FBB33-5B7B-961C-502D-73EC399CF1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39307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923C7-C920-DE0D-2F04-EE2C8D417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147C25C-0663-8291-3FB7-520E4B9DF3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12C74FC-DA35-FB7F-8183-0125B08E5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Corps jaune dégénère </a:t>
            </a:r>
            <a:r>
              <a:rPr lang="fr-FR" dirty="0">
                <a:sym typeface="Wingdings" pitchFamily="2" charset="2"/>
              </a:rPr>
              <a:t> chute du taux de progestérone + </a:t>
            </a:r>
            <a:r>
              <a:rPr lang="fr-FR" dirty="0" err="1">
                <a:sym typeface="Wingdings" pitchFamily="2" charset="2"/>
              </a:rPr>
              <a:t>oestradiol</a:t>
            </a:r>
            <a:r>
              <a:rPr lang="fr-FR" dirty="0">
                <a:sym typeface="Wingdings" pitchFamily="2" charset="2"/>
              </a:rPr>
              <a:t>  constriction artères  perte d’irrigation  détachement paroi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7FBB33-5B7B-961C-502D-73EC399CF1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47376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923C7-C920-DE0D-2F04-EE2C8D417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147C25C-0663-8291-3FB7-520E4B9DF3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12C74FC-DA35-FB7F-8183-0125B08E5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Avant ovulation : follicules en croissance sécrètent </a:t>
            </a:r>
            <a:r>
              <a:rPr lang="fr-FR" dirty="0" err="1"/>
              <a:t>oestradiol</a:t>
            </a:r>
            <a:r>
              <a:rPr lang="fr-FR" dirty="0"/>
              <a:t> </a:t>
            </a:r>
            <a:r>
              <a:rPr lang="fr-FR" dirty="0">
                <a:sym typeface="Wingdings" pitchFamily="2" charset="2"/>
              </a:rPr>
              <a:t> stimule développement de couche fonctionnelle.</a:t>
            </a:r>
          </a:p>
          <a:p>
            <a:r>
              <a:rPr lang="fr-FR" dirty="0">
                <a:sym typeface="Wingdings" pitchFamily="2" charset="2"/>
              </a:rPr>
              <a:t>Synchronisé avec phase folliculaire.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7FBB33-5B7B-961C-502D-73EC399CF1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37922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923C7-C920-DE0D-2F04-EE2C8D417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147C25C-0663-8291-3FB7-520E4B9DF3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12C74FC-DA35-FB7F-8183-0125B08E5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Après ovulation : corps jaune sécrète </a:t>
            </a:r>
            <a:r>
              <a:rPr lang="fr-FR" dirty="0" err="1"/>
              <a:t>oestradiol</a:t>
            </a:r>
            <a:r>
              <a:rPr lang="fr-FR" dirty="0"/>
              <a:t> + progestérone </a:t>
            </a:r>
            <a:r>
              <a:rPr lang="fr-FR" dirty="0">
                <a:sym typeface="Wingdings" pitchFamily="2" charset="2"/>
              </a:rPr>
              <a:t> stimule maintien de couche fonctionnelle.</a:t>
            </a:r>
          </a:p>
          <a:p>
            <a:r>
              <a:rPr lang="fr-FR" dirty="0">
                <a:sym typeface="Wingdings" pitchFamily="2" charset="2"/>
              </a:rPr>
              <a:t>Synchronisé avec phase lutéale.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7FBB33-5B7B-961C-502D-73EC399CF1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3740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923C7-C920-DE0D-2F04-EE2C8D417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147C25C-0663-8291-3FB7-520E4B9DF3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12C74FC-DA35-FB7F-8183-0125B08E5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7FBB33-5B7B-961C-502D-73EC399CF1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76316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923C7-C920-DE0D-2F04-EE2C8D417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147C25C-0663-8291-3FB7-520E4B9DF3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12C74FC-DA35-FB7F-8183-0125B08E5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Ectopique = en dehors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7FBB33-5B7B-961C-502D-73EC399CF1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98178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923C7-C920-DE0D-2F04-EE2C8D417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147C25C-0663-8291-3FB7-520E4B9DF3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12C74FC-DA35-FB7F-8183-0125B08E5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7FBB33-5B7B-961C-502D-73EC399CF1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22150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923C7-C920-DE0D-2F04-EE2C8D417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147C25C-0663-8291-3FB7-520E4B9DF3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12C74FC-DA35-FB7F-8183-0125B08E5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Mucus = liquide sécrété par glandes mucipares. Eau + protéines.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7FBB33-5B7B-961C-502D-73EC399CF1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33258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923C7-C920-DE0D-2F04-EE2C8D417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147C25C-0663-8291-3FB7-520E4B9DF3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12C74FC-DA35-FB7F-8183-0125B08E5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La glaire forme des mailles. Ces mailles s’ouvrent sous l’action de l’</a:t>
            </a:r>
            <a:r>
              <a:rPr lang="fr-FR" dirty="0" err="1"/>
              <a:t>oestradiol</a:t>
            </a:r>
            <a:r>
              <a:rPr lang="fr-FR" dirty="0"/>
              <a:t> et laissent plus facilement passer les spermatozoïdes.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7FBB33-5B7B-961C-502D-73EC399CF1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07345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923C7-C920-DE0D-2F04-EE2C8D417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147C25C-0663-8291-3FB7-520E4B9DF3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12C74FC-DA35-FB7F-8183-0125B08E5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7FBB33-5B7B-961C-502D-73EC399CF1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13947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923C7-C920-DE0D-2F04-EE2C8D417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147C25C-0663-8291-3FB7-520E4B9DF3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12C74FC-DA35-FB7F-8183-0125B08E5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7FBB33-5B7B-961C-502D-73EC399CF1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53792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923C7-C920-DE0D-2F04-EE2C8D417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147C25C-0663-8291-3FB7-520E4B9DF3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12C74FC-DA35-FB7F-8183-0125B08E5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7FBB33-5B7B-961C-502D-73EC399CF1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61016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923C7-C920-DE0D-2F04-EE2C8D417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147C25C-0663-8291-3FB7-520E4B9DF3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12C74FC-DA35-FB7F-8183-0125B08E5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Mucus = liquide sécrété par glandes mucipares. Eau + protéines.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7FBB33-5B7B-961C-502D-73EC399CF1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550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923C7-C920-DE0D-2F04-EE2C8D417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147C25C-0663-8291-3FB7-520E4B9DF3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12C74FC-DA35-FB7F-8183-0125B08E5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Possible 21 à 40 jours</a:t>
            </a:r>
          </a:p>
          <a:p>
            <a:r>
              <a:rPr lang="fr-FR" dirty="0"/>
              <a:t>Cortex = écorce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7FBB33-5B7B-961C-502D-73EC399CF1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5602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923C7-C920-DE0D-2F04-EE2C8D417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147C25C-0663-8291-3FB7-520E4B9DF3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12C74FC-DA35-FB7F-8183-0125B08E5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7FBB33-5B7B-961C-502D-73EC399CF1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3262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923C7-C920-DE0D-2F04-EE2C8D417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147C25C-0663-8291-3FB7-520E4B9DF3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12C74FC-DA35-FB7F-8183-0125B08E5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7FBB33-5B7B-961C-502D-73EC399CF1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3287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923C7-C920-DE0D-2F04-EE2C8D417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147C25C-0663-8291-3FB7-520E4B9DF3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12C74FC-DA35-FB7F-8183-0125B08E5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7FBB33-5B7B-961C-502D-73EC399CF1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2545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923C7-C920-DE0D-2F04-EE2C8D417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147C25C-0663-8291-3FB7-520E4B9DF3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12C74FC-DA35-FB7F-8183-0125B08E5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7FBB33-5B7B-961C-502D-73EC399CF1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5959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923C7-C920-DE0D-2F04-EE2C8D417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147C25C-0663-8291-3FB7-520E4B9DF3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12C74FC-DA35-FB7F-8183-0125B08E5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Possible 21 à 40 jours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7FBB33-5B7B-961C-502D-73EC399CF1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8006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923C7-C920-DE0D-2F04-EE2C8D417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147C25C-0663-8291-3FB7-520E4B9DF3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12C74FC-DA35-FB7F-8183-0125B08E5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7FBB33-5B7B-961C-502D-73EC399CF1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1353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76AAF2-8C7E-2E68-8D11-01A722A426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166FA38-467F-99B2-D0BB-6ADFFC5D3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7E08D88-5835-D3ED-B26D-8E3DF051B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05/03/2024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A9F9C9-3999-D342-2B38-19AABEEC6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08CCC4-5014-BD26-8144-1BA1A63E1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1374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45C232-BE12-2F26-85E4-BD9641F3B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70FFD11-7927-2928-E582-8FBB89DE55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24FC71-A072-A146-9784-2DF6A10D7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05/03/2024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8B549A-0432-D8B7-17ED-C43DED85F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19237D-E27E-1BDC-B2EA-9EE8C5E2E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2355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0047ADC-95DD-45F9-25E8-D35259A895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1DACF5E-3A10-F07F-FFF9-BCB1F1275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005A52-6B65-5E7D-3581-D83432E6E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05/03/2024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82D3C9-0452-CF97-AE98-D6B045289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73C713-B7B3-F634-7853-BE2E788E8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0703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8DE32A-BFC0-41A4-BFF2-F6CEAC014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1FB3CA-011F-B4FF-ABD8-80F1AA60B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189CBB-2D74-80EF-FE35-AA08A67A1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05/03/2024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564E99-7A8D-3F1A-2EAD-DFAC11EFF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326E69-DB63-DAB2-49B5-5A3762C40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127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F40CAB-CB05-FE06-FCD8-C1A53E011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FFB6EBB-B1CE-6130-B873-090CA395D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CA82BC-CEB6-5F54-462A-078B19DAB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05/03/2024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E344A5-CF9F-0EEC-7866-EB880A508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64A6CE-6E2B-F614-8BA1-22D8913E6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745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B1B635-1C64-00E1-7A6C-680B02A49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32108A-17DE-1AD4-8209-285C3DEBD5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34C5C00-AC78-AF0E-9495-1FE65E3F57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381720-C7D7-08FC-F2DC-531A8682D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05/03/2024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273C2B3-2194-A132-50AB-87E9B81C4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A4A3C58-FCE6-C616-B9A8-AD59100BE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0604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51E070-AE4F-FD2E-5E9A-DDE0FE22F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3CCF04-C74B-6E8B-6A5F-AB83C29C4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B97896A-A951-BAC4-A08C-4F695C7070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E35AD59-7BCC-059C-1693-5820586324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7589CB9-BDBB-C7B0-D6F0-4001A28585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B3E6A89-29FE-E685-DECD-E2981F642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05/03/2024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A32F91C-3739-59A8-97AC-CEF59E22D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98A81EA-6AE2-3692-96EF-ABB481BE1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4978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F48B39-8F73-D692-B7D5-789D7EC7A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6B46288-61A2-AD62-B513-54C27C488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05/03/2024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A629311-1AC2-4AB3-A8AC-18F6A872F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0646807-2840-FFD9-D42E-676531976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6050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3866F35-3E0A-E2F6-3112-B999D62AD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05/03/2024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87A1D46-8145-AB67-DA22-7E2D80D9B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6EF848A-C4FD-330F-DD7B-302D6FB60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6524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0B5F84-4022-E127-49FB-4BDAAF1F7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E20309-6B1E-EE2A-D533-B623153D5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5AFC705-895A-9D5E-89DB-F034D38947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FA5B446-65A6-16B9-DC68-055B6C2BE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05/03/2024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68014B1-21E9-7B9F-5821-9337E1D6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6EC93DE-5656-BA33-ED29-FCFE46ED3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8512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544AB3-A2C5-7E7D-3E86-ED557052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98ED828-7D04-EE45-7BE8-6922F5FB4F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622F174-8643-08EB-DB8F-DB2F38BE7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540D45A-C887-5812-80D5-1846B53CE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05/03/2024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F69E41C-C166-DC3F-2CF1-49B445015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E163C29-19EC-327E-2C11-F1EB7B568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315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80114D5-7EF4-AE76-F6CC-9128853CA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05BCBA-7B8E-7F95-E243-102861421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25AC8F-159E-AB27-9435-4EFC619E2E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B34F7-7CFC-4747-BB2A-F1F8AFEA4479}" type="datetimeFigureOut">
              <a:rPr lang="fr-FR" smtClean="0"/>
              <a:t>05/03/2024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32409A-AE28-99E5-AFB8-382B40118C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FA3BBD-05D1-3F8C-D67C-1D7091E48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178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F6D10-6C9D-AFD0-5703-D6381398E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AB2751-59E2-1BC2-A5B1-43B39D49D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825" y="3429000"/>
            <a:ext cx="5125885" cy="500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pp. 58 à 62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5F55EB-6FBD-7121-A987-44150FCDA755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Script</a:t>
            </a:r>
          </a:p>
        </p:txBody>
      </p:sp>
      <p:pic>
        <p:nvPicPr>
          <p:cNvPr id="5" name="Graphique 4" descr="Création de récits contour">
            <a:extLst>
              <a:ext uri="{FF2B5EF4-FFF2-40B4-BE49-F238E27FC236}">
                <a16:creationId xmlns:a16="http://schemas.microsoft.com/office/drawing/2014/main" id="{990CB2BC-60B1-18C7-B1B4-E51CB3020A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71006" y="2337529"/>
            <a:ext cx="2182942" cy="218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330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F6D10-6C9D-AFD0-5703-D6381398E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5F55EB-6FBD-7121-A987-44150FCDA755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 ovarien : phase lutéale</a:t>
            </a:r>
          </a:p>
        </p:txBody>
      </p:sp>
      <p:sp>
        <p:nvSpPr>
          <p:cNvPr id="7" name="Espace réservé du contenu 8">
            <a:extLst>
              <a:ext uri="{FF2B5EF4-FFF2-40B4-BE49-F238E27FC236}">
                <a16:creationId xmlns:a16="http://schemas.microsoft.com/office/drawing/2014/main" id="{4DE7D91A-613F-139C-4D2A-C0A4227E1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3056" y="1138474"/>
            <a:ext cx="8260080" cy="5503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Les cellules granuleuses + thèque interne restées dans l’ovaire s’hypertrophient (augmentent de volume)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= Corps jaune</a:t>
            </a:r>
          </a:p>
          <a:p>
            <a:pPr lvl="1"/>
            <a:r>
              <a:rPr lang="fr-F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sécrète de la progestérone</a:t>
            </a:r>
          </a:p>
          <a:p>
            <a:pPr marL="0" indent="0">
              <a:buNone/>
            </a:pPr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2 avenirs possibles</a:t>
            </a:r>
          </a:p>
          <a:p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fr-F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Fécondation  corps jaune subsiste jusqu’au 3</a:t>
            </a:r>
            <a:r>
              <a:rPr lang="fr-FR" sz="2800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</a:t>
            </a:r>
            <a:r>
              <a:rPr lang="fr-F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mois</a:t>
            </a:r>
          </a:p>
          <a:p>
            <a:r>
              <a:rPr lang="fr-F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fr-FR" strike="sngStrike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Fécondation</a:t>
            </a:r>
            <a:r>
              <a:rPr lang="fr-F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 corps jaune subsiste 10 jours puis dégénère.</a:t>
            </a:r>
            <a:endParaRPr lang="fr-FR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 descr="Une image contenant texte, menu, capture d’écran, nourriture&#10;&#10;Description générée automatiquement">
            <a:extLst>
              <a:ext uri="{FF2B5EF4-FFF2-40B4-BE49-F238E27FC236}">
                <a16:creationId xmlns:a16="http://schemas.microsoft.com/office/drawing/2014/main" id="{79E65A1C-040A-FBD6-49A6-A97B6B81D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83" y="1482221"/>
            <a:ext cx="2672080" cy="5159879"/>
          </a:xfrm>
          <a:prstGeom prst="rect">
            <a:avLst/>
          </a:prstGeom>
        </p:spPr>
      </p:pic>
      <p:sp>
        <p:nvSpPr>
          <p:cNvPr id="3" name="Espace réservé du contenu 8">
            <a:extLst>
              <a:ext uri="{FF2B5EF4-FFF2-40B4-BE49-F238E27FC236}">
                <a16:creationId xmlns:a16="http://schemas.microsoft.com/office/drawing/2014/main" id="{5BB85AC1-45D6-347A-6F26-BF0E6A6D53EF}"/>
              </a:ext>
            </a:extLst>
          </p:cNvPr>
          <p:cNvSpPr txBox="1">
            <a:spLocks/>
          </p:cNvSpPr>
          <p:nvPr/>
        </p:nvSpPr>
        <p:spPr>
          <a:xfrm>
            <a:off x="1369420" y="1129525"/>
            <a:ext cx="1468143" cy="352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Follicule primordial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5321B3E5-4A2A-52B9-1F6D-CB310C35C8F8}"/>
              </a:ext>
            </a:extLst>
          </p:cNvPr>
          <p:cNvSpPr/>
          <p:nvPr/>
        </p:nvSpPr>
        <p:spPr>
          <a:xfrm>
            <a:off x="1188718" y="1181777"/>
            <a:ext cx="143691" cy="143691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381076F4-B464-D649-2496-BA51CC0EEDA9}"/>
              </a:ext>
            </a:extLst>
          </p:cNvPr>
          <p:cNvSpPr/>
          <p:nvPr/>
        </p:nvSpPr>
        <p:spPr>
          <a:xfrm>
            <a:off x="940195" y="5012267"/>
            <a:ext cx="2057400" cy="162983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92497847-46ED-752C-0D7F-8B0963B353DB}"/>
              </a:ext>
            </a:extLst>
          </p:cNvPr>
          <p:cNvCxnSpPr>
            <a:cxnSpLocks/>
          </p:cNvCxnSpPr>
          <p:nvPr/>
        </p:nvCxnSpPr>
        <p:spPr>
          <a:xfrm flipH="1">
            <a:off x="373223" y="1136469"/>
            <a:ext cx="56697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contenu 8">
            <a:extLst>
              <a:ext uri="{FF2B5EF4-FFF2-40B4-BE49-F238E27FC236}">
                <a16:creationId xmlns:a16="http://schemas.microsoft.com/office/drawing/2014/main" id="{BD5BCC34-00D7-0584-8E07-145927EB9861}"/>
              </a:ext>
            </a:extLst>
          </p:cNvPr>
          <p:cNvSpPr txBox="1">
            <a:spLocks/>
          </p:cNvSpPr>
          <p:nvPr/>
        </p:nvSpPr>
        <p:spPr>
          <a:xfrm>
            <a:off x="37730" y="894397"/>
            <a:ext cx="1468143" cy="352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- 4 à 5 mois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B34D56-B732-2534-8929-EA994E4BD119}"/>
              </a:ext>
            </a:extLst>
          </p:cNvPr>
          <p:cNvSpPr/>
          <p:nvPr/>
        </p:nvSpPr>
        <p:spPr>
          <a:xfrm>
            <a:off x="1937474" y="2375411"/>
            <a:ext cx="855603" cy="1536804"/>
          </a:xfrm>
          <a:prstGeom prst="rect">
            <a:avLst/>
          </a:prstGeom>
          <a:solidFill>
            <a:srgbClr val="FFC2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DDF57C-F059-4239-22C1-C1E7E467D7DB}"/>
              </a:ext>
            </a:extLst>
          </p:cNvPr>
          <p:cNvSpPr/>
          <p:nvPr/>
        </p:nvSpPr>
        <p:spPr>
          <a:xfrm>
            <a:off x="1610158" y="1762019"/>
            <a:ext cx="855603" cy="464771"/>
          </a:xfrm>
          <a:prstGeom prst="rect">
            <a:avLst/>
          </a:prstGeom>
          <a:solidFill>
            <a:srgbClr val="F6DF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479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056798-43A0-550C-3055-BE73A4A8AF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3BCAAD4-2559-FBDE-3607-AAD9BEC3A8F4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 ovarien</a:t>
            </a:r>
          </a:p>
        </p:txBody>
      </p:sp>
      <p:pic>
        <p:nvPicPr>
          <p:cNvPr id="10" name="Image 9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3E630602-6B67-A4B0-D548-C992386CB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490" y="1098445"/>
            <a:ext cx="8669020" cy="575955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43D4D4A-941E-20B6-8AC8-911C6C8FF409}"/>
              </a:ext>
            </a:extLst>
          </p:cNvPr>
          <p:cNvSpPr txBox="1"/>
          <p:nvPr/>
        </p:nvSpPr>
        <p:spPr>
          <a:xfrm>
            <a:off x="7741101" y="1351466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Follicule primaire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E33813C-2900-340E-13E5-98BBCC857D96}"/>
              </a:ext>
            </a:extLst>
          </p:cNvPr>
          <p:cNvSpPr txBox="1"/>
          <p:nvPr/>
        </p:nvSpPr>
        <p:spPr>
          <a:xfrm>
            <a:off x="6481781" y="1015511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Follicule secondaire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E170669-4FE1-D74E-562F-DACF65CE49CA}"/>
              </a:ext>
            </a:extLst>
          </p:cNvPr>
          <p:cNvSpPr txBox="1"/>
          <p:nvPr/>
        </p:nvSpPr>
        <p:spPr>
          <a:xfrm>
            <a:off x="4692617" y="1015511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Follicule tertiaire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0044447-6E65-AA74-72DF-41ADBD37187C}"/>
              </a:ext>
            </a:extLst>
          </p:cNvPr>
          <p:cNvSpPr txBox="1"/>
          <p:nvPr/>
        </p:nvSpPr>
        <p:spPr>
          <a:xfrm>
            <a:off x="2752929" y="1422864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 Follicule de De Graaf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3554932-0CF1-26D1-AC9C-94EFA43F3146}"/>
              </a:ext>
            </a:extLst>
          </p:cNvPr>
          <p:cNvSpPr txBox="1"/>
          <p:nvPr/>
        </p:nvSpPr>
        <p:spPr>
          <a:xfrm>
            <a:off x="186043" y="4199956"/>
            <a:ext cx="21996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Ovulation</a:t>
            </a:r>
          </a:p>
          <a:p>
            <a:pPr marL="285750" indent="-285750">
              <a:buFontTx/>
              <a:buChar char="-"/>
            </a:pPr>
            <a:r>
              <a:rPr lang="fr-FR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Ovocyte 2</a:t>
            </a:r>
            <a:r>
              <a:rPr lang="fr-FR" baseline="30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ordre</a:t>
            </a:r>
          </a:p>
          <a:p>
            <a:pPr marL="285750" indent="-285750">
              <a:buFontTx/>
              <a:buChar char="-"/>
            </a:pPr>
            <a:r>
              <a:rPr lang="fr-FR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Corona </a:t>
            </a:r>
            <a:r>
              <a:rPr lang="fr-FR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radiata</a:t>
            </a:r>
            <a:endParaRPr lang="fr-FR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F74C6E8-1B23-FB73-322E-B5F8F93F1D16}"/>
              </a:ext>
            </a:extLst>
          </p:cNvPr>
          <p:cNvSpPr txBox="1"/>
          <p:nvPr/>
        </p:nvSpPr>
        <p:spPr>
          <a:xfrm>
            <a:off x="3580132" y="5974602"/>
            <a:ext cx="40895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Corps jaune</a:t>
            </a:r>
          </a:p>
          <a:p>
            <a:r>
              <a:rPr lang="fr-FR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Thèque interne + cellules granuleuses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C01AB7BA-EBFD-7677-EE62-8412C83E7C36}"/>
              </a:ext>
            </a:extLst>
          </p:cNvPr>
          <p:cNvGrpSpPr/>
          <p:nvPr/>
        </p:nvGrpSpPr>
        <p:grpSpPr>
          <a:xfrm>
            <a:off x="8449734" y="1628154"/>
            <a:ext cx="2303612" cy="691713"/>
            <a:chOff x="8449734" y="1628154"/>
            <a:chExt cx="2303612" cy="691713"/>
          </a:xfrm>
        </p:grpSpPr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C754FA53-5D00-5AE0-F98E-6CD5BA4EB043}"/>
                </a:ext>
              </a:extLst>
            </p:cNvPr>
            <p:cNvSpPr txBox="1"/>
            <p:nvPr/>
          </p:nvSpPr>
          <p:spPr>
            <a:xfrm>
              <a:off x="8516836" y="1628154"/>
              <a:ext cx="2236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Follicule primordiale</a:t>
              </a:r>
            </a:p>
          </p:txBody>
        </p:sp>
        <p:cxnSp>
          <p:nvCxnSpPr>
            <p:cNvPr id="16" name="Connecteur droit avec flèche 15">
              <a:extLst>
                <a:ext uri="{FF2B5EF4-FFF2-40B4-BE49-F238E27FC236}">
                  <a16:creationId xmlns:a16="http://schemas.microsoft.com/office/drawing/2014/main" id="{BA7852B3-EBFD-E5DB-F777-56617AA839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49734" y="1961065"/>
              <a:ext cx="255734" cy="3588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80CA6AA1-BE11-DC38-61C3-9CCA5A2744A2}"/>
              </a:ext>
            </a:extLst>
          </p:cNvPr>
          <p:cNvCxnSpPr>
            <a:cxnSpLocks/>
          </p:cNvCxnSpPr>
          <p:nvPr/>
        </p:nvCxnSpPr>
        <p:spPr>
          <a:xfrm flipH="1">
            <a:off x="7954676" y="1689642"/>
            <a:ext cx="213302" cy="6302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39B07662-22CA-BBB4-76EF-3A9BF34E3A00}"/>
              </a:ext>
            </a:extLst>
          </p:cNvPr>
          <p:cNvCxnSpPr>
            <a:cxnSpLocks/>
          </p:cNvCxnSpPr>
          <p:nvPr/>
        </p:nvCxnSpPr>
        <p:spPr>
          <a:xfrm>
            <a:off x="4248783" y="1744597"/>
            <a:ext cx="0" cy="7107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A562AAD6-923E-82F5-32E8-2CB086801BD2}"/>
              </a:ext>
            </a:extLst>
          </p:cNvPr>
          <p:cNvCxnSpPr>
            <a:cxnSpLocks/>
          </p:cNvCxnSpPr>
          <p:nvPr/>
        </p:nvCxnSpPr>
        <p:spPr>
          <a:xfrm>
            <a:off x="2385684" y="4661621"/>
            <a:ext cx="36724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8B003E4A-B002-20E5-0D45-38C6B7965C4C}"/>
              </a:ext>
            </a:extLst>
          </p:cNvPr>
          <p:cNvCxnSpPr>
            <a:cxnSpLocks/>
          </p:cNvCxnSpPr>
          <p:nvPr/>
        </p:nvCxnSpPr>
        <p:spPr>
          <a:xfrm flipV="1">
            <a:off x="4692617" y="5096806"/>
            <a:ext cx="604598" cy="8777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1D5EF0F9-8422-A679-F8C3-4528013FB23D}"/>
              </a:ext>
            </a:extLst>
          </p:cNvPr>
          <p:cNvSpPr/>
          <p:nvPr/>
        </p:nvSpPr>
        <p:spPr>
          <a:xfrm>
            <a:off x="9504826" y="2527195"/>
            <a:ext cx="525294" cy="9736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35A63B-5383-2F62-4428-14993F5CA1FE}"/>
              </a:ext>
            </a:extLst>
          </p:cNvPr>
          <p:cNvSpPr/>
          <p:nvPr/>
        </p:nvSpPr>
        <p:spPr>
          <a:xfrm>
            <a:off x="9109796" y="4114873"/>
            <a:ext cx="920323" cy="369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6B6296-1050-BAF9-FA37-6ED0DAFD92B2}"/>
              </a:ext>
            </a:extLst>
          </p:cNvPr>
          <p:cNvSpPr/>
          <p:nvPr/>
        </p:nvSpPr>
        <p:spPr>
          <a:xfrm>
            <a:off x="8409960" y="5301769"/>
            <a:ext cx="920323" cy="369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73C35F-BBEA-D84E-98AD-71E3969829A4}"/>
              </a:ext>
            </a:extLst>
          </p:cNvPr>
          <p:cNvSpPr/>
          <p:nvPr/>
        </p:nvSpPr>
        <p:spPr>
          <a:xfrm>
            <a:off x="6557230" y="6110068"/>
            <a:ext cx="1397446" cy="193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C29D32-DC56-9A15-F1B5-06230197434E}"/>
              </a:ext>
            </a:extLst>
          </p:cNvPr>
          <p:cNvSpPr/>
          <p:nvPr/>
        </p:nvSpPr>
        <p:spPr>
          <a:xfrm>
            <a:off x="1955364" y="5418452"/>
            <a:ext cx="1397446" cy="193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B2556FF-DDC1-D2FB-8D15-A888044986C1}"/>
              </a:ext>
            </a:extLst>
          </p:cNvPr>
          <p:cNvSpPr/>
          <p:nvPr/>
        </p:nvSpPr>
        <p:spPr>
          <a:xfrm>
            <a:off x="2182686" y="4786080"/>
            <a:ext cx="570243" cy="193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9B70FD-3727-E3F8-FADC-8F250E1D8602}"/>
              </a:ext>
            </a:extLst>
          </p:cNvPr>
          <p:cNvSpPr/>
          <p:nvPr/>
        </p:nvSpPr>
        <p:spPr>
          <a:xfrm>
            <a:off x="2188951" y="3546587"/>
            <a:ext cx="780492" cy="4693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3F9633E-69B1-D99E-DDD0-EF5185D8E8AA}"/>
              </a:ext>
            </a:extLst>
          </p:cNvPr>
          <p:cNvSpPr/>
          <p:nvPr/>
        </p:nvSpPr>
        <p:spPr>
          <a:xfrm>
            <a:off x="2263840" y="2519753"/>
            <a:ext cx="969553" cy="4693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FA8616C-2FA2-DCF5-4E13-79248BF5B308}"/>
              </a:ext>
            </a:extLst>
          </p:cNvPr>
          <p:cNvSpPr/>
          <p:nvPr/>
        </p:nvSpPr>
        <p:spPr>
          <a:xfrm>
            <a:off x="2555192" y="1916654"/>
            <a:ext cx="969553" cy="4693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E46E786-53B8-798E-B38F-310BF4A98F25}"/>
              </a:ext>
            </a:extLst>
          </p:cNvPr>
          <p:cNvSpPr/>
          <p:nvPr/>
        </p:nvSpPr>
        <p:spPr>
          <a:xfrm>
            <a:off x="5376928" y="1383037"/>
            <a:ext cx="1008198" cy="4693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0F4F43BB-8EDB-471D-C970-3354CDE27C21}"/>
              </a:ext>
            </a:extLst>
          </p:cNvPr>
          <p:cNvCxnSpPr>
            <a:cxnSpLocks/>
          </p:cNvCxnSpPr>
          <p:nvPr/>
        </p:nvCxnSpPr>
        <p:spPr>
          <a:xfrm flipH="1">
            <a:off x="5624923" y="1384843"/>
            <a:ext cx="1" cy="9350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B8ECC6A3-E7A5-B51A-53F4-DAE3A654BD25}"/>
              </a:ext>
            </a:extLst>
          </p:cNvPr>
          <p:cNvSpPr/>
          <p:nvPr/>
        </p:nvSpPr>
        <p:spPr>
          <a:xfrm>
            <a:off x="6229634" y="1501570"/>
            <a:ext cx="824676" cy="4693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9E315FC-5035-BDB1-FCFB-20D63CA8FEDB}"/>
              </a:ext>
            </a:extLst>
          </p:cNvPr>
          <p:cNvSpPr/>
          <p:nvPr/>
        </p:nvSpPr>
        <p:spPr>
          <a:xfrm>
            <a:off x="6984982" y="1720798"/>
            <a:ext cx="969687" cy="184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807D0334-2976-C745-2ADE-47681D24E7C4}"/>
              </a:ext>
            </a:extLst>
          </p:cNvPr>
          <p:cNvCxnSpPr>
            <a:cxnSpLocks/>
          </p:cNvCxnSpPr>
          <p:nvPr/>
        </p:nvCxnSpPr>
        <p:spPr>
          <a:xfrm>
            <a:off x="7150965" y="1330840"/>
            <a:ext cx="178362" cy="112449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717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056798-43A0-550C-3055-BE73A4A8AF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3BCAAD4-2559-FBDE-3607-AAD9BEC3A8F4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 ovarien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B866044-2654-F8BF-1359-3B67D9381EA1}"/>
              </a:ext>
            </a:extLst>
          </p:cNvPr>
          <p:cNvPicPr/>
          <p:nvPr/>
        </p:nvPicPr>
        <p:blipFill>
          <a:blip r:embed="rId3" cstate="print">
            <a:lum bright="12000"/>
          </a:blip>
          <a:srcRect b="1476"/>
          <a:stretch>
            <a:fillRect/>
          </a:stretch>
        </p:blipFill>
        <p:spPr bwMode="auto">
          <a:xfrm>
            <a:off x="1640245" y="914400"/>
            <a:ext cx="8401222" cy="5759955"/>
          </a:xfrm>
          <a:prstGeom prst="rect">
            <a:avLst/>
          </a:prstGeom>
          <a:noFill/>
          <a:ln w="19050" cmpd="sng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AB6AF2F-6F09-5DE6-EC8B-BE918F3A0214}"/>
              </a:ext>
            </a:extLst>
          </p:cNvPr>
          <p:cNvSpPr txBox="1"/>
          <p:nvPr/>
        </p:nvSpPr>
        <p:spPr>
          <a:xfrm>
            <a:off x="9639247" y="1828800"/>
            <a:ext cx="147748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1 Follicule de De Graaf</a:t>
            </a:r>
          </a:p>
        </p:txBody>
      </p:sp>
    </p:spTree>
    <p:extLst>
      <p:ext uri="{BB962C8B-B14F-4D97-AF65-F5344CB8AC3E}">
        <p14:creationId xmlns:p14="http://schemas.microsoft.com/office/powerpoint/2010/main" val="3235479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F6D10-6C9D-AFD0-5703-D6381398E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5F55EB-6FBD-7121-A987-44150FCDA755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Cycles sexuels féminins</a:t>
            </a:r>
          </a:p>
        </p:txBody>
      </p:sp>
      <p:sp>
        <p:nvSpPr>
          <p:cNvPr id="7" name="Espace réservé du contenu 8">
            <a:extLst>
              <a:ext uri="{FF2B5EF4-FFF2-40B4-BE49-F238E27FC236}">
                <a16:creationId xmlns:a16="http://schemas.microsoft.com/office/drawing/2014/main" id="{4DE7D91A-613F-139C-4D2A-C0A4227E1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776" y="1866378"/>
            <a:ext cx="11025056" cy="437198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Cycle ovarien</a:t>
            </a:r>
          </a:p>
          <a:p>
            <a:pPr>
              <a:buFont typeface="Wingdings" pitchFamily="2" charset="2"/>
              <a:buChar char="Ø"/>
            </a:pPr>
            <a:r>
              <a:rPr lang="fr-F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Cycle utérin</a:t>
            </a:r>
          </a:p>
          <a:p>
            <a:pPr>
              <a:buFont typeface="Wingdings" pitchFamily="2" charset="2"/>
              <a:buChar char="Ø"/>
            </a:pPr>
            <a:r>
              <a:rPr lang="fr-F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Cycle du col de l’utérus</a:t>
            </a:r>
          </a:p>
          <a:p>
            <a:pPr>
              <a:buFont typeface="Wingdings" pitchFamily="2" charset="2"/>
              <a:buChar char="Ø"/>
            </a:pPr>
            <a:r>
              <a:rPr lang="fr-F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Cycle des températures</a:t>
            </a:r>
            <a:endParaRPr lang="fr-FR" sz="4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EA5A9CFC-3F47-F519-179A-4D8127665FCA}"/>
              </a:ext>
            </a:extLst>
          </p:cNvPr>
          <p:cNvSpPr/>
          <p:nvPr/>
        </p:nvSpPr>
        <p:spPr>
          <a:xfrm>
            <a:off x="613776" y="2430049"/>
            <a:ext cx="3958224" cy="82671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511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056798-43A0-550C-3055-BE73A4A8AF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3BCAAD4-2559-FBDE-3607-AAD9BEC3A8F4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Utérus : anatomie (rappel)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7C9EA431-69A0-1DDC-EFEF-AD8DD14C7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1615" y="1210974"/>
            <a:ext cx="3990435" cy="54659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Périmètre (externe)</a:t>
            </a:r>
          </a:p>
          <a:p>
            <a:pPr marL="0" indent="0">
              <a:buNone/>
            </a:pPr>
            <a:r>
              <a:rPr lang="fr-FR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Myomètre (médiane)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Endomètre (interne)</a:t>
            </a:r>
          </a:p>
          <a:p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couches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Basale</a:t>
            </a:r>
            <a:b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Toujours présente.</a:t>
            </a:r>
          </a:p>
          <a:p>
            <a:pPr lvl="1">
              <a:buFont typeface="Wingdings" pitchFamily="2" charset="2"/>
              <a:buChar char="Ø"/>
            </a:pP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Fonctionnelle</a:t>
            </a:r>
            <a:b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taille varie selon le cycle menstruel</a:t>
            </a:r>
          </a:p>
          <a:p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Très vascularisé</a:t>
            </a:r>
          </a:p>
          <a:p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Zone d’implantation de l’ovocyte fécondé</a:t>
            </a:r>
          </a:p>
          <a:p>
            <a:pPr lvl="1"/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6729861-84CC-36D1-66CE-89F4DF826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956" y="1529255"/>
            <a:ext cx="6727779" cy="5130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D008E35C-61D4-B559-C279-D2909A1471EC}"/>
              </a:ext>
            </a:extLst>
          </p:cNvPr>
          <p:cNvGrpSpPr/>
          <p:nvPr/>
        </p:nvGrpSpPr>
        <p:grpSpPr>
          <a:xfrm>
            <a:off x="120825" y="1020692"/>
            <a:ext cx="1139764" cy="787529"/>
            <a:chOff x="153397" y="1625971"/>
            <a:chExt cx="6083629" cy="4203533"/>
          </a:xfrm>
        </p:grpSpPr>
        <p:pic>
          <p:nvPicPr>
            <p:cNvPr id="7" name="Image 6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5E288D23-BE03-598F-3B81-B1B6CC27A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3397" y="1625971"/>
              <a:ext cx="6083629" cy="4203533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D1A6A51-483F-523E-FDAE-D53482FBDFD6}"/>
                </a:ext>
              </a:extLst>
            </p:cNvPr>
            <p:cNvSpPr/>
            <p:nvPr/>
          </p:nvSpPr>
          <p:spPr>
            <a:xfrm>
              <a:off x="4997403" y="1801294"/>
              <a:ext cx="1098598" cy="3357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1CBDDBDC-15D4-BF1C-8D9A-D735D0CD35B8}"/>
              </a:ext>
            </a:extLst>
          </p:cNvPr>
          <p:cNvSpPr/>
          <p:nvPr/>
        </p:nvSpPr>
        <p:spPr>
          <a:xfrm>
            <a:off x="1420270" y="5865005"/>
            <a:ext cx="1365238" cy="335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Myomètre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F941AA-47F0-3C50-8E79-7403F76C92C3}"/>
              </a:ext>
            </a:extLst>
          </p:cNvPr>
          <p:cNvSpPr/>
          <p:nvPr/>
        </p:nvSpPr>
        <p:spPr>
          <a:xfrm>
            <a:off x="1420270" y="1193533"/>
            <a:ext cx="1733562" cy="335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Cavité utérine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26DFA9FA-6FFA-8271-10C5-54DD7FAFF3CA}"/>
              </a:ext>
            </a:extLst>
          </p:cNvPr>
          <p:cNvSpPr/>
          <p:nvPr/>
        </p:nvSpPr>
        <p:spPr>
          <a:xfrm>
            <a:off x="3294345" y="3495298"/>
            <a:ext cx="998742" cy="108922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265E7475-44AC-2D58-8EA1-9B9B90F42188}"/>
              </a:ext>
            </a:extLst>
          </p:cNvPr>
          <p:cNvSpPr/>
          <p:nvPr/>
        </p:nvSpPr>
        <p:spPr>
          <a:xfrm>
            <a:off x="167640" y="2641471"/>
            <a:ext cx="1021080" cy="78752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7536322B-E23F-B75F-D1FC-5B01FED77F43}"/>
              </a:ext>
            </a:extLst>
          </p:cNvPr>
          <p:cNvSpPr/>
          <p:nvPr/>
        </p:nvSpPr>
        <p:spPr>
          <a:xfrm>
            <a:off x="176774" y="4284870"/>
            <a:ext cx="868680" cy="59931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80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F6D10-6C9D-AFD0-5703-D6381398E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5F55EB-6FBD-7121-A987-44150FCDA755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 utérin (= cycle menstruel)</a:t>
            </a:r>
          </a:p>
        </p:txBody>
      </p:sp>
      <p:sp>
        <p:nvSpPr>
          <p:cNvPr id="7" name="Espace réservé du contenu 8">
            <a:extLst>
              <a:ext uri="{FF2B5EF4-FFF2-40B4-BE49-F238E27FC236}">
                <a16:creationId xmlns:a16="http://schemas.microsoft.com/office/drawing/2014/main" id="{4DE7D91A-613F-139C-4D2A-C0A4227E1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776" y="1156064"/>
            <a:ext cx="11025056" cy="5082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Série de modifications cycliques subies par l’</a:t>
            </a: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endomètre</a:t>
            </a: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chaque mois en réponse aux variations des taux sanguins des hormones ovariennes.</a:t>
            </a:r>
          </a:p>
          <a:p>
            <a:pPr marL="0" indent="0">
              <a:buNone/>
            </a:pPr>
            <a:endParaRPr lang="fr-FR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Durée</a:t>
            </a:r>
          </a:p>
          <a:p>
            <a:pPr lvl="1"/>
            <a:r>
              <a:rPr lang="fr-F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28 jours</a:t>
            </a:r>
          </a:p>
          <a:p>
            <a:pPr marL="0" indent="0">
              <a:buNone/>
            </a:pPr>
            <a:endParaRPr lang="fr-FR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L’utérus est réceptif à l’implantation de l’ovule fécondée seulement durant une courte période chaque mois</a:t>
            </a:r>
          </a:p>
          <a:p>
            <a:pPr lvl="1"/>
            <a:r>
              <a:rPr lang="fr-F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7 jours post ovulation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753641C0-BEBE-C789-F990-A2CC359F40E9}"/>
              </a:ext>
            </a:extLst>
          </p:cNvPr>
          <p:cNvGrpSpPr/>
          <p:nvPr/>
        </p:nvGrpSpPr>
        <p:grpSpPr>
          <a:xfrm>
            <a:off x="6246312" y="2064543"/>
            <a:ext cx="3390199" cy="2342485"/>
            <a:chOff x="1269095" y="4306702"/>
            <a:chExt cx="3390199" cy="2342485"/>
          </a:xfrm>
        </p:grpSpPr>
        <p:pic>
          <p:nvPicPr>
            <p:cNvPr id="3" name="Image 2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6F590534-7A3C-D6F5-1C89-D484DE357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9095" y="4306702"/>
              <a:ext cx="3390199" cy="2342485"/>
            </a:xfrm>
            <a:prstGeom prst="rect">
              <a:avLst/>
            </a:prstGeom>
          </p:spPr>
        </p:pic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75419A1B-D56F-AECF-7BEA-AA956ED45B8D}"/>
                </a:ext>
              </a:extLst>
            </p:cNvPr>
            <p:cNvSpPr/>
            <p:nvPr/>
          </p:nvSpPr>
          <p:spPr>
            <a:xfrm>
              <a:off x="2220502" y="4386497"/>
              <a:ext cx="1716535" cy="387454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201766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F6D10-6C9D-AFD0-5703-D6381398E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5F55EB-6FBD-7121-A987-44150FCDA755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 utérin</a:t>
            </a:r>
          </a:p>
        </p:txBody>
      </p:sp>
      <p:sp>
        <p:nvSpPr>
          <p:cNvPr id="7" name="Espace réservé du contenu 8">
            <a:extLst>
              <a:ext uri="{FF2B5EF4-FFF2-40B4-BE49-F238E27FC236}">
                <a16:creationId xmlns:a16="http://schemas.microsoft.com/office/drawing/2014/main" id="{4DE7D91A-613F-139C-4D2A-C0A4227E1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27" y="1156063"/>
            <a:ext cx="4221271" cy="5082303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phases :</a:t>
            </a:r>
          </a:p>
          <a:p>
            <a:pPr marL="0" indent="0">
              <a:buNone/>
            </a:pPr>
            <a:endParaRPr lang="fr-FR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menstruelle</a:t>
            </a:r>
          </a:p>
          <a:p>
            <a:pPr>
              <a:buFont typeface="Wingdings" pitchFamily="2" charset="2"/>
              <a:buChar char="Ø"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de croissance accélérée de l’endomètre</a:t>
            </a:r>
          </a:p>
          <a:p>
            <a:pPr>
              <a:buFont typeface="Wingdings" pitchFamily="2" charset="2"/>
              <a:buChar char="Ø"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sécrétoire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BD0D8CC-2AF2-181C-9B17-1841E2135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0590" y="1018275"/>
            <a:ext cx="7479776" cy="5705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A1B60D0B-AE95-B5AD-EEB1-325E9A5633E0}"/>
              </a:ext>
            </a:extLst>
          </p:cNvPr>
          <p:cNvSpPr/>
          <p:nvPr/>
        </p:nvSpPr>
        <p:spPr>
          <a:xfrm>
            <a:off x="4622104" y="2066795"/>
            <a:ext cx="1473896" cy="325676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366A1050-4094-9D61-223A-5EF6A587C905}"/>
              </a:ext>
            </a:extLst>
          </p:cNvPr>
          <p:cNvSpPr/>
          <p:nvPr/>
        </p:nvSpPr>
        <p:spPr>
          <a:xfrm>
            <a:off x="6207513" y="2066795"/>
            <a:ext cx="2773649" cy="32567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E14F30BF-3878-D6F4-3684-7EE1714B58F6}"/>
              </a:ext>
            </a:extLst>
          </p:cNvPr>
          <p:cNvSpPr/>
          <p:nvPr/>
        </p:nvSpPr>
        <p:spPr>
          <a:xfrm>
            <a:off x="8981162" y="2056356"/>
            <a:ext cx="2893512" cy="32567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104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F6D10-6C9D-AFD0-5703-D6381398E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5F55EB-6FBD-7121-A987-44150FCDA755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 utérin : phase menstruelle</a:t>
            </a:r>
          </a:p>
        </p:txBody>
      </p:sp>
      <p:sp>
        <p:nvSpPr>
          <p:cNvPr id="7" name="Espace réservé du contenu 8">
            <a:extLst>
              <a:ext uri="{FF2B5EF4-FFF2-40B4-BE49-F238E27FC236}">
                <a16:creationId xmlns:a16="http://schemas.microsoft.com/office/drawing/2014/main" id="{4DE7D91A-613F-139C-4D2A-C0A4227E1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71" y="914400"/>
            <a:ext cx="4221271" cy="1461877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menstruelle</a:t>
            </a: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BD0D8CC-2AF2-181C-9B17-1841E21350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14205" r="77576"/>
          <a:stretch/>
        </p:blipFill>
        <p:spPr bwMode="auto">
          <a:xfrm>
            <a:off x="477209" y="1341031"/>
            <a:ext cx="1890210" cy="551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A1B60D0B-AE95-B5AD-EEB1-325E9A5633E0}"/>
              </a:ext>
            </a:extLst>
          </p:cNvPr>
          <p:cNvSpPr/>
          <p:nvPr/>
        </p:nvSpPr>
        <p:spPr>
          <a:xfrm>
            <a:off x="743210" y="1582708"/>
            <a:ext cx="1473896" cy="325676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contenu 8">
            <a:extLst>
              <a:ext uri="{FF2B5EF4-FFF2-40B4-BE49-F238E27FC236}">
                <a16:creationId xmlns:a16="http://schemas.microsoft.com/office/drawing/2014/main" id="{4B81A924-19D2-D651-41CD-B706EF7F48AD}"/>
              </a:ext>
            </a:extLst>
          </p:cNvPr>
          <p:cNvSpPr txBox="1">
            <a:spLocks/>
          </p:cNvSpPr>
          <p:nvPr/>
        </p:nvSpPr>
        <p:spPr>
          <a:xfrm>
            <a:off x="5649238" y="1016000"/>
            <a:ext cx="6338170" cy="564249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 ?</a:t>
            </a:r>
          </a:p>
          <a:p>
            <a:r>
              <a:rPr lang="fr-F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 1 à 4 (4 jours)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Déclenchement ?</a:t>
            </a:r>
          </a:p>
          <a:p>
            <a:r>
              <a:rPr lang="fr-F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Dégénérescence du corps jaune</a:t>
            </a:r>
            <a:br>
              <a:rPr lang="fr-F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signaux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Conséquence ?</a:t>
            </a:r>
          </a:p>
          <a:p>
            <a:r>
              <a:rPr lang="fr-F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Vaisseaux spiralés se rompent</a:t>
            </a:r>
            <a:br>
              <a:rPr lang="fr-F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Hémorragie (saignements) = </a:t>
            </a:r>
            <a:r>
              <a:rPr lang="fr-F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menstruations</a:t>
            </a:r>
          </a:p>
          <a:p>
            <a:endParaRPr lang="fr-FR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lvl="1">
              <a:buFont typeface="Wingdings" pitchFamily="2" charset="2"/>
              <a:buChar char="Ø"/>
            </a:pPr>
            <a:r>
              <a:rPr lang="fr-F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Déchets de muqueuse + sang incoagulable</a:t>
            </a:r>
          </a:p>
          <a:p>
            <a:pPr lvl="1">
              <a:buFont typeface="Wingdings" pitchFamily="2" charset="2"/>
              <a:buChar char="Ø"/>
            </a:pPr>
            <a:endParaRPr lang="fr-FR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fr-FR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Convention : 1</a:t>
            </a:r>
            <a:r>
              <a:rPr lang="fr-FR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jour de menstruation = 1</a:t>
            </a:r>
            <a:r>
              <a:rPr lang="fr-FR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jour du cycle utérin &amp; ovarien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61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F6D10-6C9D-AFD0-5703-D6381398E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5F55EB-6FBD-7121-A987-44150FCDA755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 utérin : phase de croissance accélérée</a:t>
            </a:r>
          </a:p>
        </p:txBody>
      </p:sp>
      <p:sp>
        <p:nvSpPr>
          <p:cNvPr id="7" name="Espace réservé du contenu 8">
            <a:extLst>
              <a:ext uri="{FF2B5EF4-FFF2-40B4-BE49-F238E27FC236}">
                <a16:creationId xmlns:a16="http://schemas.microsoft.com/office/drawing/2014/main" id="{4DE7D91A-613F-139C-4D2A-C0A4227E1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71" y="914400"/>
            <a:ext cx="8010395" cy="1461877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de croissance accélérée de l’endomètre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BD0D8CC-2AF2-181C-9B17-1841E21350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20642" t="14205" r="38642"/>
          <a:stretch/>
        </p:blipFill>
        <p:spPr bwMode="auto">
          <a:xfrm>
            <a:off x="220249" y="1341031"/>
            <a:ext cx="3432131" cy="551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A1B60D0B-AE95-B5AD-EEB1-325E9A5633E0}"/>
              </a:ext>
            </a:extLst>
          </p:cNvPr>
          <p:cNvSpPr/>
          <p:nvPr/>
        </p:nvSpPr>
        <p:spPr>
          <a:xfrm>
            <a:off x="401876" y="1582708"/>
            <a:ext cx="3043824" cy="32567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contenu 8">
            <a:extLst>
              <a:ext uri="{FF2B5EF4-FFF2-40B4-BE49-F238E27FC236}">
                <a16:creationId xmlns:a16="http://schemas.microsoft.com/office/drawing/2014/main" id="{4B81A924-19D2-D651-41CD-B706EF7F48AD}"/>
              </a:ext>
            </a:extLst>
          </p:cNvPr>
          <p:cNvSpPr txBox="1">
            <a:spLocks/>
          </p:cNvSpPr>
          <p:nvPr/>
        </p:nvSpPr>
        <p:spPr>
          <a:xfrm>
            <a:off x="5633581" y="1645338"/>
            <a:ext cx="6338170" cy="547830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 ?</a:t>
            </a:r>
          </a:p>
          <a:p>
            <a:r>
              <a:rPr lang="fr-F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 4 à 14 (10 jours)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Quoi ?</a:t>
            </a:r>
          </a:p>
          <a:p>
            <a:r>
              <a:rPr lang="fr-F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Couche fonctionnelle se régénère à partir de la couche basale</a:t>
            </a:r>
            <a:endParaRPr lang="fr-F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Glandes et vaisseaux se développent</a:t>
            </a:r>
          </a:p>
        </p:txBody>
      </p:sp>
    </p:spTree>
    <p:extLst>
      <p:ext uri="{BB962C8B-B14F-4D97-AF65-F5344CB8AC3E}">
        <p14:creationId xmlns:p14="http://schemas.microsoft.com/office/powerpoint/2010/main" val="214290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F6D10-6C9D-AFD0-5703-D6381398E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5F55EB-6FBD-7121-A987-44150FCDA755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 utérin : phase sécrétoire</a:t>
            </a:r>
          </a:p>
        </p:txBody>
      </p:sp>
      <p:sp>
        <p:nvSpPr>
          <p:cNvPr id="7" name="Espace réservé du contenu 8">
            <a:extLst>
              <a:ext uri="{FF2B5EF4-FFF2-40B4-BE49-F238E27FC236}">
                <a16:creationId xmlns:a16="http://schemas.microsoft.com/office/drawing/2014/main" id="{4DE7D91A-613F-139C-4D2A-C0A4227E1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71" y="914400"/>
            <a:ext cx="3576181" cy="1461877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sécrétoire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BD0D8CC-2AF2-181C-9B17-1841E21350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58907" t="14205" r="241"/>
          <a:stretch/>
        </p:blipFill>
        <p:spPr bwMode="auto">
          <a:xfrm>
            <a:off x="401876" y="1341031"/>
            <a:ext cx="3443615" cy="551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A1B60D0B-AE95-B5AD-EEB1-325E9A5633E0}"/>
              </a:ext>
            </a:extLst>
          </p:cNvPr>
          <p:cNvSpPr/>
          <p:nvPr/>
        </p:nvSpPr>
        <p:spPr>
          <a:xfrm>
            <a:off x="401876" y="1582708"/>
            <a:ext cx="3280776" cy="32567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ce réservé du contenu 8">
                <a:extLst>
                  <a:ext uri="{FF2B5EF4-FFF2-40B4-BE49-F238E27FC236}">
                    <a16:creationId xmlns:a16="http://schemas.microsoft.com/office/drawing/2014/main" id="{4B81A924-19D2-D651-41CD-B706EF7F48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83477" y="1220370"/>
                <a:ext cx="6338170" cy="5516969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fr-FR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Quand ?</a:t>
                </a:r>
              </a:p>
              <a:p>
                <a:r>
                  <a:rPr lang="fr-FR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Jour 14 à 28 (14 jours)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fr-FR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fr-FR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Quoi ?</a:t>
                </a:r>
              </a:p>
              <a:p>
                <a:r>
                  <a:rPr lang="fr-FR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Couche fonctionnelle continue à s’épaissir </a:t>
                </a:r>
                <a:r>
                  <a:rPr lang="fr-FR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 6mm</a:t>
                </a:r>
                <a:endParaRPr lang="fr-FR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Vaisseaux </a:t>
                </a:r>
                <a14:m>
                  <m:oMath xmlns:m="http://schemas.openxmlformats.org/officeDocument/2006/math">
                    <m:r>
                      <a:rPr lang="fr-FR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Wingdings" pitchFamily="2" charset="2"/>
                      </a:rPr>
                      <m:t>↑</m:t>
                    </m:r>
                  </m:oMath>
                </a14:m>
                <a:r>
                  <a:rPr lang="fr-FR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 et deviennent spiralés</a:t>
                </a:r>
              </a:p>
              <a:p>
                <a:r>
                  <a:rPr lang="fr-FR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Glandes sécrètent mucus + glycogène</a:t>
                </a:r>
              </a:p>
              <a:p>
                <a:endParaRPr lang="fr-FR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endParaRPr>
              </a:p>
              <a:p>
                <a:pPr marL="0" indent="0">
                  <a:buNone/>
                </a:pPr>
                <a:r>
                  <a:rPr lang="fr-FR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Jour 21 : endomètre prêt à recevoir</a:t>
                </a:r>
              </a:p>
            </p:txBody>
          </p:sp>
        </mc:Choice>
        <mc:Fallback xmlns="">
          <p:sp>
            <p:nvSpPr>
              <p:cNvPr id="2" name="Espace réservé du contenu 8">
                <a:extLst>
                  <a:ext uri="{FF2B5EF4-FFF2-40B4-BE49-F238E27FC236}">
                    <a16:creationId xmlns:a16="http://schemas.microsoft.com/office/drawing/2014/main" id="{4B81A924-19D2-D651-41CD-B706EF7F48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3477" y="1220370"/>
                <a:ext cx="6338170" cy="5516969"/>
              </a:xfrm>
              <a:prstGeom prst="rect">
                <a:avLst/>
              </a:prstGeom>
              <a:blipFill>
                <a:blip r:embed="rId4"/>
                <a:stretch>
                  <a:fillRect l="-2000" t="-20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701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F6D10-6C9D-AFD0-5703-D6381398E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5F55EB-6FBD-7121-A987-44150FCDA755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Cycles sexuels féminins</a:t>
            </a:r>
          </a:p>
        </p:txBody>
      </p:sp>
      <p:sp>
        <p:nvSpPr>
          <p:cNvPr id="7" name="Espace réservé du contenu 8">
            <a:extLst>
              <a:ext uri="{FF2B5EF4-FFF2-40B4-BE49-F238E27FC236}">
                <a16:creationId xmlns:a16="http://schemas.microsoft.com/office/drawing/2014/main" id="{4DE7D91A-613F-139C-4D2A-C0A4227E1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776" y="1866378"/>
            <a:ext cx="11025056" cy="437198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Cycle ovarien</a:t>
            </a:r>
          </a:p>
          <a:p>
            <a:pPr>
              <a:buFont typeface="Wingdings" pitchFamily="2" charset="2"/>
              <a:buChar char="Ø"/>
            </a:pPr>
            <a:r>
              <a:rPr lang="fr-F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Cycle utérin</a:t>
            </a:r>
          </a:p>
          <a:p>
            <a:pPr>
              <a:buFont typeface="Wingdings" pitchFamily="2" charset="2"/>
              <a:buChar char="Ø"/>
            </a:pPr>
            <a:r>
              <a:rPr lang="fr-F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Cycle du col de l’utérus</a:t>
            </a:r>
          </a:p>
          <a:p>
            <a:pPr>
              <a:buFont typeface="Wingdings" pitchFamily="2" charset="2"/>
              <a:buChar char="Ø"/>
            </a:pPr>
            <a:r>
              <a:rPr lang="fr-F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Cycle des températures</a:t>
            </a:r>
            <a:endParaRPr lang="fr-FR" sz="4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EA5A9CFC-3F47-F519-179A-4D8127665FCA}"/>
              </a:ext>
            </a:extLst>
          </p:cNvPr>
          <p:cNvSpPr/>
          <p:nvPr/>
        </p:nvSpPr>
        <p:spPr>
          <a:xfrm>
            <a:off x="613776" y="1729009"/>
            <a:ext cx="4186824" cy="82671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788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F6D10-6C9D-AFD0-5703-D6381398E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5F55EB-6FBD-7121-A987-44150FCDA755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 utérin : endométriose</a:t>
            </a:r>
          </a:p>
        </p:txBody>
      </p:sp>
      <p:sp>
        <p:nvSpPr>
          <p:cNvPr id="2" name="Espace réservé du contenu 8">
            <a:extLst>
              <a:ext uri="{FF2B5EF4-FFF2-40B4-BE49-F238E27FC236}">
                <a16:creationId xmlns:a16="http://schemas.microsoft.com/office/drawing/2014/main" id="{4B81A924-19D2-D651-41CD-B706EF7F48AD}"/>
              </a:ext>
            </a:extLst>
          </p:cNvPr>
          <p:cNvSpPr txBox="1">
            <a:spLocks/>
          </p:cNvSpPr>
          <p:nvPr/>
        </p:nvSpPr>
        <p:spPr>
          <a:xfrm>
            <a:off x="5727700" y="1341031"/>
            <a:ext cx="6056787" cy="55169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Localisation de cellules d’endomètre en dehors de la cavité utérine (ovaire, trompes de Fallope, intestin, vessie, …).</a:t>
            </a:r>
          </a:p>
          <a:p>
            <a:pPr lvl="1"/>
            <a:r>
              <a:rPr lang="fr-F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Tissu s’épaissit avec le cycle !</a:t>
            </a:r>
          </a:p>
          <a:p>
            <a:pPr lvl="1"/>
            <a:r>
              <a:rPr lang="fr-F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Douleurs, saignements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1/10 Femmes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Traitement</a:t>
            </a:r>
          </a:p>
          <a:p>
            <a:pPr lvl="1"/>
            <a:r>
              <a:rPr lang="fr-F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Hormones</a:t>
            </a:r>
          </a:p>
          <a:p>
            <a:pPr lvl="1"/>
            <a:r>
              <a:rPr lang="fr-F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Chirurgie</a:t>
            </a:r>
            <a:endParaRPr lang="fr-FR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9" descr="Une image contenant texte, rose, conception&#10;&#10;Description générée automatiquement">
            <a:extLst>
              <a:ext uri="{FF2B5EF4-FFF2-40B4-BE49-F238E27FC236}">
                <a16:creationId xmlns:a16="http://schemas.microsoft.com/office/drawing/2014/main" id="{875508D2-22E7-0F6C-E920-8B30124FB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54" y="1675130"/>
            <a:ext cx="5328920" cy="399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1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F6D10-6C9D-AFD0-5703-D6381398E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5F55EB-6FBD-7121-A987-44150FCDA755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Cycles sexuels féminins</a:t>
            </a:r>
          </a:p>
        </p:txBody>
      </p:sp>
      <p:sp>
        <p:nvSpPr>
          <p:cNvPr id="7" name="Espace réservé du contenu 8">
            <a:extLst>
              <a:ext uri="{FF2B5EF4-FFF2-40B4-BE49-F238E27FC236}">
                <a16:creationId xmlns:a16="http://schemas.microsoft.com/office/drawing/2014/main" id="{4DE7D91A-613F-139C-4D2A-C0A4227E1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776" y="1866378"/>
            <a:ext cx="11025056" cy="437198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Cycle ovarien</a:t>
            </a:r>
          </a:p>
          <a:p>
            <a:pPr>
              <a:buFont typeface="Wingdings" pitchFamily="2" charset="2"/>
              <a:buChar char="Ø"/>
            </a:pPr>
            <a:r>
              <a:rPr lang="fr-F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Cycle utérin</a:t>
            </a:r>
          </a:p>
          <a:p>
            <a:pPr>
              <a:buFont typeface="Wingdings" pitchFamily="2" charset="2"/>
              <a:buChar char="Ø"/>
            </a:pPr>
            <a:r>
              <a:rPr lang="fr-F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Cycle du col de l’utérus</a:t>
            </a:r>
          </a:p>
          <a:p>
            <a:pPr>
              <a:buFont typeface="Wingdings" pitchFamily="2" charset="2"/>
              <a:buChar char="Ø"/>
            </a:pPr>
            <a:r>
              <a:rPr lang="fr-F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Cycle des températures</a:t>
            </a:r>
            <a:endParaRPr lang="fr-FR" sz="4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EA5A9CFC-3F47-F519-179A-4D8127665FCA}"/>
              </a:ext>
            </a:extLst>
          </p:cNvPr>
          <p:cNvSpPr/>
          <p:nvPr/>
        </p:nvSpPr>
        <p:spPr>
          <a:xfrm>
            <a:off x="613776" y="3128549"/>
            <a:ext cx="6510924" cy="82671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6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F6D10-6C9D-AFD0-5703-D6381398E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5F55EB-6FBD-7121-A987-44150FCDA755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 de l’utérus : anatomie</a:t>
            </a:r>
          </a:p>
        </p:txBody>
      </p:sp>
      <p:sp>
        <p:nvSpPr>
          <p:cNvPr id="2" name="Espace réservé du contenu 8">
            <a:extLst>
              <a:ext uri="{FF2B5EF4-FFF2-40B4-BE49-F238E27FC236}">
                <a16:creationId xmlns:a16="http://schemas.microsoft.com/office/drawing/2014/main" id="{4B81A924-19D2-D651-41CD-B706EF7F48AD}"/>
              </a:ext>
            </a:extLst>
          </p:cNvPr>
          <p:cNvSpPr txBox="1">
            <a:spLocks/>
          </p:cNvSpPr>
          <p:nvPr/>
        </p:nvSpPr>
        <p:spPr>
          <a:xfrm>
            <a:off x="7086600" y="1341031"/>
            <a:ext cx="4697887" cy="55169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col de l’utérus est composé de cellules épithéliales</a:t>
            </a:r>
          </a:p>
          <a:p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Sécrète la glaire cervicale</a:t>
            </a:r>
          </a:p>
          <a:p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Mucus + glycoprotéines</a:t>
            </a:r>
            <a:endParaRPr lang="fr-FR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 descr="Une image contenant texte, dessin, livre&#10;&#10;Description générée automatiquement">
            <a:extLst>
              <a:ext uri="{FF2B5EF4-FFF2-40B4-BE49-F238E27FC236}">
                <a16:creationId xmlns:a16="http://schemas.microsoft.com/office/drawing/2014/main" id="{7A10F155-F7F5-2E2A-A0D4-2B8AAEE2CF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6000" contrast="14000"/>
                    </a14:imgEffect>
                  </a14:imgLayer>
                </a14:imgProps>
              </a:ext>
            </a:extLst>
          </a:blip>
          <a:srcRect l="22629" t="7469" r="48135" b="2774"/>
          <a:stretch/>
        </p:blipFill>
        <p:spPr>
          <a:xfrm rot="16200000">
            <a:off x="1637066" y="782225"/>
            <a:ext cx="3610331" cy="62290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F5FF5F2-6185-0EE0-F87B-B980A8C7804D}"/>
              </a:ext>
            </a:extLst>
          </p:cNvPr>
          <p:cNvSpPr/>
          <p:nvPr/>
        </p:nvSpPr>
        <p:spPr>
          <a:xfrm>
            <a:off x="1163261" y="4522982"/>
            <a:ext cx="1742855" cy="287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 de l’utérus</a:t>
            </a:r>
          </a:p>
        </p:txBody>
      </p:sp>
      <p:sp>
        <p:nvSpPr>
          <p:cNvPr id="6" name="Accolade ouvrante 5">
            <a:extLst>
              <a:ext uri="{FF2B5EF4-FFF2-40B4-BE49-F238E27FC236}">
                <a16:creationId xmlns:a16="http://schemas.microsoft.com/office/drawing/2014/main" id="{A049EADA-E1D7-1457-E930-A11DE0F3FA2A}"/>
              </a:ext>
            </a:extLst>
          </p:cNvPr>
          <p:cNvSpPr/>
          <p:nvPr/>
        </p:nvSpPr>
        <p:spPr>
          <a:xfrm>
            <a:off x="2906116" y="4357444"/>
            <a:ext cx="211987" cy="618298"/>
          </a:xfrm>
          <a:prstGeom prst="leftBrac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Accolade ouvrante 6">
            <a:extLst>
              <a:ext uri="{FF2B5EF4-FFF2-40B4-BE49-F238E27FC236}">
                <a16:creationId xmlns:a16="http://schemas.microsoft.com/office/drawing/2014/main" id="{0F08D653-29E5-AA0D-9009-666795687D27}"/>
              </a:ext>
            </a:extLst>
          </p:cNvPr>
          <p:cNvSpPr/>
          <p:nvPr/>
        </p:nvSpPr>
        <p:spPr>
          <a:xfrm>
            <a:off x="2906116" y="2942928"/>
            <a:ext cx="211987" cy="1331747"/>
          </a:xfrm>
          <a:prstGeom prst="leftBrac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197EB4-974A-ADE5-4FD5-5EFA7340217F}"/>
              </a:ext>
            </a:extLst>
          </p:cNvPr>
          <p:cNvSpPr/>
          <p:nvPr/>
        </p:nvSpPr>
        <p:spPr>
          <a:xfrm>
            <a:off x="1706265" y="3631265"/>
            <a:ext cx="1199851" cy="499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Corps de l’utérus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3AEC63C3-E185-7018-45DC-B8D8C66BA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12286" y="3868179"/>
            <a:ext cx="3278969" cy="221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4648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F6D10-6C9D-AFD0-5703-D6381398E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5F55EB-6FBD-7121-A987-44150FCDA755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 du col de l’utérus</a:t>
            </a:r>
          </a:p>
        </p:txBody>
      </p:sp>
      <p:sp>
        <p:nvSpPr>
          <p:cNvPr id="2" name="Espace réservé du contenu 8">
            <a:extLst>
              <a:ext uri="{FF2B5EF4-FFF2-40B4-BE49-F238E27FC236}">
                <a16:creationId xmlns:a16="http://schemas.microsoft.com/office/drawing/2014/main" id="{4B81A924-19D2-D651-41CD-B706EF7F48AD}"/>
              </a:ext>
            </a:extLst>
          </p:cNvPr>
          <p:cNvSpPr txBox="1">
            <a:spLocks/>
          </p:cNvSpPr>
          <p:nvPr/>
        </p:nvSpPr>
        <p:spPr>
          <a:xfrm>
            <a:off x="317500" y="1079500"/>
            <a:ext cx="10743087" cy="6528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fluidité de la glaire varie de façon cyclique.</a:t>
            </a:r>
            <a:endParaRPr lang="fr-FR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4BD22A-5F2B-D7BE-A3F9-9D4DB0086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00" y="2144728"/>
            <a:ext cx="9425723" cy="3633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ce réservé du contenu 8">
            <a:extLst>
              <a:ext uri="{FF2B5EF4-FFF2-40B4-BE49-F238E27FC236}">
                <a16:creationId xmlns:a16="http://schemas.microsoft.com/office/drawing/2014/main" id="{B217F243-BA18-D8DE-8AFE-282D82960F44}"/>
              </a:ext>
            </a:extLst>
          </p:cNvPr>
          <p:cNvSpPr txBox="1">
            <a:spLocks/>
          </p:cNvSpPr>
          <p:nvPr/>
        </p:nvSpPr>
        <p:spPr>
          <a:xfrm>
            <a:off x="9652557" y="2776131"/>
            <a:ext cx="2628343" cy="6528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Visqueux, imperméable aux spermatozoïdes</a:t>
            </a:r>
            <a:endParaRPr lang="fr-FR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C9F6274B-A4C1-ED74-FC6D-FFFF3674640B}"/>
              </a:ext>
            </a:extLst>
          </p:cNvPr>
          <p:cNvGrpSpPr/>
          <p:nvPr/>
        </p:nvGrpSpPr>
        <p:grpSpPr>
          <a:xfrm>
            <a:off x="9743223" y="3429000"/>
            <a:ext cx="2318585" cy="1174749"/>
            <a:chOff x="9743223" y="3429000"/>
            <a:chExt cx="2318585" cy="1174749"/>
          </a:xfrm>
        </p:grpSpPr>
        <p:sp>
          <p:nvSpPr>
            <p:cNvPr id="6" name="Espace réservé du contenu 8">
              <a:extLst>
                <a:ext uri="{FF2B5EF4-FFF2-40B4-BE49-F238E27FC236}">
                  <a16:creationId xmlns:a16="http://schemas.microsoft.com/office/drawing/2014/main" id="{A2A12D67-8B90-B511-5725-5897C13BF0BF}"/>
                </a:ext>
              </a:extLst>
            </p:cNvPr>
            <p:cNvSpPr txBox="1">
              <a:spLocks/>
            </p:cNvSpPr>
            <p:nvPr/>
          </p:nvSpPr>
          <p:spPr>
            <a:xfrm>
              <a:off x="9743223" y="3950880"/>
              <a:ext cx="2318585" cy="652869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Fluide, perméable aux spermatozoïdes</a:t>
              </a:r>
              <a:endParaRPr lang="fr-FR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endParaRPr>
            </a:p>
          </p:txBody>
        </p:sp>
        <p:cxnSp>
          <p:nvCxnSpPr>
            <p:cNvPr id="8" name="Connecteur droit avec flèche 7">
              <a:extLst>
                <a:ext uri="{FF2B5EF4-FFF2-40B4-BE49-F238E27FC236}">
                  <a16:creationId xmlns:a16="http://schemas.microsoft.com/office/drawing/2014/main" id="{B9E9B885-0F85-BE59-4D5A-3A6A43B782F5}"/>
                </a:ext>
              </a:extLst>
            </p:cNvPr>
            <p:cNvCxnSpPr/>
            <p:nvPr/>
          </p:nvCxnSpPr>
          <p:spPr>
            <a:xfrm>
              <a:off x="10807700" y="3429000"/>
              <a:ext cx="0" cy="412359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D55E34-117B-1A12-E035-BDDC9C1F48DF}"/>
              </a:ext>
            </a:extLst>
          </p:cNvPr>
          <p:cNvGrpSpPr/>
          <p:nvPr/>
        </p:nvGrpSpPr>
        <p:grpSpPr>
          <a:xfrm>
            <a:off x="3987800" y="1897469"/>
            <a:ext cx="3803371" cy="3914974"/>
            <a:chOff x="3987800" y="1897469"/>
            <a:chExt cx="3803371" cy="3914974"/>
          </a:xfrm>
        </p:grpSpPr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C96C586F-4F3D-AB5C-EABC-C3750B51B778}"/>
                </a:ext>
              </a:extLst>
            </p:cNvPr>
            <p:cNvSpPr/>
            <p:nvPr/>
          </p:nvSpPr>
          <p:spPr>
            <a:xfrm>
              <a:off x="3987800" y="1897469"/>
              <a:ext cx="2489200" cy="3157131"/>
            </a:xfrm>
            <a:prstGeom prst="round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Espace réservé du contenu 8">
                  <a:extLst>
                    <a:ext uri="{FF2B5EF4-FFF2-40B4-BE49-F238E27FC236}">
                      <a16:creationId xmlns:a16="http://schemas.microsoft.com/office/drawing/2014/main" id="{B5F5BF86-29A2-6A0E-162B-8E2FFF8D7F4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162828" y="5159574"/>
                  <a:ext cx="2628343" cy="652869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:r>
                    <a:rPr lang="fr-FR" sz="1800" dirty="0">
                      <a:solidFill>
                        <a:srgbClr val="FFC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Facilité de passage </a:t>
                  </a:r>
                  <a14:m>
                    <m:oMath xmlns:m="http://schemas.openxmlformats.org/officeDocument/2006/math">
                      <m:r>
                        <a:rPr lang="fr-FR" sz="180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↑</m:t>
                      </m:r>
                    </m:oMath>
                  </a14:m>
                  <a:endParaRPr lang="fr-FR" sz="1800" dirty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endParaRPr>
                </a:p>
              </p:txBody>
            </p:sp>
          </mc:Choice>
          <mc:Fallback xmlns="">
            <p:sp>
              <p:nvSpPr>
                <p:cNvPr id="11" name="Espace réservé du contenu 8">
                  <a:extLst>
                    <a:ext uri="{FF2B5EF4-FFF2-40B4-BE49-F238E27FC236}">
                      <a16:creationId xmlns:a16="http://schemas.microsoft.com/office/drawing/2014/main" id="{B5F5BF86-29A2-6A0E-162B-8E2FFF8D7F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2828" y="5159574"/>
                  <a:ext cx="2628343" cy="652869"/>
                </a:xfrm>
                <a:prstGeom prst="rect">
                  <a:avLst/>
                </a:prstGeom>
                <a:blipFill>
                  <a:blip r:embed="rId4"/>
                  <a:stretch>
                    <a:fillRect l="-1923" t="-961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7960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F6D10-6C9D-AFD0-5703-D6381398E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5F55EB-6FBD-7121-A987-44150FCDA755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Cycles sexuels féminins</a:t>
            </a:r>
          </a:p>
        </p:txBody>
      </p:sp>
      <p:sp>
        <p:nvSpPr>
          <p:cNvPr id="7" name="Espace réservé du contenu 8">
            <a:extLst>
              <a:ext uri="{FF2B5EF4-FFF2-40B4-BE49-F238E27FC236}">
                <a16:creationId xmlns:a16="http://schemas.microsoft.com/office/drawing/2014/main" id="{4DE7D91A-613F-139C-4D2A-C0A4227E1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776" y="1866378"/>
            <a:ext cx="11025056" cy="437198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Cycle ovarien</a:t>
            </a:r>
          </a:p>
          <a:p>
            <a:pPr>
              <a:buFont typeface="Wingdings" pitchFamily="2" charset="2"/>
              <a:buChar char="Ø"/>
            </a:pPr>
            <a:r>
              <a:rPr lang="fr-F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Cycle utérin</a:t>
            </a:r>
          </a:p>
          <a:p>
            <a:pPr>
              <a:buFont typeface="Wingdings" pitchFamily="2" charset="2"/>
              <a:buChar char="Ø"/>
            </a:pPr>
            <a:r>
              <a:rPr lang="fr-F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Cycle du col de l’utérus</a:t>
            </a:r>
          </a:p>
          <a:p>
            <a:pPr>
              <a:buFont typeface="Wingdings" pitchFamily="2" charset="2"/>
              <a:buChar char="Ø"/>
            </a:pPr>
            <a:r>
              <a:rPr lang="fr-F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Cycle des températures</a:t>
            </a:r>
            <a:endParaRPr lang="fr-FR" sz="4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EA5A9CFC-3F47-F519-179A-4D8127665FCA}"/>
              </a:ext>
            </a:extLst>
          </p:cNvPr>
          <p:cNvSpPr/>
          <p:nvPr/>
        </p:nvSpPr>
        <p:spPr>
          <a:xfrm>
            <a:off x="613776" y="3839749"/>
            <a:ext cx="6510924" cy="82671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498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F6D10-6C9D-AFD0-5703-D6381398E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5F55EB-6FBD-7121-A987-44150FCDA755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 des températures</a:t>
            </a:r>
          </a:p>
        </p:txBody>
      </p:sp>
      <p:sp>
        <p:nvSpPr>
          <p:cNvPr id="2" name="Espace réservé du contenu 8">
            <a:extLst>
              <a:ext uri="{FF2B5EF4-FFF2-40B4-BE49-F238E27FC236}">
                <a16:creationId xmlns:a16="http://schemas.microsoft.com/office/drawing/2014/main" id="{4B81A924-19D2-D651-41CD-B706EF7F48AD}"/>
              </a:ext>
            </a:extLst>
          </p:cNvPr>
          <p:cNvSpPr txBox="1">
            <a:spLocks/>
          </p:cNvSpPr>
          <p:nvPr/>
        </p:nvSpPr>
        <p:spPr>
          <a:xfrm>
            <a:off x="317500" y="1079500"/>
            <a:ext cx="10743087" cy="6528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température corporelle matinale varie de façon cyclique.</a:t>
            </a:r>
            <a:endParaRPr lang="fr-FR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2720062-93D1-60B4-19D0-7D7DBE76E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7703" y="1897469"/>
            <a:ext cx="8734425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66319165-89C4-FE73-AB17-72FE40AD023E}"/>
              </a:ext>
            </a:extLst>
          </p:cNvPr>
          <p:cNvGrpSpPr/>
          <p:nvPr/>
        </p:nvGrpSpPr>
        <p:grpSpPr>
          <a:xfrm>
            <a:off x="5117110" y="2184400"/>
            <a:ext cx="1314172" cy="4617040"/>
            <a:chOff x="5117110" y="2184400"/>
            <a:chExt cx="1314172" cy="4617040"/>
          </a:xfrm>
        </p:grpSpPr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32F1B365-6E09-EF40-7692-5C0ED652C4B4}"/>
                </a:ext>
              </a:extLst>
            </p:cNvPr>
            <p:cNvSpPr/>
            <p:nvPr/>
          </p:nvSpPr>
          <p:spPr>
            <a:xfrm>
              <a:off x="5499100" y="2184400"/>
              <a:ext cx="419100" cy="4151719"/>
            </a:xfrm>
            <a:prstGeom prst="round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space réservé du contenu 8">
              <a:extLst>
                <a:ext uri="{FF2B5EF4-FFF2-40B4-BE49-F238E27FC236}">
                  <a16:creationId xmlns:a16="http://schemas.microsoft.com/office/drawing/2014/main" id="{6BA6A5A8-DF9D-F000-7D19-F22A45605A42}"/>
                </a:ext>
              </a:extLst>
            </p:cNvPr>
            <p:cNvSpPr txBox="1">
              <a:spLocks/>
            </p:cNvSpPr>
            <p:nvPr/>
          </p:nvSpPr>
          <p:spPr>
            <a:xfrm>
              <a:off x="5117110" y="6444659"/>
              <a:ext cx="1314172" cy="356781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fr-FR" sz="18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Ovulation</a:t>
              </a:r>
              <a:endParaRPr lang="fr-FR" sz="1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endParaRPr>
            </a:p>
          </p:txBody>
        </p:sp>
      </p:grpSp>
      <p:sp>
        <p:nvSpPr>
          <p:cNvPr id="13" name="Espace réservé du contenu 8">
            <a:extLst>
              <a:ext uri="{FF2B5EF4-FFF2-40B4-BE49-F238E27FC236}">
                <a16:creationId xmlns:a16="http://schemas.microsoft.com/office/drawing/2014/main" id="{CFA5242E-7D2B-7354-FD6A-F458913F17E8}"/>
              </a:ext>
            </a:extLst>
          </p:cNvPr>
          <p:cNvSpPr txBox="1">
            <a:spLocks/>
          </p:cNvSpPr>
          <p:nvPr/>
        </p:nvSpPr>
        <p:spPr>
          <a:xfrm>
            <a:off x="8930284" y="4820831"/>
            <a:ext cx="2998625" cy="9144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contraception »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l’époque</a:t>
            </a:r>
            <a:endParaRPr lang="fr-FR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6308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F6D10-6C9D-AFD0-5703-D6381398E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5F55EB-6FBD-7121-A987-44150FCDA755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Régulation hormonale des cycles</a:t>
            </a:r>
          </a:p>
        </p:txBody>
      </p:sp>
      <p:sp>
        <p:nvSpPr>
          <p:cNvPr id="3" name="Espace réservé du contenu 8">
            <a:extLst>
              <a:ext uri="{FF2B5EF4-FFF2-40B4-BE49-F238E27FC236}">
                <a16:creationId xmlns:a16="http://schemas.microsoft.com/office/drawing/2014/main" id="{65C54B80-A28D-6F06-7807-D1D6CE53E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472" y="1409178"/>
            <a:ext cx="11025056" cy="470206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Cycle ovarien</a:t>
            </a:r>
          </a:p>
          <a:p>
            <a:pPr>
              <a:buFont typeface="Wingdings" pitchFamily="2" charset="2"/>
              <a:buChar char="Ø"/>
            </a:pPr>
            <a:r>
              <a:rPr lang="fr-F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Cycle utérin</a:t>
            </a:r>
          </a:p>
          <a:p>
            <a:pPr>
              <a:buFont typeface="Wingdings" pitchFamily="2" charset="2"/>
              <a:buChar char="Ø"/>
            </a:pPr>
            <a:r>
              <a:rPr lang="fr-F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Cycle du col de l’utérus</a:t>
            </a:r>
          </a:p>
          <a:p>
            <a:pPr>
              <a:buFont typeface="Wingdings" pitchFamily="2" charset="2"/>
              <a:buChar char="Ø"/>
            </a:pPr>
            <a:r>
              <a:rPr lang="fr-F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Cycle des températures</a:t>
            </a:r>
          </a:p>
          <a:p>
            <a:pPr>
              <a:buFont typeface="Wingdings" pitchFamily="2" charset="2"/>
              <a:buChar char="Ø"/>
            </a:pPr>
            <a:endParaRPr lang="fr-FR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 cycles sont régulés et synchronisés grâce à des hormones</a:t>
            </a:r>
            <a:endParaRPr lang="fr-FR" sz="4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3685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F6D10-6C9D-AFD0-5703-D6381398E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5F55EB-6FBD-7121-A987-44150FCDA755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Hormones sexuelles féminines</a:t>
            </a:r>
          </a:p>
        </p:txBody>
      </p:sp>
      <p:sp>
        <p:nvSpPr>
          <p:cNvPr id="2" name="Espace réservé du contenu 8">
            <a:extLst>
              <a:ext uri="{FF2B5EF4-FFF2-40B4-BE49-F238E27FC236}">
                <a16:creationId xmlns:a16="http://schemas.microsoft.com/office/drawing/2014/main" id="{4B81A924-19D2-D651-41CD-B706EF7F48AD}"/>
              </a:ext>
            </a:extLst>
          </p:cNvPr>
          <p:cNvSpPr txBox="1">
            <a:spLocks/>
          </p:cNvSpPr>
          <p:nvPr/>
        </p:nvSpPr>
        <p:spPr>
          <a:xfrm>
            <a:off x="7048207" y="1105230"/>
            <a:ext cx="2431073" cy="55169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10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E966F265-3111-214D-A241-4D5F73AD43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48" b="10535"/>
          <a:stretch/>
        </p:blipFill>
        <p:spPr>
          <a:xfrm>
            <a:off x="2334491" y="914400"/>
            <a:ext cx="4247895" cy="5707799"/>
          </a:xfrm>
          <a:prstGeom prst="rect">
            <a:avLst/>
          </a:prstGeom>
        </p:spPr>
      </p:pic>
      <p:pic>
        <p:nvPicPr>
          <p:cNvPr id="13" name="Image 12" descr="Une image contenant dessin, Cerveau, art&#10;&#10;Description générée automatiquement">
            <a:extLst>
              <a:ext uri="{FF2B5EF4-FFF2-40B4-BE49-F238E27FC236}">
                <a16:creationId xmlns:a16="http://schemas.microsoft.com/office/drawing/2014/main" id="{C658624C-F6DD-0BD9-CF03-43E3CB9868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492" y="1341031"/>
            <a:ext cx="2170430" cy="1932134"/>
          </a:xfrm>
          <a:prstGeom prst="rect">
            <a:avLst/>
          </a:prstGeom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41E79F9B-960E-C0D1-3274-9F2D552E00E9}"/>
              </a:ext>
            </a:extLst>
          </p:cNvPr>
          <p:cNvSpPr/>
          <p:nvPr/>
        </p:nvSpPr>
        <p:spPr>
          <a:xfrm>
            <a:off x="1314707" y="1813560"/>
            <a:ext cx="422653" cy="49353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 descr="Une image contenant texte&#10;&#10;Description générée automatiquement">
            <a:extLst>
              <a:ext uri="{FF2B5EF4-FFF2-40B4-BE49-F238E27FC236}">
                <a16:creationId xmlns:a16="http://schemas.microsoft.com/office/drawing/2014/main" id="{723DA77C-A557-0B64-F3EE-490D3DEA6F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099" y="4614196"/>
            <a:ext cx="1924001" cy="1329404"/>
          </a:xfrm>
          <a:prstGeom prst="rect">
            <a:avLst/>
          </a:prstGeom>
        </p:spPr>
      </p:pic>
      <p:graphicFrame>
        <p:nvGraphicFramePr>
          <p:cNvPr id="20" name="Tableau 19">
            <a:extLst>
              <a:ext uri="{FF2B5EF4-FFF2-40B4-BE49-F238E27FC236}">
                <a16:creationId xmlns:a16="http://schemas.microsoft.com/office/drawing/2014/main" id="{66525729-74B8-3060-AE27-33C7B19931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718159"/>
              </p:ext>
            </p:extLst>
          </p:nvPr>
        </p:nvGraphicFramePr>
        <p:xfrm>
          <a:off x="7375268" y="1665092"/>
          <a:ext cx="4465320" cy="436807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32660">
                  <a:extLst>
                    <a:ext uri="{9D8B030D-6E8A-4147-A177-3AD203B41FA5}">
                      <a16:colId xmlns:a16="http://schemas.microsoft.com/office/drawing/2014/main" val="531460574"/>
                    </a:ext>
                  </a:extLst>
                </a:gridCol>
                <a:gridCol w="2232660">
                  <a:extLst>
                    <a:ext uri="{9D8B030D-6E8A-4147-A177-3AD203B41FA5}">
                      <a16:colId xmlns:a16="http://schemas.microsoft.com/office/drawing/2014/main" val="2092241111"/>
                    </a:ext>
                  </a:extLst>
                </a:gridCol>
              </a:tblGrid>
              <a:tr h="57049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Glande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Hormone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2488933"/>
                  </a:ext>
                </a:extLst>
              </a:tr>
              <a:tr h="736215">
                <a:tc>
                  <a:txBody>
                    <a:bodyPr/>
                    <a:lstStyle/>
                    <a:p>
                      <a:pPr algn="l"/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Hypothalamus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GnRH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1893876"/>
                  </a:ext>
                </a:extLst>
              </a:tr>
              <a:tr h="719651">
                <a:tc>
                  <a:txBody>
                    <a:bodyPr/>
                    <a:lstStyle/>
                    <a:p>
                      <a:pPr algn="l"/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Hypophyse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FSH</a:t>
                      </a:r>
                    </a:p>
                    <a:p>
                      <a:pPr algn="l"/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6217409"/>
                  </a:ext>
                </a:extLst>
              </a:tr>
              <a:tr h="8348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Ovaire (follicules &amp; corps jaune)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Oestrogène</a:t>
                      </a:r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9591814"/>
                  </a:ext>
                </a:extLst>
              </a:tr>
              <a:tr h="866762">
                <a:tc>
                  <a:txBody>
                    <a:bodyPr/>
                    <a:lstStyle/>
                    <a:p>
                      <a:pPr algn="l"/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Ovaire </a:t>
                      </a:r>
                    </a:p>
                    <a:p>
                      <a:pPr algn="l"/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(corps jaune)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Progestérone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600725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Embryon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hCG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3990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1629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F6D10-6C9D-AFD0-5703-D6381398E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5F55EB-6FBD-7121-A987-44150FCDA755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 ovarien (= cycle menstruel)</a:t>
            </a:r>
          </a:p>
        </p:txBody>
      </p:sp>
      <p:sp>
        <p:nvSpPr>
          <p:cNvPr id="7" name="Espace réservé du contenu 8">
            <a:extLst>
              <a:ext uri="{FF2B5EF4-FFF2-40B4-BE49-F238E27FC236}">
                <a16:creationId xmlns:a16="http://schemas.microsoft.com/office/drawing/2014/main" id="{4DE7D91A-613F-139C-4D2A-C0A4227E1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776" y="1156064"/>
            <a:ext cx="11025056" cy="57019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Série de phénomènes mensuels se déroulant dans l’ovaire et associés à la maturation d’un ovocyte de 2</a:t>
            </a:r>
            <a:r>
              <a:rPr lang="fr-FR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ordre (gamète féminin)</a:t>
            </a:r>
          </a:p>
          <a:p>
            <a:pPr marL="0" indent="0">
              <a:buNone/>
            </a:pPr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Durée :</a:t>
            </a:r>
          </a:p>
          <a:p>
            <a:r>
              <a:rPr lang="fr-F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28 jours</a:t>
            </a:r>
          </a:p>
          <a:p>
            <a:endParaRPr lang="fr-FR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Lieu :</a:t>
            </a:r>
          </a:p>
          <a:p>
            <a:r>
              <a:rPr lang="fr-F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Cortex des ovaires</a:t>
            </a:r>
          </a:p>
          <a:p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phases</a:t>
            </a:r>
          </a:p>
          <a:p>
            <a:r>
              <a:rPr lang="fr-FR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folliculaire</a:t>
            </a:r>
            <a:br>
              <a:rPr lang="fr-FR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(pré-ovulatoire)</a:t>
            </a:r>
          </a:p>
          <a:p>
            <a:r>
              <a:rPr lang="fr-FR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lutéale</a:t>
            </a:r>
            <a:br>
              <a:rPr lang="fr-FR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(post-ovulatoire)</a:t>
            </a:r>
            <a:endParaRPr lang="fr-FR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BFA56450-2E22-D4ED-CB83-A4BDD8B65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832" y="2135695"/>
            <a:ext cx="6671967" cy="4432745"/>
          </a:xfrm>
          <a:prstGeom prst="rect">
            <a:avLst/>
          </a:prstGeom>
        </p:spPr>
      </p:pic>
      <p:sp>
        <p:nvSpPr>
          <p:cNvPr id="22" name="Ellipse 21">
            <a:extLst>
              <a:ext uri="{FF2B5EF4-FFF2-40B4-BE49-F238E27FC236}">
                <a16:creationId xmlns:a16="http://schemas.microsoft.com/office/drawing/2014/main" id="{A3A60189-E708-56D6-23E4-5AB7222E126D}"/>
              </a:ext>
            </a:extLst>
          </p:cNvPr>
          <p:cNvSpPr/>
          <p:nvPr/>
        </p:nvSpPr>
        <p:spPr>
          <a:xfrm rot="20969228">
            <a:off x="5559782" y="2254081"/>
            <a:ext cx="4207916" cy="1859213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659680F0-543E-A660-9480-2FB22FA3DE4E}"/>
              </a:ext>
            </a:extLst>
          </p:cNvPr>
          <p:cNvSpPr/>
          <p:nvPr/>
        </p:nvSpPr>
        <p:spPr>
          <a:xfrm rot="20969228">
            <a:off x="6580862" y="3977797"/>
            <a:ext cx="4207916" cy="185921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364421A3-3948-DDD4-01B0-F62920CDB7E4}"/>
              </a:ext>
            </a:extLst>
          </p:cNvPr>
          <p:cNvSpPr txBox="1"/>
          <p:nvPr/>
        </p:nvSpPr>
        <p:spPr>
          <a:xfrm>
            <a:off x="5318760" y="6387444"/>
            <a:ext cx="7056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Cortex = « écorce » </a:t>
            </a:r>
            <a:r>
              <a:rPr lang="fr-FR" sz="2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bord des ovaires</a:t>
            </a:r>
            <a:endParaRPr lang="fr-FR" sz="22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52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F6D10-6C9D-AFD0-5703-D6381398E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5F55EB-6FBD-7121-A987-44150FCDA755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 ovarien : phase folliculaire – étape 1</a:t>
            </a:r>
          </a:p>
        </p:txBody>
      </p:sp>
      <p:sp>
        <p:nvSpPr>
          <p:cNvPr id="7" name="Espace réservé du contenu 8">
            <a:extLst>
              <a:ext uri="{FF2B5EF4-FFF2-40B4-BE49-F238E27FC236}">
                <a16:creationId xmlns:a16="http://schemas.microsoft.com/office/drawing/2014/main" id="{4DE7D91A-613F-139C-4D2A-C0A4227E1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256" y="1187684"/>
            <a:ext cx="8260080" cy="55514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10 follicules primordiaux </a:t>
            </a: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follicules </a:t>
            </a: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primaires</a:t>
            </a:r>
            <a:endParaRPr lang="fr-FR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5CA0D62-2CA4-A0DA-034B-16CE417D3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6008" y="1843099"/>
            <a:ext cx="2211469" cy="317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6D0B0FA7-7926-2634-1EB9-FA732FF2A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3216" y="1968156"/>
            <a:ext cx="2211468" cy="3053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Flèche droite 9">
            <a:extLst>
              <a:ext uri="{FF2B5EF4-FFF2-40B4-BE49-F238E27FC236}">
                <a16:creationId xmlns:a16="http://schemas.microsoft.com/office/drawing/2014/main" id="{20E78096-4B28-100E-3233-5B169B75CDB3}"/>
              </a:ext>
            </a:extLst>
          </p:cNvPr>
          <p:cNvSpPr/>
          <p:nvPr/>
        </p:nvSpPr>
        <p:spPr>
          <a:xfrm>
            <a:off x="5067477" y="3222477"/>
            <a:ext cx="1028523" cy="555147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1" name="Espace réservé du contenu 8">
            <a:extLst>
              <a:ext uri="{FF2B5EF4-FFF2-40B4-BE49-F238E27FC236}">
                <a16:creationId xmlns:a16="http://schemas.microsoft.com/office/drawing/2014/main" id="{686A5569-D43E-9CEF-05EA-0AC21DA180D2}"/>
              </a:ext>
            </a:extLst>
          </p:cNvPr>
          <p:cNvSpPr txBox="1">
            <a:spLocks/>
          </p:cNvSpPr>
          <p:nvPr/>
        </p:nvSpPr>
        <p:spPr>
          <a:xfrm>
            <a:off x="349250" y="5570908"/>
            <a:ext cx="11741150" cy="1551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cellules folliculaires entourant l’ovocyte de 1</a:t>
            </a:r>
            <a:r>
              <a:rPr lang="fr-FR" sz="2600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ordre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croissent et changent de forme</a:t>
            </a:r>
          </a:p>
          <a:p>
            <a:r>
              <a:rPr lang="fr-FR" sz="2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récepteur à hormone apparaît sur certains follicules primordiaux.</a:t>
            </a:r>
          </a:p>
        </p:txBody>
      </p:sp>
      <p:sp>
        <p:nvSpPr>
          <p:cNvPr id="12" name="Espace réservé du contenu 8">
            <a:extLst>
              <a:ext uri="{FF2B5EF4-FFF2-40B4-BE49-F238E27FC236}">
                <a16:creationId xmlns:a16="http://schemas.microsoft.com/office/drawing/2014/main" id="{240FFEAE-F9F0-78B6-70D3-E80BE9920BBE}"/>
              </a:ext>
            </a:extLst>
          </p:cNvPr>
          <p:cNvSpPr txBox="1">
            <a:spLocks/>
          </p:cNvSpPr>
          <p:nvPr/>
        </p:nvSpPr>
        <p:spPr>
          <a:xfrm>
            <a:off x="165207" y="2653238"/>
            <a:ext cx="2527193" cy="1551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arenR"/>
            </a:pPr>
            <a:r>
              <a:rPr lang="fr-FR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Ovocyte de 1</a:t>
            </a:r>
            <a:r>
              <a:rPr lang="fr-FR" sz="220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ordre</a:t>
            </a:r>
          </a:p>
          <a:p>
            <a:pPr marL="514350" indent="-514350">
              <a:buFont typeface="+mj-lt"/>
              <a:buAutoNum type="arabicParenR"/>
            </a:pPr>
            <a:r>
              <a:rPr lang="fr-FR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Cellules folliculaires</a:t>
            </a:r>
          </a:p>
        </p:txBody>
      </p:sp>
      <p:sp>
        <p:nvSpPr>
          <p:cNvPr id="14" name="Espace réservé du contenu 8">
            <a:extLst>
              <a:ext uri="{FF2B5EF4-FFF2-40B4-BE49-F238E27FC236}">
                <a16:creationId xmlns:a16="http://schemas.microsoft.com/office/drawing/2014/main" id="{B2397131-8B3C-0DF5-367F-33508DC70ED6}"/>
              </a:ext>
            </a:extLst>
          </p:cNvPr>
          <p:cNvSpPr txBox="1">
            <a:spLocks/>
          </p:cNvSpPr>
          <p:nvPr/>
        </p:nvSpPr>
        <p:spPr>
          <a:xfrm>
            <a:off x="8961900" y="2653238"/>
            <a:ext cx="2527193" cy="1551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arenR"/>
            </a:pPr>
            <a:r>
              <a:rPr lang="fr-FR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Ovocyte de 1</a:t>
            </a:r>
            <a:r>
              <a:rPr lang="fr-FR" sz="220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ordre</a:t>
            </a:r>
          </a:p>
          <a:p>
            <a:pPr marL="514350" indent="-514350">
              <a:buFont typeface="+mj-lt"/>
              <a:buAutoNum type="arabicParenR"/>
            </a:pPr>
            <a:r>
              <a:rPr lang="fr-FR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Cellules folliculaires</a:t>
            </a:r>
          </a:p>
        </p:txBody>
      </p:sp>
    </p:spTree>
    <p:extLst>
      <p:ext uri="{BB962C8B-B14F-4D97-AF65-F5344CB8AC3E}">
        <p14:creationId xmlns:p14="http://schemas.microsoft.com/office/powerpoint/2010/main" val="134063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F6D10-6C9D-AFD0-5703-D6381398E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5F55EB-6FBD-7121-A987-44150FCDA755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 ovarien : phase folliculaire – étape 2</a:t>
            </a:r>
          </a:p>
        </p:txBody>
      </p:sp>
      <p:sp>
        <p:nvSpPr>
          <p:cNvPr id="7" name="Espace réservé du contenu 8">
            <a:extLst>
              <a:ext uri="{FF2B5EF4-FFF2-40B4-BE49-F238E27FC236}">
                <a16:creationId xmlns:a16="http://schemas.microsoft.com/office/drawing/2014/main" id="{4DE7D91A-613F-139C-4D2A-C0A4227E1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5416" y="1221626"/>
            <a:ext cx="8260080" cy="5551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follicules primaires </a:t>
            </a: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follicules </a:t>
            </a: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secondaires</a:t>
            </a:r>
            <a:endParaRPr lang="fr-FR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9">
            <a:extLst>
              <a:ext uri="{FF2B5EF4-FFF2-40B4-BE49-F238E27FC236}">
                <a16:creationId xmlns:a16="http://schemas.microsoft.com/office/drawing/2014/main" id="{20E78096-4B28-100E-3233-5B169B75CDB3}"/>
              </a:ext>
            </a:extLst>
          </p:cNvPr>
          <p:cNvSpPr/>
          <p:nvPr/>
        </p:nvSpPr>
        <p:spPr>
          <a:xfrm>
            <a:off x="5067477" y="3222477"/>
            <a:ext cx="1028523" cy="555147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2" name="Espace réservé du contenu 8">
            <a:extLst>
              <a:ext uri="{FF2B5EF4-FFF2-40B4-BE49-F238E27FC236}">
                <a16:creationId xmlns:a16="http://schemas.microsoft.com/office/drawing/2014/main" id="{240FFEAE-F9F0-78B6-70D3-E80BE9920BBE}"/>
              </a:ext>
            </a:extLst>
          </p:cNvPr>
          <p:cNvSpPr txBox="1">
            <a:spLocks/>
          </p:cNvSpPr>
          <p:nvPr/>
        </p:nvSpPr>
        <p:spPr>
          <a:xfrm>
            <a:off x="165207" y="2653238"/>
            <a:ext cx="2527193" cy="1551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arenR"/>
            </a:pPr>
            <a:r>
              <a:rPr lang="fr-FR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Ovocyte de 1</a:t>
            </a:r>
            <a:r>
              <a:rPr lang="fr-FR" sz="220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ordre</a:t>
            </a:r>
          </a:p>
          <a:p>
            <a:pPr marL="514350" indent="-514350">
              <a:buFont typeface="+mj-lt"/>
              <a:buAutoNum type="arabicParenR"/>
            </a:pPr>
            <a:r>
              <a:rPr lang="fr-FR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Cellules folliculaires</a:t>
            </a:r>
          </a:p>
        </p:txBody>
      </p:sp>
      <p:sp>
        <p:nvSpPr>
          <p:cNvPr id="14" name="Espace réservé du contenu 8">
            <a:extLst>
              <a:ext uri="{FF2B5EF4-FFF2-40B4-BE49-F238E27FC236}">
                <a16:creationId xmlns:a16="http://schemas.microsoft.com/office/drawing/2014/main" id="{B2397131-8B3C-0DF5-367F-33508DC70ED6}"/>
              </a:ext>
            </a:extLst>
          </p:cNvPr>
          <p:cNvSpPr txBox="1">
            <a:spLocks/>
          </p:cNvSpPr>
          <p:nvPr/>
        </p:nvSpPr>
        <p:spPr>
          <a:xfrm>
            <a:off x="9205221" y="2122317"/>
            <a:ext cx="2941571" cy="2551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arenR"/>
            </a:pPr>
            <a:r>
              <a:rPr lang="fr-FR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Ovocyte de 1</a:t>
            </a:r>
            <a:r>
              <a:rPr lang="fr-FR" sz="220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ordre</a:t>
            </a:r>
          </a:p>
          <a:p>
            <a:pPr marL="514350" indent="-514350">
              <a:buFont typeface="+mj-lt"/>
              <a:buAutoNum type="arabicParenR"/>
            </a:pPr>
            <a:r>
              <a:rPr lang="fr-FR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Zone pellucide</a:t>
            </a:r>
          </a:p>
          <a:p>
            <a:pPr marL="514350" indent="-514350">
              <a:buFont typeface="+mj-lt"/>
              <a:buAutoNum type="arabicParenR"/>
            </a:pPr>
            <a:r>
              <a:rPr lang="fr-FR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Couche granuleuse</a:t>
            </a:r>
          </a:p>
          <a:p>
            <a:pPr marL="514350" indent="-514350">
              <a:buFont typeface="+mj-lt"/>
              <a:buAutoNum type="arabicParenR"/>
            </a:pPr>
            <a:r>
              <a:rPr lang="fr-FR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Thèque interne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1DBD5EB0-BAEC-89D7-CA39-834364DBC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1136" y="2016116"/>
            <a:ext cx="2057400" cy="284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embryology, embryologie">
            <a:extLst>
              <a:ext uri="{FF2B5EF4-FFF2-40B4-BE49-F238E27FC236}">
                <a16:creationId xmlns:a16="http://schemas.microsoft.com/office/drawing/2014/main" id="{F3C0805C-9650-8079-C814-AD344B104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3650" y="1927179"/>
            <a:ext cx="2941571" cy="303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contenu 8">
            <a:extLst>
              <a:ext uri="{FF2B5EF4-FFF2-40B4-BE49-F238E27FC236}">
                <a16:creationId xmlns:a16="http://schemas.microsoft.com/office/drawing/2014/main" id="{DB11AA95-3637-63AD-BC5D-9C56D32B6797}"/>
              </a:ext>
            </a:extLst>
          </p:cNvPr>
          <p:cNvSpPr txBox="1">
            <a:spLocks/>
          </p:cNvSpPr>
          <p:nvPr/>
        </p:nvSpPr>
        <p:spPr>
          <a:xfrm>
            <a:off x="165207" y="5155515"/>
            <a:ext cx="11861309" cy="16887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cellules folliculaires prolifèrent 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formation d’un épithélium = </a:t>
            </a:r>
            <a:r>
              <a:rPr lang="fr-F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couche granuleuse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Un tissu conjonctif se forme à l’extérieur </a:t>
            </a:r>
            <a:r>
              <a:rPr lang="fr-F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= la thèque interne</a:t>
            </a:r>
          </a:p>
          <a:p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Une membrane est sécrétée autour de l’ovocyte de 1</a:t>
            </a:r>
            <a:r>
              <a:rPr lang="fr-FR" sz="2400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er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ordre </a:t>
            </a:r>
            <a:r>
              <a:rPr lang="fr-F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= zone pellucide.</a:t>
            </a:r>
            <a:endParaRPr lang="fr-FR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76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F6D10-6C9D-AFD0-5703-D6381398E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5F55EB-6FBD-7121-A987-44150FCDA755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 ovarien : phase folliculaire – étape 3</a:t>
            </a:r>
          </a:p>
        </p:txBody>
      </p:sp>
      <p:sp>
        <p:nvSpPr>
          <p:cNvPr id="7" name="Espace réservé du contenu 8">
            <a:extLst>
              <a:ext uri="{FF2B5EF4-FFF2-40B4-BE49-F238E27FC236}">
                <a16:creationId xmlns:a16="http://schemas.microsoft.com/office/drawing/2014/main" id="{4DE7D91A-613F-139C-4D2A-C0A4227E1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5416" y="1221626"/>
            <a:ext cx="8260080" cy="5551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follicules secondaires </a:t>
            </a: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follicules </a:t>
            </a: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tertiaires</a:t>
            </a:r>
            <a:endParaRPr lang="fr-FR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9">
            <a:extLst>
              <a:ext uri="{FF2B5EF4-FFF2-40B4-BE49-F238E27FC236}">
                <a16:creationId xmlns:a16="http://schemas.microsoft.com/office/drawing/2014/main" id="{20E78096-4B28-100E-3233-5B169B75CDB3}"/>
              </a:ext>
            </a:extLst>
          </p:cNvPr>
          <p:cNvSpPr/>
          <p:nvPr/>
        </p:nvSpPr>
        <p:spPr>
          <a:xfrm>
            <a:off x="4397442" y="3151426"/>
            <a:ext cx="707998" cy="555147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4" name="Espace réservé du contenu 8">
            <a:extLst>
              <a:ext uri="{FF2B5EF4-FFF2-40B4-BE49-F238E27FC236}">
                <a16:creationId xmlns:a16="http://schemas.microsoft.com/office/drawing/2014/main" id="{B2397131-8B3C-0DF5-367F-33508DC70ED6}"/>
              </a:ext>
            </a:extLst>
          </p:cNvPr>
          <p:cNvSpPr txBox="1">
            <a:spLocks/>
          </p:cNvSpPr>
          <p:nvPr/>
        </p:nvSpPr>
        <p:spPr>
          <a:xfrm>
            <a:off x="8615282" y="1815291"/>
            <a:ext cx="2941571" cy="29451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arenR"/>
            </a:pPr>
            <a:r>
              <a:rPr lang="fr-FR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Ovocyte de 1</a:t>
            </a:r>
            <a:r>
              <a:rPr lang="fr-FR" sz="220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ordre</a:t>
            </a:r>
          </a:p>
          <a:p>
            <a:pPr marL="514350" indent="-514350">
              <a:buFont typeface="+mj-lt"/>
              <a:buAutoNum type="arabicParenR"/>
            </a:pPr>
            <a:r>
              <a:rPr lang="fr-FR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Zone pellucide</a:t>
            </a:r>
          </a:p>
          <a:p>
            <a:pPr marL="514350" indent="-514350">
              <a:buFont typeface="+mj-lt"/>
              <a:buAutoNum type="arabicParenR"/>
            </a:pPr>
            <a:r>
              <a:rPr lang="fr-FR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Couche granuleuse</a:t>
            </a:r>
          </a:p>
          <a:p>
            <a:pPr marL="514350" indent="-514350">
              <a:buFont typeface="+mj-lt"/>
              <a:buAutoNum type="arabicParenR"/>
            </a:pPr>
            <a:r>
              <a:rPr lang="fr-FR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Thèque interne</a:t>
            </a:r>
          </a:p>
          <a:p>
            <a:pPr marL="514350" indent="-514350">
              <a:buFont typeface="+mj-lt"/>
              <a:buAutoNum type="arabicParenR"/>
            </a:pPr>
            <a:r>
              <a:rPr lang="fr-FR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Thèque externe</a:t>
            </a:r>
          </a:p>
          <a:p>
            <a:pPr marL="514350" indent="-514350">
              <a:buFont typeface="+mj-lt"/>
              <a:buAutoNum type="arabicParenR"/>
            </a:pPr>
            <a:r>
              <a:rPr lang="fr-FR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Cavité et liquide</a:t>
            </a:r>
          </a:p>
          <a:p>
            <a:pPr marL="514350" indent="-514350">
              <a:buFont typeface="+mj-lt"/>
              <a:buAutoNum type="arabicParenR"/>
            </a:pPr>
            <a:r>
              <a:rPr lang="fr-FR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Corona </a:t>
            </a:r>
            <a:r>
              <a:rPr lang="fr-FR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radiata</a:t>
            </a:r>
            <a:endParaRPr lang="fr-FR" sz="2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fr-FR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Membrane basale</a:t>
            </a:r>
          </a:p>
        </p:txBody>
      </p:sp>
      <p:pic>
        <p:nvPicPr>
          <p:cNvPr id="8" name="Picture 2" descr="embryology, embryologie">
            <a:extLst>
              <a:ext uri="{FF2B5EF4-FFF2-40B4-BE49-F238E27FC236}">
                <a16:creationId xmlns:a16="http://schemas.microsoft.com/office/drawing/2014/main" id="{4D125C0B-A5BF-633E-06E8-71B2B4A64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00" y="1815291"/>
            <a:ext cx="2906496" cy="2997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embryology, embryologie">
            <a:extLst>
              <a:ext uri="{FF2B5EF4-FFF2-40B4-BE49-F238E27FC236}">
                <a16:creationId xmlns:a16="http://schemas.microsoft.com/office/drawing/2014/main" id="{9DBF86DD-2462-7331-4C91-FAE82AF15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9786" y="2035516"/>
            <a:ext cx="3161150" cy="272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Espace réservé du contenu 8">
            <a:extLst>
              <a:ext uri="{FF2B5EF4-FFF2-40B4-BE49-F238E27FC236}">
                <a16:creationId xmlns:a16="http://schemas.microsoft.com/office/drawing/2014/main" id="{CED33F56-95AA-7AFD-FB5A-8AC121BBF923}"/>
              </a:ext>
            </a:extLst>
          </p:cNvPr>
          <p:cNvSpPr txBox="1">
            <a:spLocks/>
          </p:cNvSpPr>
          <p:nvPr/>
        </p:nvSpPr>
        <p:spPr>
          <a:xfrm>
            <a:off x="204861" y="5342619"/>
            <a:ext cx="11781189" cy="16887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 d’une </a:t>
            </a:r>
            <a:r>
              <a:rPr lang="fr-F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cavité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remplie de liquide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Apparition de la </a:t>
            </a:r>
            <a:r>
              <a:rPr lang="fr-F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thèque externe</a:t>
            </a:r>
          </a:p>
          <a:p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La thèque interne et la couche granuleuse sécrètent de l’</a:t>
            </a:r>
            <a:r>
              <a:rPr lang="fr-FR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oestrogène</a:t>
            </a:r>
            <a:endParaRPr lang="fr-FR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72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F6D10-6C9D-AFD0-5703-D6381398E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5F55EB-6FBD-7121-A987-44150FCDA755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 ovarien : phase folliculaire – étape 4</a:t>
            </a:r>
          </a:p>
        </p:txBody>
      </p:sp>
      <p:sp>
        <p:nvSpPr>
          <p:cNvPr id="9" name="Flèche droite 9">
            <a:extLst>
              <a:ext uri="{FF2B5EF4-FFF2-40B4-BE49-F238E27FC236}">
                <a16:creationId xmlns:a16="http://schemas.microsoft.com/office/drawing/2014/main" id="{20E78096-4B28-100E-3233-5B169B75CDB3}"/>
              </a:ext>
            </a:extLst>
          </p:cNvPr>
          <p:cNvSpPr/>
          <p:nvPr/>
        </p:nvSpPr>
        <p:spPr>
          <a:xfrm>
            <a:off x="4097597" y="3151426"/>
            <a:ext cx="707998" cy="555147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4" name="Espace réservé du contenu 8">
            <a:extLst>
              <a:ext uri="{FF2B5EF4-FFF2-40B4-BE49-F238E27FC236}">
                <a16:creationId xmlns:a16="http://schemas.microsoft.com/office/drawing/2014/main" id="{B2397131-8B3C-0DF5-367F-33508DC70ED6}"/>
              </a:ext>
            </a:extLst>
          </p:cNvPr>
          <p:cNvSpPr txBox="1">
            <a:spLocks/>
          </p:cNvSpPr>
          <p:nvPr/>
        </p:nvSpPr>
        <p:spPr>
          <a:xfrm>
            <a:off x="8783734" y="1815291"/>
            <a:ext cx="2941571" cy="29451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arenR"/>
            </a:pPr>
            <a:r>
              <a:rPr lang="fr-FR" sz="2200" dirty="0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Ovocyte de 2</a:t>
            </a:r>
            <a:r>
              <a:rPr lang="fr-FR" sz="2200" baseline="30000" dirty="0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2200" dirty="0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ordre</a:t>
            </a:r>
          </a:p>
          <a:p>
            <a:pPr marL="514350" indent="-514350">
              <a:buFont typeface="+mj-lt"/>
              <a:buAutoNum type="arabicParenR"/>
            </a:pPr>
            <a:r>
              <a:rPr lang="fr-FR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Zone pellucide</a:t>
            </a:r>
          </a:p>
          <a:p>
            <a:pPr marL="514350" indent="-514350">
              <a:buFont typeface="+mj-lt"/>
              <a:buAutoNum type="arabicParenR"/>
            </a:pPr>
            <a:r>
              <a:rPr lang="fr-FR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Couche granuleuse</a:t>
            </a:r>
          </a:p>
          <a:p>
            <a:pPr marL="514350" indent="-514350">
              <a:buFont typeface="+mj-lt"/>
              <a:buAutoNum type="arabicParenR"/>
            </a:pPr>
            <a:r>
              <a:rPr lang="fr-FR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Thèque interne</a:t>
            </a:r>
          </a:p>
          <a:p>
            <a:pPr marL="514350" indent="-514350">
              <a:buFont typeface="+mj-lt"/>
              <a:buAutoNum type="arabicParenR"/>
            </a:pPr>
            <a:r>
              <a:rPr lang="fr-FR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Thèque externe</a:t>
            </a:r>
          </a:p>
          <a:p>
            <a:pPr marL="514350" indent="-514350">
              <a:buFont typeface="+mj-lt"/>
              <a:buAutoNum type="arabicParenR"/>
            </a:pPr>
            <a:r>
              <a:rPr lang="fr-FR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Cavité et liquide</a:t>
            </a:r>
          </a:p>
          <a:p>
            <a:pPr marL="514350" indent="-514350">
              <a:buFont typeface="+mj-lt"/>
              <a:buAutoNum type="arabicParenR"/>
            </a:pPr>
            <a:r>
              <a:rPr lang="fr-FR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Corona </a:t>
            </a:r>
            <a:r>
              <a:rPr lang="fr-FR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radiata</a:t>
            </a:r>
            <a:endParaRPr lang="fr-FR" sz="2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fr-FR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Membrane basale</a:t>
            </a:r>
          </a:p>
        </p:txBody>
      </p:sp>
      <p:sp>
        <p:nvSpPr>
          <p:cNvPr id="5" name="Espace réservé du contenu 8">
            <a:extLst>
              <a:ext uri="{FF2B5EF4-FFF2-40B4-BE49-F238E27FC236}">
                <a16:creationId xmlns:a16="http://schemas.microsoft.com/office/drawing/2014/main" id="{494988C5-7017-2E36-57F1-D98AB1BBD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202" y="1248704"/>
            <a:ext cx="8260080" cy="5551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1 seul </a:t>
            </a: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follicule </a:t>
            </a: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tertiaire </a:t>
            </a: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follicule de De Graaf</a:t>
            </a:r>
            <a:endParaRPr lang="fr-FR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embryology, embryologie">
            <a:extLst>
              <a:ext uri="{FF2B5EF4-FFF2-40B4-BE49-F238E27FC236}">
                <a16:creationId xmlns:a16="http://schemas.microsoft.com/office/drawing/2014/main" id="{1B238049-CB83-2810-A868-DCD2848D6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695" y="1786900"/>
            <a:ext cx="3449571" cy="297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space réservé du contenu 8">
            <a:extLst>
              <a:ext uri="{FF2B5EF4-FFF2-40B4-BE49-F238E27FC236}">
                <a16:creationId xmlns:a16="http://schemas.microsoft.com/office/drawing/2014/main" id="{131076B1-21EE-166C-74C5-82229B33A2A0}"/>
              </a:ext>
            </a:extLst>
          </p:cNvPr>
          <p:cNvSpPr txBox="1">
            <a:spLocks/>
          </p:cNvSpPr>
          <p:nvPr/>
        </p:nvSpPr>
        <p:spPr>
          <a:xfrm>
            <a:off x="82741" y="5108281"/>
            <a:ext cx="12026517" cy="190460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autres follicules dégénèrent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Cavité grandit  l’ovocyte de 1</a:t>
            </a:r>
            <a:r>
              <a:rPr lang="fr-FR" sz="2400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er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ordre est isolé, entouré d’une couche de cellules = </a:t>
            </a:r>
            <a:r>
              <a:rPr lang="fr-F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corona </a:t>
            </a:r>
            <a:r>
              <a:rPr lang="fr-FR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radiata</a:t>
            </a:r>
            <a:endParaRPr lang="fr-FR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L’ovocyte de 1</a:t>
            </a:r>
            <a:r>
              <a:rPr lang="fr-FR" sz="2400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er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ordre termine la méiose jusqu’à la métaphase 2  </a:t>
            </a:r>
            <a:r>
              <a:rPr lang="fr-F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ovocyte de 2</a:t>
            </a:r>
            <a:r>
              <a:rPr lang="fr-FR" sz="24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</a:t>
            </a:r>
            <a:r>
              <a:rPr lang="fr-F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ordre </a:t>
            </a:r>
            <a:endParaRPr lang="fr-FR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EE6508B9-6C5C-FE8C-FD82-DBAB3E76C2CF}"/>
              </a:ext>
            </a:extLst>
          </p:cNvPr>
          <p:cNvGrpSpPr/>
          <p:nvPr/>
        </p:nvGrpSpPr>
        <p:grpSpPr>
          <a:xfrm>
            <a:off x="4820831" y="1865938"/>
            <a:ext cx="3788011" cy="2850575"/>
            <a:chOff x="4820831" y="1865938"/>
            <a:chExt cx="3788011" cy="2850575"/>
          </a:xfrm>
        </p:grpSpPr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A6B199F6-5182-DEF6-D62E-F4165F0D35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39357" y="1865938"/>
              <a:ext cx="3394594" cy="2815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Espace réservé du contenu 8">
              <a:extLst>
                <a:ext uri="{FF2B5EF4-FFF2-40B4-BE49-F238E27FC236}">
                  <a16:creationId xmlns:a16="http://schemas.microsoft.com/office/drawing/2014/main" id="{302DA927-5207-5A01-AD3A-6E2185336145}"/>
                </a:ext>
              </a:extLst>
            </p:cNvPr>
            <p:cNvSpPr txBox="1">
              <a:spLocks/>
            </p:cNvSpPr>
            <p:nvPr/>
          </p:nvSpPr>
          <p:spPr>
            <a:xfrm>
              <a:off x="4820831" y="3273648"/>
              <a:ext cx="437051" cy="55514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fr-FR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6" name="Espace réservé du contenu 8">
              <a:extLst>
                <a:ext uri="{FF2B5EF4-FFF2-40B4-BE49-F238E27FC236}">
                  <a16:creationId xmlns:a16="http://schemas.microsoft.com/office/drawing/2014/main" id="{BDE021E5-3A52-354C-EFFF-96648EA296C1}"/>
                </a:ext>
              </a:extLst>
            </p:cNvPr>
            <p:cNvSpPr txBox="1">
              <a:spLocks/>
            </p:cNvSpPr>
            <p:nvPr/>
          </p:nvSpPr>
          <p:spPr>
            <a:xfrm>
              <a:off x="4995722" y="2965031"/>
              <a:ext cx="437051" cy="55514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fr-FR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7" name="Espace réservé du contenu 8">
              <a:extLst>
                <a:ext uri="{FF2B5EF4-FFF2-40B4-BE49-F238E27FC236}">
                  <a16:creationId xmlns:a16="http://schemas.microsoft.com/office/drawing/2014/main" id="{AEEDF687-8E5C-410F-D994-43A6AAC0DC11}"/>
                </a:ext>
              </a:extLst>
            </p:cNvPr>
            <p:cNvSpPr txBox="1">
              <a:spLocks/>
            </p:cNvSpPr>
            <p:nvPr/>
          </p:nvSpPr>
          <p:spPr>
            <a:xfrm>
              <a:off x="5061767" y="2564192"/>
              <a:ext cx="437051" cy="55514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fr-FR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8" name="Espace réservé du contenu 8">
              <a:extLst>
                <a:ext uri="{FF2B5EF4-FFF2-40B4-BE49-F238E27FC236}">
                  <a16:creationId xmlns:a16="http://schemas.microsoft.com/office/drawing/2014/main" id="{2D8FFE4B-A7D4-CD52-D6FA-AF4165DD08F6}"/>
                </a:ext>
              </a:extLst>
            </p:cNvPr>
            <p:cNvSpPr txBox="1">
              <a:spLocks/>
            </p:cNvSpPr>
            <p:nvPr/>
          </p:nvSpPr>
          <p:spPr>
            <a:xfrm>
              <a:off x="8171791" y="3428999"/>
              <a:ext cx="437051" cy="55514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fr-FR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9" name="Espace réservé du contenu 8">
              <a:extLst>
                <a:ext uri="{FF2B5EF4-FFF2-40B4-BE49-F238E27FC236}">
                  <a16:creationId xmlns:a16="http://schemas.microsoft.com/office/drawing/2014/main" id="{15B3CCD4-73CE-2E2E-710C-C8B251C32489}"/>
                </a:ext>
              </a:extLst>
            </p:cNvPr>
            <p:cNvSpPr txBox="1">
              <a:spLocks/>
            </p:cNvSpPr>
            <p:nvPr/>
          </p:nvSpPr>
          <p:spPr>
            <a:xfrm>
              <a:off x="5117631" y="3899103"/>
              <a:ext cx="437051" cy="55514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fr-FR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0" name="Espace réservé du contenu 8">
              <a:extLst>
                <a:ext uri="{FF2B5EF4-FFF2-40B4-BE49-F238E27FC236}">
                  <a16:creationId xmlns:a16="http://schemas.microsoft.com/office/drawing/2014/main" id="{D3FB2A43-A2FA-8057-B10B-9C1DE5A221BB}"/>
                </a:ext>
              </a:extLst>
            </p:cNvPr>
            <p:cNvSpPr txBox="1">
              <a:spLocks/>
            </p:cNvSpPr>
            <p:nvPr/>
          </p:nvSpPr>
          <p:spPr>
            <a:xfrm>
              <a:off x="5182018" y="4161366"/>
              <a:ext cx="437051" cy="55514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fr-FR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360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F6D10-6C9D-AFD0-5703-D6381398E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5F55EB-6FBD-7121-A987-44150FCDA755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 ovarien : phase folliculaire</a:t>
            </a:r>
          </a:p>
        </p:txBody>
      </p:sp>
      <p:sp>
        <p:nvSpPr>
          <p:cNvPr id="7" name="Espace réservé du contenu 8">
            <a:extLst>
              <a:ext uri="{FF2B5EF4-FFF2-40B4-BE49-F238E27FC236}">
                <a16:creationId xmlns:a16="http://schemas.microsoft.com/office/drawing/2014/main" id="{4DE7D91A-613F-139C-4D2A-C0A4227E1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0" y="2227466"/>
            <a:ext cx="5420066" cy="502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10 follicules primordiaux</a:t>
            </a:r>
            <a:endParaRPr lang="fr-FR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AEAF5518-1CB8-8C3B-8037-C4FE84894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210" y="914400"/>
            <a:ext cx="5114418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Espace réservé du contenu 8">
            <a:extLst>
              <a:ext uri="{FF2B5EF4-FFF2-40B4-BE49-F238E27FC236}">
                <a16:creationId xmlns:a16="http://schemas.microsoft.com/office/drawing/2014/main" id="{59B97381-406B-5D52-C07A-2B57E7FC99C7}"/>
              </a:ext>
            </a:extLst>
          </p:cNvPr>
          <p:cNvSpPr txBox="1">
            <a:spLocks/>
          </p:cNvSpPr>
          <p:nvPr/>
        </p:nvSpPr>
        <p:spPr>
          <a:xfrm>
            <a:off x="5689692" y="5070286"/>
            <a:ext cx="6482372" cy="911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seul follicule de De Graaf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(non visible)</a:t>
            </a:r>
            <a:endParaRPr lang="fr-FR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space réservé du contenu 8">
            <a:extLst>
              <a:ext uri="{FF2B5EF4-FFF2-40B4-BE49-F238E27FC236}">
                <a16:creationId xmlns:a16="http://schemas.microsoft.com/office/drawing/2014/main" id="{E597E361-009E-1C41-8C44-64428EF005A5}"/>
              </a:ext>
            </a:extLst>
          </p:cNvPr>
          <p:cNvSpPr txBox="1">
            <a:spLocks/>
          </p:cNvSpPr>
          <p:nvPr/>
        </p:nvSpPr>
        <p:spPr>
          <a:xfrm>
            <a:off x="5709628" y="6132191"/>
            <a:ext cx="1794934" cy="502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Ovulation</a:t>
            </a:r>
            <a:endParaRPr lang="fr-FR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ccolade fermante 15">
            <a:extLst>
              <a:ext uri="{FF2B5EF4-FFF2-40B4-BE49-F238E27FC236}">
                <a16:creationId xmlns:a16="http://schemas.microsoft.com/office/drawing/2014/main" id="{82AFAD88-2553-915B-25A7-1075549AF649}"/>
              </a:ext>
            </a:extLst>
          </p:cNvPr>
          <p:cNvSpPr/>
          <p:nvPr/>
        </p:nvSpPr>
        <p:spPr>
          <a:xfrm>
            <a:off x="5300133" y="1828800"/>
            <a:ext cx="287867" cy="111760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46CF8540-E582-8043-66D5-A4D9A7532320}"/>
              </a:ext>
            </a:extLst>
          </p:cNvPr>
          <p:cNvGrpSpPr/>
          <p:nvPr/>
        </p:nvGrpSpPr>
        <p:grpSpPr>
          <a:xfrm>
            <a:off x="5300133" y="3701859"/>
            <a:ext cx="3979334" cy="502680"/>
            <a:chOff x="5300133" y="3701859"/>
            <a:chExt cx="3979334" cy="502680"/>
          </a:xfrm>
        </p:grpSpPr>
        <p:sp>
          <p:nvSpPr>
            <p:cNvPr id="12" name="Espace réservé du contenu 8">
              <a:extLst>
                <a:ext uri="{FF2B5EF4-FFF2-40B4-BE49-F238E27FC236}">
                  <a16:creationId xmlns:a16="http://schemas.microsoft.com/office/drawing/2014/main" id="{4D41D114-5C75-262B-E17A-24537D9F4AB7}"/>
                </a:ext>
              </a:extLst>
            </p:cNvPr>
            <p:cNvSpPr txBox="1">
              <a:spLocks/>
            </p:cNvSpPr>
            <p:nvPr/>
          </p:nvSpPr>
          <p:spPr>
            <a:xfrm>
              <a:off x="5689600" y="3701859"/>
              <a:ext cx="3589867" cy="50268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fr-FR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follicules secondaires</a:t>
              </a:r>
              <a:endParaRPr lang="fr-FR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Accolade fermante 17">
              <a:extLst>
                <a:ext uri="{FF2B5EF4-FFF2-40B4-BE49-F238E27FC236}">
                  <a16:creationId xmlns:a16="http://schemas.microsoft.com/office/drawing/2014/main" id="{D8A61AC3-9900-14DB-0A0C-FD3EBF63729F}"/>
                </a:ext>
              </a:extLst>
            </p:cNvPr>
            <p:cNvSpPr/>
            <p:nvPr/>
          </p:nvSpPr>
          <p:spPr>
            <a:xfrm>
              <a:off x="5300133" y="3737627"/>
              <a:ext cx="287867" cy="375894"/>
            </a:xfrm>
            <a:prstGeom prst="righ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B5342E15-BEA1-0706-3E73-F43B799C5DC0}"/>
              </a:ext>
            </a:extLst>
          </p:cNvPr>
          <p:cNvGrpSpPr/>
          <p:nvPr/>
        </p:nvGrpSpPr>
        <p:grpSpPr>
          <a:xfrm>
            <a:off x="5300133" y="3221610"/>
            <a:ext cx="3603706" cy="502680"/>
            <a:chOff x="5300133" y="3221610"/>
            <a:chExt cx="3603706" cy="502680"/>
          </a:xfrm>
        </p:grpSpPr>
        <p:sp>
          <p:nvSpPr>
            <p:cNvPr id="11" name="Espace réservé du contenu 8">
              <a:extLst>
                <a:ext uri="{FF2B5EF4-FFF2-40B4-BE49-F238E27FC236}">
                  <a16:creationId xmlns:a16="http://schemas.microsoft.com/office/drawing/2014/main" id="{8DB9E8F1-D913-B9DD-F1C6-03C56CA2975A}"/>
                </a:ext>
              </a:extLst>
            </p:cNvPr>
            <p:cNvSpPr txBox="1">
              <a:spLocks/>
            </p:cNvSpPr>
            <p:nvPr/>
          </p:nvSpPr>
          <p:spPr>
            <a:xfrm>
              <a:off x="5689600" y="3221610"/>
              <a:ext cx="3214239" cy="50268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fr-FR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follicules primaires</a:t>
              </a:r>
              <a:endParaRPr lang="fr-FR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Accolade fermante 18">
              <a:extLst>
                <a:ext uri="{FF2B5EF4-FFF2-40B4-BE49-F238E27FC236}">
                  <a16:creationId xmlns:a16="http://schemas.microsoft.com/office/drawing/2014/main" id="{28AC1792-85D5-89DA-ABFB-657A4FAB584A}"/>
                </a:ext>
              </a:extLst>
            </p:cNvPr>
            <p:cNvSpPr/>
            <p:nvPr/>
          </p:nvSpPr>
          <p:spPr>
            <a:xfrm>
              <a:off x="5300133" y="3231767"/>
              <a:ext cx="287867" cy="375894"/>
            </a:xfrm>
            <a:prstGeom prst="righ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2992C9B-4C1C-8FEE-0919-77EF3CF89056}"/>
              </a:ext>
            </a:extLst>
          </p:cNvPr>
          <p:cNvGrpSpPr/>
          <p:nvPr/>
        </p:nvGrpSpPr>
        <p:grpSpPr>
          <a:xfrm>
            <a:off x="5300133" y="4300018"/>
            <a:ext cx="3999362" cy="502680"/>
            <a:chOff x="5300133" y="4300018"/>
            <a:chExt cx="3999362" cy="502680"/>
          </a:xfrm>
        </p:grpSpPr>
        <p:sp>
          <p:nvSpPr>
            <p:cNvPr id="13" name="Espace réservé du contenu 8">
              <a:extLst>
                <a:ext uri="{FF2B5EF4-FFF2-40B4-BE49-F238E27FC236}">
                  <a16:creationId xmlns:a16="http://schemas.microsoft.com/office/drawing/2014/main" id="{EA7A4182-C8CC-6E5F-86DB-63A4A8049852}"/>
                </a:ext>
              </a:extLst>
            </p:cNvPr>
            <p:cNvSpPr txBox="1">
              <a:spLocks/>
            </p:cNvSpPr>
            <p:nvPr/>
          </p:nvSpPr>
          <p:spPr>
            <a:xfrm>
              <a:off x="5709628" y="4300018"/>
              <a:ext cx="3589867" cy="50268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fr-FR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follicules tertiaires</a:t>
              </a:r>
              <a:endParaRPr lang="fr-FR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Accolade fermante 19">
              <a:extLst>
                <a:ext uri="{FF2B5EF4-FFF2-40B4-BE49-F238E27FC236}">
                  <a16:creationId xmlns:a16="http://schemas.microsoft.com/office/drawing/2014/main" id="{A06A8B7C-7833-749C-F546-4DF34402C231}"/>
                </a:ext>
              </a:extLst>
            </p:cNvPr>
            <p:cNvSpPr/>
            <p:nvPr/>
          </p:nvSpPr>
          <p:spPr>
            <a:xfrm>
              <a:off x="5300133" y="4334114"/>
              <a:ext cx="287867" cy="375894"/>
            </a:xfrm>
            <a:prstGeom prst="righ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0B5B4F87-67D3-97D4-3E4C-D14391643110}"/>
              </a:ext>
            </a:extLst>
          </p:cNvPr>
          <p:cNvGrpSpPr/>
          <p:nvPr/>
        </p:nvGrpSpPr>
        <p:grpSpPr>
          <a:xfrm>
            <a:off x="9700328" y="2267836"/>
            <a:ext cx="2525538" cy="2442172"/>
            <a:chOff x="9700328" y="2267836"/>
            <a:chExt cx="2525538" cy="2442172"/>
          </a:xfrm>
        </p:grpSpPr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04D53982-9F06-5D29-1447-D6B44B00648B}"/>
                </a:ext>
              </a:extLst>
            </p:cNvPr>
            <p:cNvSpPr txBox="1"/>
            <p:nvPr/>
          </p:nvSpPr>
          <p:spPr>
            <a:xfrm>
              <a:off x="9942869" y="3167688"/>
              <a:ext cx="22829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Ovocyte de 1</a:t>
              </a:r>
              <a:r>
                <a:rPr lang="fr-FR" baseline="30000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er</a:t>
              </a:r>
              <a:r>
                <a:rPr lang="fr-FR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 ordre</a:t>
              </a:r>
            </a:p>
            <a:p>
              <a:r>
                <a:rPr lang="fr-FR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(prophase 1)</a:t>
              </a:r>
            </a:p>
          </p:txBody>
        </p:sp>
        <p:sp>
          <p:nvSpPr>
            <p:cNvPr id="21" name="Accolade fermante 20">
              <a:extLst>
                <a:ext uri="{FF2B5EF4-FFF2-40B4-BE49-F238E27FC236}">
                  <a16:creationId xmlns:a16="http://schemas.microsoft.com/office/drawing/2014/main" id="{62EFA041-8C37-A017-59D0-D28DD7315DBA}"/>
                </a:ext>
              </a:extLst>
            </p:cNvPr>
            <p:cNvSpPr/>
            <p:nvPr/>
          </p:nvSpPr>
          <p:spPr>
            <a:xfrm>
              <a:off x="9700328" y="2267836"/>
              <a:ext cx="287867" cy="2442172"/>
            </a:xfrm>
            <a:prstGeom prst="righ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CC8208F6-7485-E681-D101-823BE69E1566}"/>
              </a:ext>
            </a:extLst>
          </p:cNvPr>
          <p:cNvGrpSpPr/>
          <p:nvPr/>
        </p:nvGrpSpPr>
        <p:grpSpPr>
          <a:xfrm>
            <a:off x="9700329" y="5094069"/>
            <a:ext cx="2525536" cy="1488295"/>
            <a:chOff x="9700329" y="5094069"/>
            <a:chExt cx="2525536" cy="1488295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8AB587A-2CEC-4CD9-9DD9-8FF5AE0F2EE9}"/>
                </a:ext>
              </a:extLst>
            </p:cNvPr>
            <p:cNvSpPr txBox="1"/>
            <p:nvPr/>
          </p:nvSpPr>
          <p:spPr>
            <a:xfrm>
              <a:off x="9942868" y="5526042"/>
              <a:ext cx="22829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Ovocyte de 2</a:t>
              </a:r>
              <a:r>
                <a:rPr lang="fr-FR" baseline="30000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fr-FR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 ordre</a:t>
              </a:r>
            </a:p>
            <a:p>
              <a:r>
                <a:rPr lang="fr-FR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(métaphase 2)</a:t>
              </a:r>
            </a:p>
          </p:txBody>
        </p:sp>
        <p:sp>
          <p:nvSpPr>
            <p:cNvPr id="22" name="Accolade fermante 21">
              <a:extLst>
                <a:ext uri="{FF2B5EF4-FFF2-40B4-BE49-F238E27FC236}">
                  <a16:creationId xmlns:a16="http://schemas.microsoft.com/office/drawing/2014/main" id="{F0FB9356-CE23-636C-7AF5-E80EDC712E9D}"/>
                </a:ext>
              </a:extLst>
            </p:cNvPr>
            <p:cNvSpPr/>
            <p:nvPr/>
          </p:nvSpPr>
          <p:spPr>
            <a:xfrm>
              <a:off x="9700329" y="5094069"/>
              <a:ext cx="242540" cy="1488295"/>
            </a:xfrm>
            <a:prstGeom prst="righ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95978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F6D10-6C9D-AFD0-5703-D6381398E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5F55EB-6FBD-7121-A987-44150FCDA755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 ovarien : ovulation</a:t>
            </a:r>
          </a:p>
        </p:txBody>
      </p:sp>
      <p:sp>
        <p:nvSpPr>
          <p:cNvPr id="7" name="Espace réservé du contenu 8">
            <a:extLst>
              <a:ext uri="{FF2B5EF4-FFF2-40B4-BE49-F238E27FC236}">
                <a16:creationId xmlns:a16="http://schemas.microsoft.com/office/drawing/2014/main" id="{4DE7D91A-613F-139C-4D2A-C0A4227E1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6787" y="1482221"/>
            <a:ext cx="8451079" cy="49524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14e jour</a:t>
            </a:r>
            <a:endParaRPr lang="fr-FR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Follicule de De Graaf fusionne avec la paroi de l’ovaire</a:t>
            </a:r>
          </a:p>
          <a:p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Ovocyte de 2</a:t>
            </a:r>
            <a:r>
              <a:rPr lang="fr-FR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</a:t>
            </a: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ordre + corona </a:t>
            </a:r>
            <a:r>
              <a:rPr lang="fr-FR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radiata</a:t>
            </a: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éjectés dans les trompes de Fallope.</a:t>
            </a: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0" indent="0">
              <a:buNone/>
            </a:pPr>
            <a:endParaRPr lang="fr-FR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fr-FR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Note : si plusieurs ovocytes de 2</a:t>
            </a:r>
            <a:r>
              <a:rPr lang="fr-FR" i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</a:t>
            </a:r>
            <a:r>
              <a:rPr lang="fr-FR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ordre éjectés en même temps  faux jumeaux possibles</a:t>
            </a:r>
            <a:endParaRPr lang="fr-FR" sz="28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 descr="Une image contenant texte, menu, capture d’écran, nourriture&#10;&#10;Description générée automatiquement">
            <a:extLst>
              <a:ext uri="{FF2B5EF4-FFF2-40B4-BE49-F238E27FC236}">
                <a16:creationId xmlns:a16="http://schemas.microsoft.com/office/drawing/2014/main" id="{79E65A1C-040A-FBD6-49A6-A97B6B81D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83" y="1482221"/>
            <a:ext cx="2672080" cy="5159879"/>
          </a:xfrm>
          <a:prstGeom prst="rect">
            <a:avLst/>
          </a:prstGeom>
        </p:spPr>
      </p:pic>
      <p:sp>
        <p:nvSpPr>
          <p:cNvPr id="3" name="Espace réservé du contenu 8">
            <a:extLst>
              <a:ext uri="{FF2B5EF4-FFF2-40B4-BE49-F238E27FC236}">
                <a16:creationId xmlns:a16="http://schemas.microsoft.com/office/drawing/2014/main" id="{5BB85AC1-45D6-347A-6F26-BF0E6A6D53EF}"/>
              </a:ext>
            </a:extLst>
          </p:cNvPr>
          <p:cNvSpPr txBox="1">
            <a:spLocks/>
          </p:cNvSpPr>
          <p:nvPr/>
        </p:nvSpPr>
        <p:spPr>
          <a:xfrm>
            <a:off x="1369420" y="1129525"/>
            <a:ext cx="1468143" cy="352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Follicule primordial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5321B3E5-4A2A-52B9-1F6D-CB310C35C8F8}"/>
              </a:ext>
            </a:extLst>
          </p:cNvPr>
          <p:cNvSpPr/>
          <p:nvPr/>
        </p:nvSpPr>
        <p:spPr>
          <a:xfrm>
            <a:off x="1188718" y="1181777"/>
            <a:ext cx="143691" cy="143691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381076F4-B464-D649-2496-BA51CC0EEDA9}"/>
              </a:ext>
            </a:extLst>
          </p:cNvPr>
          <p:cNvSpPr/>
          <p:nvPr/>
        </p:nvSpPr>
        <p:spPr>
          <a:xfrm>
            <a:off x="892162" y="3945467"/>
            <a:ext cx="2057400" cy="108286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92497847-46ED-752C-0D7F-8B0963B353DB}"/>
              </a:ext>
            </a:extLst>
          </p:cNvPr>
          <p:cNvCxnSpPr>
            <a:cxnSpLocks/>
          </p:cNvCxnSpPr>
          <p:nvPr/>
        </p:nvCxnSpPr>
        <p:spPr>
          <a:xfrm flipH="1">
            <a:off x="373223" y="1136469"/>
            <a:ext cx="56697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contenu 8">
            <a:extLst>
              <a:ext uri="{FF2B5EF4-FFF2-40B4-BE49-F238E27FC236}">
                <a16:creationId xmlns:a16="http://schemas.microsoft.com/office/drawing/2014/main" id="{BD5BCC34-00D7-0584-8E07-145927EB9861}"/>
              </a:ext>
            </a:extLst>
          </p:cNvPr>
          <p:cNvSpPr txBox="1">
            <a:spLocks/>
          </p:cNvSpPr>
          <p:nvPr/>
        </p:nvSpPr>
        <p:spPr>
          <a:xfrm>
            <a:off x="37730" y="894397"/>
            <a:ext cx="1468143" cy="352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- 4 à 5 mois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3CDCAE-CFE7-0A1C-5E28-3C045DFED382}"/>
              </a:ext>
            </a:extLst>
          </p:cNvPr>
          <p:cNvSpPr/>
          <p:nvPr/>
        </p:nvSpPr>
        <p:spPr>
          <a:xfrm>
            <a:off x="1937474" y="2375411"/>
            <a:ext cx="855603" cy="1536804"/>
          </a:xfrm>
          <a:prstGeom prst="rect">
            <a:avLst/>
          </a:prstGeom>
          <a:solidFill>
            <a:srgbClr val="FFC2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F96E69-2237-BD28-A7EC-F616B0A3EA28}"/>
              </a:ext>
            </a:extLst>
          </p:cNvPr>
          <p:cNvSpPr/>
          <p:nvPr/>
        </p:nvSpPr>
        <p:spPr>
          <a:xfrm>
            <a:off x="1610158" y="1762019"/>
            <a:ext cx="855603" cy="464771"/>
          </a:xfrm>
          <a:prstGeom prst="rect">
            <a:avLst/>
          </a:prstGeom>
          <a:solidFill>
            <a:srgbClr val="F6DF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4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1319</TotalTime>
  <Words>1162</Words>
  <Application>Microsoft Macintosh PowerPoint</Application>
  <PresentationFormat>Grand écran</PresentationFormat>
  <Paragraphs>276</Paragraphs>
  <Slides>27</Slides>
  <Notes>27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Florian Augustin Baumgartner</dc:creator>
  <cp:lastModifiedBy>Florian Augustin Baumgartner</cp:lastModifiedBy>
  <cp:revision>472</cp:revision>
  <dcterms:created xsi:type="dcterms:W3CDTF">2024-01-29T13:50:21Z</dcterms:created>
  <dcterms:modified xsi:type="dcterms:W3CDTF">2024-03-05T07:16:52Z</dcterms:modified>
</cp:coreProperties>
</file>