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306" r:id="rId3"/>
    <p:sldId id="307" r:id="rId4"/>
    <p:sldId id="308" r:id="rId5"/>
    <p:sldId id="311" r:id="rId6"/>
    <p:sldId id="309" r:id="rId7"/>
    <p:sldId id="310" r:id="rId8"/>
    <p:sldId id="312" r:id="rId9"/>
    <p:sldId id="313" r:id="rId10"/>
    <p:sldId id="314" r:id="rId11"/>
    <p:sldId id="315" r:id="rId12"/>
    <p:sldId id="316" r:id="rId13"/>
    <p:sldId id="318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73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4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37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8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l’effort : temps de repos diminue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7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2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8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18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59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088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6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12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2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138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5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7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10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8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1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0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67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44 à 46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457948" y="936185"/>
            <a:ext cx="573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C140E76B-71A3-1FC1-E340-C481028C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D5BB3A9-7128-FCBB-4947-168199A9F247}"/>
              </a:ext>
            </a:extLst>
          </p:cNvPr>
          <p:cNvSpPr/>
          <p:nvPr/>
        </p:nvSpPr>
        <p:spPr>
          <a:xfrm>
            <a:off x="8280911" y="1931332"/>
            <a:ext cx="785812" cy="278036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D0F8E899-7435-8A54-1DC0-177E35BDFEB2}"/>
              </a:ext>
            </a:extLst>
          </p:cNvPr>
          <p:cNvSpPr/>
          <p:nvPr/>
        </p:nvSpPr>
        <p:spPr>
          <a:xfrm>
            <a:off x="7736682" y="1608568"/>
            <a:ext cx="785812" cy="38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A66550-C3C6-2EB5-21B6-F5BC3446C82C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526526" y="1632545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9779450" y="59491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ouvertes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563DBAF-D9F7-4410-D46F-3995AD948B88}"/>
              </a:ext>
            </a:extLst>
          </p:cNvPr>
          <p:cNvSpPr/>
          <p:nvPr/>
        </p:nvSpPr>
        <p:spPr>
          <a:xfrm>
            <a:off x="6305679" y="4150071"/>
            <a:ext cx="3556859" cy="23186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6A9020-3E86-9783-A635-9C10F307AFE0}"/>
              </a:ext>
            </a:extLst>
          </p:cNvPr>
          <p:cNvSpPr txBox="1"/>
          <p:nvPr/>
        </p:nvSpPr>
        <p:spPr>
          <a:xfrm>
            <a:off x="7690158" y="1483577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fermées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A3804F-CB2F-822B-BC2F-302920D90B76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durées au repos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519420" y="1087309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totale : </a:t>
            </a:r>
            <a:r>
              <a:rPr lang="fr-FR" sz="24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0,8 s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repos</a:t>
            </a:r>
          </a:p>
        </p:txBody>
      </p:sp>
      <p:pic>
        <p:nvPicPr>
          <p:cNvPr id="20" name="Picture 2" descr="Le cycle cardiaque">
            <a:extLst>
              <a:ext uri="{FF2B5EF4-FFF2-40B4-BE49-F238E27FC236}">
                <a16:creationId xmlns:a16="http://schemas.microsoft.com/office/drawing/2014/main" id="{CF8A3FB5-3419-48C6-AD08-61787623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1" y="1184806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627F110-F878-227E-9D81-C3960373BDE3}"/>
              </a:ext>
            </a:extLst>
          </p:cNvPr>
          <p:cNvSpPr txBox="1"/>
          <p:nvPr/>
        </p:nvSpPr>
        <p:spPr>
          <a:xfrm>
            <a:off x="3203415" y="1558082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0,4 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46D4E4-7C60-CFD8-E22B-3C607537D82B}"/>
              </a:ext>
            </a:extLst>
          </p:cNvPr>
          <p:cNvSpPr txBox="1"/>
          <p:nvPr/>
        </p:nvSpPr>
        <p:spPr>
          <a:xfrm>
            <a:off x="5114681" y="3690610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0,1 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0ED41C-F3F8-72A8-6CF2-6F65225E0738}"/>
              </a:ext>
            </a:extLst>
          </p:cNvPr>
          <p:cNvSpPr txBox="1"/>
          <p:nvPr/>
        </p:nvSpPr>
        <p:spPr>
          <a:xfrm>
            <a:off x="1331038" y="3464526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0,3 s</a:t>
            </a:r>
          </a:p>
        </p:txBody>
      </p:sp>
      <p:pic>
        <p:nvPicPr>
          <p:cNvPr id="25" name="Picture 2" descr="L'ECG">
            <a:extLst>
              <a:ext uri="{FF2B5EF4-FFF2-40B4-BE49-F238E27FC236}">
                <a16:creationId xmlns:a16="http://schemas.microsoft.com/office/drawing/2014/main" id="{19012DDA-68D7-1907-5585-E154CBAB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058" y="2081302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A6E59D32-FE17-99B8-46B9-AB76BD23089E}"/>
              </a:ext>
            </a:extLst>
          </p:cNvPr>
          <p:cNvGrpSpPr/>
          <p:nvPr/>
        </p:nvGrpSpPr>
        <p:grpSpPr>
          <a:xfrm>
            <a:off x="8050613" y="2531004"/>
            <a:ext cx="741431" cy="400110"/>
            <a:chOff x="1036619" y="6260292"/>
            <a:chExt cx="741431" cy="400110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AEEBD73-53D7-6B93-D8CD-D413F48F29A0}"/>
                </a:ext>
              </a:extLst>
            </p:cNvPr>
            <p:cNvSpPr txBox="1"/>
            <p:nvPr/>
          </p:nvSpPr>
          <p:spPr>
            <a:xfrm>
              <a:off x="1036619" y="6260292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0,1 s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81E3F958-22F9-AB8B-1B88-9F4F7A8E2254}"/>
                </a:ext>
              </a:extLst>
            </p:cNvPr>
            <p:cNvCxnSpPr>
              <a:cxnSpLocks/>
            </p:cNvCxnSpPr>
            <p:nvPr/>
          </p:nvCxnSpPr>
          <p:spPr>
            <a:xfrm>
              <a:off x="1200858" y="6260292"/>
              <a:ext cx="4129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1BDE6B5-B01F-7E1C-97B2-2E94F3878D88}"/>
              </a:ext>
            </a:extLst>
          </p:cNvPr>
          <p:cNvGrpSpPr/>
          <p:nvPr/>
        </p:nvGrpSpPr>
        <p:grpSpPr>
          <a:xfrm>
            <a:off x="8792044" y="2531004"/>
            <a:ext cx="1104124" cy="400110"/>
            <a:chOff x="931822" y="6241235"/>
            <a:chExt cx="1104124" cy="400110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6D71063-A953-DB98-76BC-7F0D3A013AA2}"/>
                </a:ext>
              </a:extLst>
            </p:cNvPr>
            <p:cNvSpPr txBox="1"/>
            <p:nvPr/>
          </p:nvSpPr>
          <p:spPr>
            <a:xfrm>
              <a:off x="1175116" y="6241235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0,3 s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90BB904C-CE27-FA41-0C04-8A044193C5E9}"/>
                </a:ext>
              </a:extLst>
            </p:cNvPr>
            <p:cNvCxnSpPr>
              <a:cxnSpLocks/>
            </p:cNvCxnSpPr>
            <p:nvPr/>
          </p:nvCxnSpPr>
          <p:spPr>
            <a:xfrm>
              <a:off x="931822" y="6241235"/>
              <a:ext cx="11041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F5F2F89-65BC-426E-08EF-7E61C696B354}"/>
              </a:ext>
            </a:extLst>
          </p:cNvPr>
          <p:cNvGrpSpPr/>
          <p:nvPr/>
        </p:nvGrpSpPr>
        <p:grpSpPr>
          <a:xfrm>
            <a:off x="7976681" y="2531004"/>
            <a:ext cx="3195222" cy="400110"/>
            <a:chOff x="7976681" y="2531004"/>
            <a:chExt cx="3195222" cy="400110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BDE3BD0-9C47-DBEF-8A9E-DF958DFA0D89}"/>
                </a:ext>
              </a:extLst>
            </p:cNvPr>
            <p:cNvSpPr txBox="1"/>
            <p:nvPr/>
          </p:nvSpPr>
          <p:spPr>
            <a:xfrm>
              <a:off x="10303700" y="2531004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0,4 s</a:t>
              </a:r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BD3259AB-7B63-C9A7-D56D-59FA63F86553}"/>
                </a:ext>
              </a:extLst>
            </p:cNvPr>
            <p:cNvGrpSpPr/>
            <p:nvPr/>
          </p:nvGrpSpPr>
          <p:grpSpPr>
            <a:xfrm>
              <a:off x="9896168" y="2531004"/>
              <a:ext cx="1275735" cy="0"/>
              <a:chOff x="9896168" y="2531004"/>
              <a:chExt cx="1275735" cy="0"/>
            </a:xfrm>
          </p:grpSpPr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865BA265-FA26-EF02-4BFC-AF883E1630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6168" y="2531004"/>
                <a:ext cx="8996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CFDC7BD9-98FF-7354-90B0-B709B5F46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7746" y="2531004"/>
                <a:ext cx="3641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F28991A0-4860-9ED2-BCE6-325862EB0BDF}"/>
                </a:ext>
              </a:extLst>
            </p:cNvPr>
            <p:cNvGrpSpPr/>
            <p:nvPr/>
          </p:nvGrpSpPr>
          <p:grpSpPr>
            <a:xfrm>
              <a:off x="7976681" y="2531004"/>
              <a:ext cx="238171" cy="0"/>
              <a:chOff x="7812442" y="2537576"/>
              <a:chExt cx="238171" cy="0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3F16B8CC-F6A2-B2FC-CF82-C16AD0A66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2442" y="2537576"/>
                <a:ext cx="853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B09CA0E6-6EBF-711C-9434-726F5C504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7761" y="2537576"/>
                <a:ext cx="15285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51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bruits du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5383386" y="1180697"/>
            <a:ext cx="662247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Auscultation 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 thorax au stéthoscope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bruits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« toc - tac » pause « toc - tac » pause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 sont les valves qui se ferment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fr-FR" sz="2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bruit = toc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Systole ventriculaire  fermeture des valves auriculoventriculaires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Correspond au pouls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fr-FR" sz="2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bruit = tac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Diastole  fermeture des valves de l’aorte et pulmonaire</a:t>
            </a:r>
          </a:p>
        </p:txBody>
      </p:sp>
      <p:pic>
        <p:nvPicPr>
          <p:cNvPr id="20" name="Picture 2" descr="Le cycle cardiaque">
            <a:extLst>
              <a:ext uri="{FF2B5EF4-FFF2-40B4-BE49-F238E27FC236}">
                <a16:creationId xmlns:a16="http://schemas.microsoft.com/office/drawing/2014/main" id="{CF8A3FB5-3419-48C6-AD08-61787623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06" y="4276125"/>
            <a:ext cx="2864269" cy="25818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33EC86-1819-0162-AA9E-379826E89B37}"/>
              </a:ext>
            </a:extLst>
          </p:cNvPr>
          <p:cNvSpPr txBox="1"/>
          <p:nvPr/>
        </p:nvSpPr>
        <p:spPr>
          <a:xfrm>
            <a:off x="542069" y="5567062"/>
            <a:ext cx="112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bruit</a:t>
            </a:r>
          </a:p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 toc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F39F04-2FCD-D806-6C13-9E1D337DA6FC}"/>
              </a:ext>
            </a:extLst>
          </p:cNvPr>
          <p:cNvSpPr txBox="1"/>
          <p:nvPr/>
        </p:nvSpPr>
        <p:spPr>
          <a:xfrm>
            <a:off x="1681564" y="4348630"/>
            <a:ext cx="105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bruit</a:t>
            </a:r>
          </a:p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 tac »</a:t>
            </a:r>
          </a:p>
        </p:txBody>
      </p:sp>
      <p:pic>
        <p:nvPicPr>
          <p:cNvPr id="7" name="Image 6" descr="Une image contenant veine, personne&#10;&#10;Description générée automatiquement">
            <a:extLst>
              <a:ext uri="{FF2B5EF4-FFF2-40B4-BE49-F238E27FC236}">
                <a16:creationId xmlns:a16="http://schemas.microsoft.com/office/drawing/2014/main" id="{9C5CB011-0D7B-E13C-CB5C-684D7ACF9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0" y="999455"/>
            <a:ext cx="4870083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souffles cardiaques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5292435" y="1087473"/>
            <a:ext cx="63297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Souffle = bruit anormal du cœur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Apparaît lorsque l’écoulement du sang devient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turbulent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vibration audible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Obstacles (dépôts)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 rétrécie (sténose)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 mal fermée (insuffisance valvaire)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Examen complémentaire : ECG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87397C6-B511-0273-DF92-C9FBD9C3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5" y="1686893"/>
            <a:ext cx="4837296" cy="36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Débit cardiaque : FC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350729" y="1087473"/>
                <a:ext cx="11271493" cy="478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Fréquence cardiaque (FC) ?</a:t>
                </a:r>
              </a:p>
              <a:p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Nombre de battements par minutes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num>
                      <m:den>
                        <m:r>
                          <a:rPr lang="fr-CH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  <a:p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Pouls</a:t>
                </a:r>
              </a:p>
              <a:p>
                <a:endParaRPr lang="fr-FR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Moyenne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Repos : 75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num>
                      <m:den>
                        <m:r>
                          <a:rPr lang="fr-CH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fr-FR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Effort : 220 – âge (théorique !)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" y="1087473"/>
                <a:ext cx="11271493" cy="4780539"/>
              </a:xfrm>
              <a:prstGeom prst="rect">
                <a:avLst/>
              </a:prstGeom>
              <a:blipFill>
                <a:blip r:embed="rId3"/>
                <a:stretch>
                  <a:fillRect l="-1125" t="-1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401F62D2-8CB1-108A-6F67-7E78F49D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51468"/>
            <a:ext cx="5801136" cy="33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Débit cardiaque : 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350729" y="1087473"/>
                <a:ext cx="11271493" cy="5259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systolique (VS) ?</a:t>
                </a:r>
              </a:p>
              <a:p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de sang éjecté par chaque ventricule en un battement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: 1 dm</a:t>
                </a:r>
                <a:r>
                  <a:rPr lang="fr-FR" sz="2800" i="1" baseline="30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 L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CH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Moyenne adulte</a:t>
                </a:r>
              </a:p>
              <a:p>
                <a:r>
                  <a:rPr lang="fr-CH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 </a:t>
                </a:r>
                <a:r>
                  <a:rPr lang="fr-CH" sz="24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mL</a:t>
                </a:r>
                <a:r>
                  <a:rPr lang="fr-CH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- 130 </a:t>
                </a:r>
                <a:r>
                  <a:rPr lang="fr-CH" sz="24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mL</a:t>
                </a:r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CH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Variation ?</a:t>
                </a:r>
              </a:p>
              <a:p>
                <a:r>
                  <a:rPr lang="fr-CH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Oui, si 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CH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FC varie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CH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 varie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" y="1087473"/>
                <a:ext cx="11271493" cy="5259260"/>
              </a:xfrm>
              <a:prstGeom prst="rect">
                <a:avLst/>
              </a:prstGeom>
              <a:blipFill>
                <a:blip r:embed="rId3"/>
                <a:stretch>
                  <a:fillRect l="-1125" t="-1205" b="-2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8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Débit cardiaque : 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350729" y="1087473"/>
                <a:ext cx="11271493" cy="515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Débit cardiaque (DC) ?</a:t>
                </a:r>
              </a:p>
              <a:p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de sang éjecté par chaque ventricule en une minute [</a:t>
                </a:r>
                <a14:m>
                  <m:oMath xmlns:m="http://schemas.openxmlformats.org/officeDocument/2006/math">
                    <m:r>
                      <a:rPr lang="fr-CH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  <a:p>
                <a:endParaRPr lang="fr-FR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= FC x VS</a:t>
                </a: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num>
                      <m:den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CH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Moyenne adulte</a:t>
                </a:r>
              </a:p>
              <a:p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Repos : 75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70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= 5’250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Effort : 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180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𝑏𝑎𝑡𝑡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= 23’400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CH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" y="1087473"/>
                <a:ext cx="11271493" cy="5158592"/>
              </a:xfrm>
              <a:prstGeom prst="rect">
                <a:avLst/>
              </a:prstGeom>
              <a:blipFill>
                <a:blip r:embed="rId3"/>
                <a:stretch>
                  <a:fillRect l="-1125" t="-12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1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Débit cardiaque : volume sanguin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350729" y="1087473"/>
                <a:ext cx="11271493" cy="439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sanguin total ?</a:t>
                </a:r>
              </a:p>
              <a:p>
                <a:r>
                  <a:rPr lang="fr-CH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Proportionnel à la masse (7% de la masse)</a:t>
                </a:r>
              </a:p>
              <a:p>
                <a:endParaRPr lang="fr-CH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CH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0,07 x m</a:t>
                </a:r>
                <a:endParaRPr lang="fr-FR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Adulte moyen : ~ 5 L</a:t>
                </a:r>
              </a:p>
              <a:p>
                <a:endParaRPr lang="fr-FR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Puisque DC = </a:t>
                </a:r>
                <a:r>
                  <a:rPr lang="fr-FR" sz="28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5’250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CH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𝑚𝐿</m:t>
                        </m:r>
                      </m:num>
                      <m:den>
                        <m:r>
                          <a:rPr lang="fr-CH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la totalité du volume sanguin passe par le cœur en une minute.</a:t>
                </a:r>
                <a:endParaRPr lang="fr-CH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" y="1087473"/>
                <a:ext cx="11271493" cy="4397486"/>
              </a:xfrm>
              <a:prstGeom prst="rect">
                <a:avLst/>
              </a:prstGeom>
              <a:blipFill>
                <a:blip r:embed="rId3"/>
                <a:stretch>
                  <a:fillRect l="-1125" t="-1437" b="-2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 de la FC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350729" y="1087473"/>
            <a:ext cx="112714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une régulation de la FC ?</a:t>
            </a:r>
          </a:p>
          <a:p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à court terme le DC et la pression artérielle.</a:t>
            </a:r>
          </a:p>
          <a:p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les cellules ont besoin d’énergie (</a:t>
            </a: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donc O2 et nutriments)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À l’effort !</a:t>
            </a:r>
          </a:p>
          <a:p>
            <a:pPr marL="457200" indent="-457200">
              <a:buFont typeface="Wingdings" pitchFamily="2" charset="2"/>
              <a:buChar char="à"/>
            </a:pPr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Qui régule ?</a:t>
            </a:r>
          </a:p>
          <a:p>
            <a:r>
              <a:rPr lang="fr-CH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Système nerveux autonome (SNA)</a:t>
            </a:r>
          </a:p>
          <a:p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Hormones</a:t>
            </a:r>
          </a:p>
          <a:p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04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981824" y="2150626"/>
            <a:ext cx="4448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cycle cardiaque est composé de 3 phases :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Systole auriculaire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82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nerveux autonome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776345" y="1129348"/>
            <a:ext cx="52275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cardiovasculaire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bulbe rachidien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Reçoit les infos de divers récepteurs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Sensoriel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Limbique (émotion)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 préfrontal (attention, décision)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 le SNA sympathique et parasympathique pour modifier la FC.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E48EE-A953-CE65-1D8D-3E01B20F3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64540" b="59028"/>
          <a:stretch/>
        </p:blipFill>
        <p:spPr bwMode="auto">
          <a:xfrm>
            <a:off x="1116814" y="4886327"/>
            <a:ext cx="2818734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Une image contenant diagramme, Cerveau, squelette&#10;&#10;Description générée automatiquement">
            <a:extLst>
              <a:ext uri="{FF2B5EF4-FFF2-40B4-BE49-F238E27FC236}">
                <a16:creationId xmlns:a16="http://schemas.microsoft.com/office/drawing/2014/main" id="{119CB8B3-8BC1-A339-288F-E886B8A6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6" y="942975"/>
            <a:ext cx="5907874" cy="372580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8EBA6A8-C170-2A5E-2D72-77CA06AFE28E}"/>
              </a:ext>
            </a:extLst>
          </p:cNvPr>
          <p:cNvSpPr/>
          <p:nvPr/>
        </p:nvSpPr>
        <p:spPr>
          <a:xfrm>
            <a:off x="4214813" y="3429000"/>
            <a:ext cx="1714500" cy="44291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nerveux autonome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E48EE-A953-CE65-1D8D-3E01B20F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79490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Une image contenant Cerveau, illustration, dessin, art&#10;&#10;Description générée automatiquement">
            <a:extLst>
              <a:ext uri="{FF2B5EF4-FFF2-40B4-BE49-F238E27FC236}">
                <a16:creationId xmlns:a16="http://schemas.microsoft.com/office/drawing/2014/main" id="{6F3DC7D3-D438-ECC2-C968-4269D164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1" y="914400"/>
            <a:ext cx="1779550" cy="187420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1B3E022-4728-CC05-D566-657D9E68A6F8}"/>
              </a:ext>
            </a:extLst>
          </p:cNvPr>
          <p:cNvGrpSpPr/>
          <p:nvPr/>
        </p:nvGrpSpPr>
        <p:grpSpPr>
          <a:xfrm>
            <a:off x="1641468" y="2036161"/>
            <a:ext cx="3387310" cy="1471161"/>
            <a:chOff x="1641468" y="2036161"/>
            <a:chExt cx="3387310" cy="147116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D4953ED-E24D-9A41-4AC1-BB8D9B2C2B90}"/>
                </a:ext>
              </a:extLst>
            </p:cNvPr>
            <p:cNvSpPr txBox="1"/>
            <p:nvPr/>
          </p:nvSpPr>
          <p:spPr>
            <a:xfrm>
              <a:off x="2536605" y="2230516"/>
              <a:ext cx="1018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dirty="0">
                  <a:solidFill>
                    <a:srgbClr val="00206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Infos</a:t>
              </a:r>
            </a:p>
          </p:txBody>
        </p:sp>
        <p:sp>
          <p:nvSpPr>
            <p:cNvPr id="8" name="Flèche vers le bas 7">
              <a:extLst>
                <a:ext uri="{FF2B5EF4-FFF2-40B4-BE49-F238E27FC236}">
                  <a16:creationId xmlns:a16="http://schemas.microsoft.com/office/drawing/2014/main" id="{88371880-5924-9A45-DF3C-C9E1FC922B41}"/>
                </a:ext>
              </a:extLst>
            </p:cNvPr>
            <p:cNvSpPr/>
            <p:nvPr/>
          </p:nvSpPr>
          <p:spPr>
            <a:xfrm rot="19868971">
              <a:off x="1641468" y="2036161"/>
              <a:ext cx="313152" cy="1471161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vers le bas 8">
              <a:extLst>
                <a:ext uri="{FF2B5EF4-FFF2-40B4-BE49-F238E27FC236}">
                  <a16:creationId xmlns:a16="http://schemas.microsoft.com/office/drawing/2014/main" id="{66EE3E8F-6F36-E3BF-1439-F0A48EF7C794}"/>
                </a:ext>
              </a:extLst>
            </p:cNvPr>
            <p:cNvSpPr/>
            <p:nvPr/>
          </p:nvSpPr>
          <p:spPr>
            <a:xfrm rot="5182580">
              <a:off x="3544326" y="1812215"/>
              <a:ext cx="313152" cy="265575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F4760EC-6F53-4F4D-DD33-50518ABB9E41}"/>
              </a:ext>
            </a:extLst>
          </p:cNvPr>
          <p:cNvGrpSpPr/>
          <p:nvPr/>
        </p:nvGrpSpPr>
        <p:grpSpPr>
          <a:xfrm>
            <a:off x="2209207" y="3748749"/>
            <a:ext cx="2299850" cy="2114238"/>
            <a:chOff x="2209207" y="3748749"/>
            <a:chExt cx="2299850" cy="2114238"/>
          </a:xfrm>
        </p:grpSpPr>
        <p:sp>
          <p:nvSpPr>
            <p:cNvPr id="10" name="Flèche vers le bas 9">
              <a:extLst>
                <a:ext uri="{FF2B5EF4-FFF2-40B4-BE49-F238E27FC236}">
                  <a16:creationId xmlns:a16="http://schemas.microsoft.com/office/drawing/2014/main" id="{CAB98903-9DA0-0829-527E-369BC5C20251}"/>
                </a:ext>
              </a:extLst>
            </p:cNvPr>
            <p:cNvSpPr/>
            <p:nvPr/>
          </p:nvSpPr>
          <p:spPr>
            <a:xfrm rot="21283916">
              <a:off x="2209207" y="3748749"/>
              <a:ext cx="313152" cy="211423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vers le bas 10">
              <a:extLst>
                <a:ext uri="{FF2B5EF4-FFF2-40B4-BE49-F238E27FC236}">
                  <a16:creationId xmlns:a16="http://schemas.microsoft.com/office/drawing/2014/main" id="{39A97E6F-69C1-E77C-0E9B-078E9D7DF023}"/>
                </a:ext>
              </a:extLst>
            </p:cNvPr>
            <p:cNvSpPr/>
            <p:nvPr/>
          </p:nvSpPr>
          <p:spPr>
            <a:xfrm rot="16834062">
              <a:off x="3295362" y="2903237"/>
              <a:ext cx="313152" cy="211423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B879BE1-0814-1BF7-14BA-8488484959B1}"/>
                </a:ext>
              </a:extLst>
            </p:cNvPr>
            <p:cNvSpPr txBox="1"/>
            <p:nvPr/>
          </p:nvSpPr>
          <p:spPr>
            <a:xfrm>
              <a:off x="2570008" y="4685860"/>
              <a:ext cx="1580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dirty="0">
                  <a:solidFill>
                    <a:srgbClr val="002060"/>
                  </a:solidFill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847B83F-5E9E-9F1C-B168-732237541F07}"/>
              </a:ext>
            </a:extLst>
          </p:cNvPr>
          <p:cNvSpPr txBox="1"/>
          <p:nvPr/>
        </p:nvSpPr>
        <p:spPr>
          <a:xfrm>
            <a:off x="8220270" y="1713587"/>
            <a:ext cx="3338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Parasympathique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Rallentit</a:t>
            </a:r>
            <a:endParaRPr lang="fr-CH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Accélère</a:t>
            </a:r>
          </a:p>
        </p:txBody>
      </p:sp>
    </p:spTree>
    <p:extLst>
      <p:ext uri="{BB962C8B-B14F-4D97-AF65-F5344CB8AC3E}">
        <p14:creationId xmlns:p14="http://schemas.microsoft.com/office/powerpoint/2010/main" val="42373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nerveux autonome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E48EE-A953-CE65-1D8D-3E01B20F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8782"/>
            <a:ext cx="79490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47B83F-5E9E-9F1C-B168-732237541F07}"/>
              </a:ext>
            </a:extLst>
          </p:cNvPr>
          <p:cNvSpPr txBox="1"/>
          <p:nvPr/>
        </p:nvSpPr>
        <p:spPr>
          <a:xfrm>
            <a:off x="8188819" y="1875131"/>
            <a:ext cx="39538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Sympathique</a:t>
            </a:r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nœud sinusal, nœud auriculoventriculaire et myocarde 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Noradrénaline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Accélère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F33010E-540D-CA6E-B884-5AA60A0F281F}"/>
              </a:ext>
            </a:extLst>
          </p:cNvPr>
          <p:cNvSpPr/>
          <p:nvPr/>
        </p:nvSpPr>
        <p:spPr>
          <a:xfrm>
            <a:off x="4193580" y="5172070"/>
            <a:ext cx="1276384" cy="2344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6D63C7-E83C-C7B2-CFC9-73081E420248}"/>
              </a:ext>
            </a:extLst>
          </p:cNvPr>
          <p:cNvSpPr txBox="1"/>
          <p:nvPr/>
        </p:nvSpPr>
        <p:spPr>
          <a:xfrm>
            <a:off x="5501653" y="5266187"/>
            <a:ext cx="268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Noradrénaline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8198D0C-75E0-1123-7867-AD87991E95C1}"/>
              </a:ext>
            </a:extLst>
          </p:cNvPr>
          <p:cNvGrpSpPr/>
          <p:nvPr/>
        </p:nvGrpSpPr>
        <p:grpSpPr>
          <a:xfrm>
            <a:off x="3974522" y="3103081"/>
            <a:ext cx="4078566" cy="1610334"/>
            <a:chOff x="3974522" y="3103081"/>
            <a:chExt cx="4078566" cy="161033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15C8359-29A2-8B33-D778-3AE2CA8B1593}"/>
                </a:ext>
              </a:extLst>
            </p:cNvPr>
            <p:cNvSpPr/>
            <p:nvPr/>
          </p:nvSpPr>
          <p:spPr>
            <a:xfrm>
              <a:off x="3974522" y="3103081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253D2C0-7DD1-0762-EB09-947A93568FA5}"/>
                </a:ext>
              </a:extLst>
            </p:cNvPr>
            <p:cNvSpPr/>
            <p:nvPr/>
          </p:nvSpPr>
          <p:spPr>
            <a:xfrm>
              <a:off x="6614798" y="3583458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04D755B7-0FA5-FBCA-7E39-5A5863AFF077}"/>
                </a:ext>
              </a:extLst>
            </p:cNvPr>
            <p:cNvSpPr/>
            <p:nvPr/>
          </p:nvSpPr>
          <p:spPr>
            <a:xfrm>
              <a:off x="6510755" y="4233038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87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nerveux autonome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E48EE-A953-CE65-1D8D-3E01B20F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8782"/>
            <a:ext cx="79490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47B83F-5E9E-9F1C-B168-732237541F07}"/>
              </a:ext>
            </a:extLst>
          </p:cNvPr>
          <p:cNvSpPr txBox="1"/>
          <p:nvPr/>
        </p:nvSpPr>
        <p:spPr>
          <a:xfrm>
            <a:off x="8220509" y="1875131"/>
            <a:ext cx="3922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Parasympathique</a:t>
            </a:r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nœud sinusal, nœud auriculoventriculaire et myocarde 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Acétylcholine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Rallentit</a:t>
            </a:r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F33010E-540D-CA6E-B884-5AA60A0F281F}"/>
              </a:ext>
            </a:extLst>
          </p:cNvPr>
          <p:cNvSpPr/>
          <p:nvPr/>
        </p:nvSpPr>
        <p:spPr>
          <a:xfrm>
            <a:off x="2698138" y="3466229"/>
            <a:ext cx="1276384" cy="2344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6D63C7-E83C-C7B2-CFC9-73081E420248}"/>
              </a:ext>
            </a:extLst>
          </p:cNvPr>
          <p:cNvSpPr txBox="1"/>
          <p:nvPr/>
        </p:nvSpPr>
        <p:spPr>
          <a:xfrm>
            <a:off x="5501653" y="5266187"/>
            <a:ext cx="268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Acétylcholine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57FD9A9-457B-B08C-7510-B68471028353}"/>
              </a:ext>
            </a:extLst>
          </p:cNvPr>
          <p:cNvGrpSpPr/>
          <p:nvPr/>
        </p:nvGrpSpPr>
        <p:grpSpPr>
          <a:xfrm>
            <a:off x="3974522" y="3103081"/>
            <a:ext cx="4078566" cy="1610334"/>
            <a:chOff x="3974522" y="3103081"/>
            <a:chExt cx="4078566" cy="161033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15C8359-29A2-8B33-D778-3AE2CA8B1593}"/>
                </a:ext>
              </a:extLst>
            </p:cNvPr>
            <p:cNvSpPr/>
            <p:nvPr/>
          </p:nvSpPr>
          <p:spPr>
            <a:xfrm>
              <a:off x="3974522" y="3103081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253D2C0-7DD1-0762-EB09-947A93568FA5}"/>
                </a:ext>
              </a:extLst>
            </p:cNvPr>
            <p:cNvSpPr/>
            <p:nvPr/>
          </p:nvSpPr>
          <p:spPr>
            <a:xfrm>
              <a:off x="6614798" y="3583458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04D755B7-0FA5-FBCA-7E39-5A5863AFF077}"/>
                </a:ext>
              </a:extLst>
            </p:cNvPr>
            <p:cNvSpPr/>
            <p:nvPr/>
          </p:nvSpPr>
          <p:spPr>
            <a:xfrm>
              <a:off x="6510755" y="4233038"/>
              <a:ext cx="1438290" cy="48037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62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457948" y="1021913"/>
                <a:ext cx="573405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Diastole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 du cycle cardiaque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Relaxation générale du cœur </a:t>
                </a:r>
                <a:b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 cavités en diastole)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ventricules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 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&lt;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oreillettes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Valves auriculoventriculaires s’ouvrent</a:t>
                </a:r>
              </a:p>
              <a:p>
                <a:pPr marL="1257300" lvl="2" indent="-342900">
                  <a:buFont typeface="Wingdings" pitchFamily="2" charset="2"/>
                  <a:buChar char="à"/>
                </a:pPr>
                <a:endParaRPr lang="fr-FR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75% remplissage ventricules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48" y="1021913"/>
                <a:ext cx="5734052" cy="5509200"/>
              </a:xfrm>
              <a:prstGeom prst="rect">
                <a:avLst/>
              </a:prstGeom>
              <a:blipFill>
                <a:blip r:embed="rId3"/>
                <a:stretch>
                  <a:fillRect l="-1545" t="-920" b="-13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728787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B8E0436-572D-E08E-E546-84814A17E3B6}"/>
              </a:ext>
            </a:extLst>
          </p:cNvPr>
          <p:cNvGrpSpPr/>
          <p:nvPr/>
        </p:nvGrpSpPr>
        <p:grpSpPr>
          <a:xfrm>
            <a:off x="3251200" y="1459468"/>
            <a:ext cx="3314700" cy="1969532"/>
            <a:chOff x="3251200" y="1459468"/>
            <a:chExt cx="3314700" cy="1969532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2C460A80-F423-0455-A5F8-8ABD2D7DF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200" y="1866900"/>
              <a:ext cx="1803400" cy="1562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9F665FA-43FB-D766-649B-8851E35EB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3000" y="1866900"/>
              <a:ext cx="1371600" cy="146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CE9E3DE-40AE-D744-BD80-60640EDC157B}"/>
                </a:ext>
              </a:extLst>
            </p:cNvPr>
            <p:cNvSpPr txBox="1"/>
            <p:nvPr/>
          </p:nvSpPr>
          <p:spPr>
            <a:xfrm>
              <a:off x="4470398" y="1459468"/>
              <a:ext cx="2095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Remplissage 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7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757990" y="1021913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95836B1B-777C-B4BE-247C-AB02C813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BD768D9-FC14-4624-261C-A52B641D88E2}"/>
              </a:ext>
            </a:extLst>
          </p:cNvPr>
          <p:cNvSpPr/>
          <p:nvPr/>
        </p:nvSpPr>
        <p:spPr>
          <a:xfrm>
            <a:off x="9058275" y="2657475"/>
            <a:ext cx="1114426" cy="192881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5B6879B-4337-C579-30E6-51CD74B89F9C}"/>
              </a:ext>
            </a:extLst>
          </p:cNvPr>
          <p:cNvSpPr/>
          <p:nvPr/>
        </p:nvSpPr>
        <p:spPr>
          <a:xfrm>
            <a:off x="6379720" y="1514190"/>
            <a:ext cx="3221480" cy="213071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715500" y="4090976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D2E58C-45F7-231D-7551-BE95C2E88DC6}"/>
              </a:ext>
            </a:extLst>
          </p:cNvPr>
          <p:cNvSpPr txBox="1"/>
          <p:nvPr/>
        </p:nvSpPr>
        <p:spPr>
          <a:xfrm>
            <a:off x="8469853" y="791079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ouvertes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7939660" y="598206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fermées</a:t>
            </a:r>
          </a:p>
        </p:txBody>
      </p:sp>
    </p:spTree>
    <p:extLst>
      <p:ext uri="{BB962C8B-B14F-4D97-AF65-F5344CB8AC3E}">
        <p14:creationId xmlns:p14="http://schemas.microsoft.com/office/powerpoint/2010/main" val="4435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457948" y="936185"/>
                <a:ext cx="573405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Systole auriculaire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Après l’onde P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Contraction des oreillettes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oreillette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CH" sz="240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Pousse le sang restant (25%) dans les ventricules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130mL sang par ventricule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48" y="936185"/>
                <a:ext cx="5734052" cy="4708981"/>
              </a:xfrm>
              <a:prstGeom prst="rect">
                <a:avLst/>
              </a:prstGeom>
              <a:blipFill>
                <a:blip r:embed="rId3"/>
                <a:stretch>
                  <a:fillRect l="-1545" t="-1075" b="-2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4057648" y="3037340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34D52A2-2C75-FEB7-8E93-27FE47B1AF53}"/>
              </a:ext>
            </a:extLst>
          </p:cNvPr>
          <p:cNvGrpSpPr/>
          <p:nvPr/>
        </p:nvGrpSpPr>
        <p:grpSpPr>
          <a:xfrm>
            <a:off x="2184400" y="5499100"/>
            <a:ext cx="3517896" cy="889000"/>
            <a:chOff x="2184400" y="5499100"/>
            <a:chExt cx="3517896" cy="889000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C7366519-9D7C-A50E-7FE0-EAB264010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648" y="5499100"/>
              <a:ext cx="1644648" cy="519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A51A7E1C-7812-5A16-5175-824B5AEF0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648" y="5499100"/>
              <a:ext cx="1066804" cy="519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583BC0C-702A-620C-D2DB-B834A7F99024}"/>
                </a:ext>
              </a:extLst>
            </p:cNvPr>
            <p:cNvSpPr txBox="1"/>
            <p:nvPr/>
          </p:nvSpPr>
          <p:spPr>
            <a:xfrm>
              <a:off x="2184400" y="6018768"/>
              <a:ext cx="218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Remplissage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1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457948" y="936185"/>
            <a:ext cx="573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Systole auriculaire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4057648" y="3037340"/>
            <a:ext cx="2400300" cy="374676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C140E76B-71A3-1FC1-E340-C481028C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D5BB3A9-7128-FCBB-4947-168199A9F247}"/>
              </a:ext>
            </a:extLst>
          </p:cNvPr>
          <p:cNvSpPr/>
          <p:nvPr/>
        </p:nvSpPr>
        <p:spPr>
          <a:xfrm>
            <a:off x="7558088" y="2743200"/>
            <a:ext cx="785812" cy="192881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D0F8E899-7435-8A54-1DC0-177E35BDFEB2}"/>
              </a:ext>
            </a:extLst>
          </p:cNvPr>
          <p:cNvSpPr/>
          <p:nvPr/>
        </p:nvSpPr>
        <p:spPr>
          <a:xfrm>
            <a:off x="7076282" y="1647370"/>
            <a:ext cx="785812" cy="38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Systole auriculaire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715500" y="4090976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7939660" y="598206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fermées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C90DB13-E7F7-AB34-BEC3-11354A626F25}"/>
              </a:ext>
            </a:extLst>
          </p:cNvPr>
          <p:cNvGrpSpPr/>
          <p:nvPr/>
        </p:nvGrpSpPr>
        <p:grpSpPr>
          <a:xfrm>
            <a:off x="6305045" y="1933196"/>
            <a:ext cx="3410456" cy="2318631"/>
            <a:chOff x="6305045" y="1933196"/>
            <a:chExt cx="3410456" cy="231863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5B6879B-4337-C579-30E6-51CD74B89F9C}"/>
                </a:ext>
              </a:extLst>
            </p:cNvPr>
            <p:cNvSpPr/>
            <p:nvPr/>
          </p:nvSpPr>
          <p:spPr>
            <a:xfrm>
              <a:off x="6305045" y="3605496"/>
              <a:ext cx="1351787" cy="64633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563DBAF-D9F7-4410-D46F-3995AD948B88}"/>
                </a:ext>
              </a:extLst>
            </p:cNvPr>
            <p:cNvSpPr/>
            <p:nvPr/>
          </p:nvSpPr>
          <p:spPr>
            <a:xfrm>
              <a:off x="7656833" y="1933196"/>
              <a:ext cx="2058668" cy="231863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26A9020-3E86-9783-A635-9C10F307AFE0}"/>
              </a:ext>
            </a:extLst>
          </p:cNvPr>
          <p:cNvSpPr txBox="1"/>
          <p:nvPr/>
        </p:nvSpPr>
        <p:spPr>
          <a:xfrm>
            <a:off x="8860223" y="1387461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ouvertes</a:t>
            </a:r>
          </a:p>
        </p:txBody>
      </p:sp>
    </p:spTree>
    <p:extLst>
      <p:ext uri="{BB962C8B-B14F-4D97-AF65-F5344CB8AC3E}">
        <p14:creationId xmlns:p14="http://schemas.microsoft.com/office/powerpoint/2010/main" val="20453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128621" y="936185"/>
                <a:ext cx="6063379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Systole ventriculaire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Après le complexe QRS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Contraction ventricules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CH" sz="240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Pousse le sang hors des ventricules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Valves auriculoventriculaires fermées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&gt;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aorte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&gt;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tronc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pulm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.</a:t>
                </a:r>
              </a:p>
              <a:p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70mL de sang éjectés par ventricule au repos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21" y="936185"/>
                <a:ext cx="6063379" cy="5509200"/>
              </a:xfrm>
              <a:prstGeom prst="rect">
                <a:avLst/>
              </a:prstGeom>
              <a:blipFill>
                <a:blip r:embed="rId3"/>
                <a:stretch>
                  <a:fillRect l="-1461" t="-920" r="-626" b="-1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2" y="1021913"/>
            <a:ext cx="5910846" cy="53280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86042B43-FAC4-47D5-22FD-30213A677F00}"/>
              </a:ext>
            </a:extLst>
          </p:cNvPr>
          <p:cNvSpPr/>
          <p:nvPr/>
        </p:nvSpPr>
        <p:spPr>
          <a:xfrm>
            <a:off x="9696320" y="4343400"/>
            <a:ext cx="266700" cy="7874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74D53D-13FC-9384-1374-F26BCB7A7094}"/>
              </a:ext>
            </a:extLst>
          </p:cNvPr>
          <p:cNvSpPr txBox="1"/>
          <p:nvPr/>
        </p:nvSpPr>
        <p:spPr>
          <a:xfrm>
            <a:off x="9963020" y="4413934"/>
            <a:ext cx="225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Valves aortique et pulmonaire ouvertes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714</Words>
  <Application>Microsoft Macintosh PowerPoint</Application>
  <PresentationFormat>Grand écran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427</cp:revision>
  <dcterms:created xsi:type="dcterms:W3CDTF">2024-01-29T13:50:21Z</dcterms:created>
  <dcterms:modified xsi:type="dcterms:W3CDTF">2024-03-05T13:19:27Z</dcterms:modified>
</cp:coreProperties>
</file>